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  <p:sldId id="256" r:id="rId3"/>
    <p:sldId id="265" r:id="rId4"/>
    <p:sldId id="276" r:id="rId5"/>
    <p:sldId id="266" r:id="rId6"/>
    <p:sldId id="267" r:id="rId7"/>
    <p:sldId id="268" r:id="rId8"/>
    <p:sldId id="270" r:id="rId9"/>
    <p:sldId id="271" r:id="rId10"/>
    <p:sldId id="378" r:id="rId11"/>
    <p:sldId id="379" r:id="rId12"/>
    <p:sldId id="380" r:id="rId13"/>
    <p:sldId id="273" r:id="rId14"/>
    <p:sldId id="381" r:id="rId15"/>
    <p:sldId id="382" r:id="rId16"/>
    <p:sldId id="274" r:id="rId17"/>
    <p:sldId id="275" r:id="rId18"/>
    <p:sldId id="383" r:id="rId19"/>
    <p:sldId id="384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94" r:id="rId29"/>
    <p:sldId id="291" r:id="rId30"/>
    <p:sldId id="293" r:id="rId31"/>
    <p:sldId id="295" r:id="rId32"/>
    <p:sldId id="296" r:id="rId33"/>
    <p:sldId id="297" r:id="rId34"/>
    <p:sldId id="286" r:id="rId35"/>
    <p:sldId id="285" r:id="rId36"/>
    <p:sldId id="287" r:id="rId37"/>
    <p:sldId id="298" r:id="rId38"/>
    <p:sldId id="299" r:id="rId39"/>
    <p:sldId id="300" r:id="rId40"/>
    <p:sldId id="301" r:id="rId41"/>
    <p:sldId id="302" r:id="rId42"/>
    <p:sldId id="288" r:id="rId43"/>
    <p:sldId id="290" r:id="rId44"/>
    <p:sldId id="289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292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C785-8DCC-429C-A7E5-FD5031B42F1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4A5D-48BA-4150-8AD6-DF454160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9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C785-8DCC-429C-A7E5-FD5031B42F1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4A5D-48BA-4150-8AD6-DF454160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7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C785-8DCC-429C-A7E5-FD5031B42F1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4A5D-48BA-4150-8AD6-DF454160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8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C785-8DCC-429C-A7E5-FD5031B42F1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4A5D-48BA-4150-8AD6-DF454160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7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C785-8DCC-429C-A7E5-FD5031B42F1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4A5D-48BA-4150-8AD6-DF454160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5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C785-8DCC-429C-A7E5-FD5031B42F1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4A5D-48BA-4150-8AD6-DF454160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9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C785-8DCC-429C-A7E5-FD5031B42F1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4A5D-48BA-4150-8AD6-DF454160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4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C785-8DCC-429C-A7E5-FD5031B42F1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4A5D-48BA-4150-8AD6-DF454160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5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C785-8DCC-429C-A7E5-FD5031B42F1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4A5D-48BA-4150-8AD6-DF454160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C785-8DCC-429C-A7E5-FD5031B42F1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4A5D-48BA-4150-8AD6-DF454160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C785-8DCC-429C-A7E5-FD5031B42F1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4A5D-48BA-4150-8AD6-DF454160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5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C785-8DCC-429C-A7E5-FD5031B42F1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4A5D-48BA-4150-8AD6-DF454160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2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“A Gospel Tough Enough!”</a:t>
            </a:r>
          </a:p>
          <a:p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Sunday 24 October 2021</a:t>
            </a:r>
          </a:p>
          <a:p>
            <a:endParaRPr lang="en-NZ" sz="800" dirty="0"/>
          </a:p>
          <a:p>
            <a:r>
              <a:rPr lang="en-NZ" sz="3600" dirty="0"/>
              <a:t>PM Sermon</a:t>
            </a:r>
          </a:p>
          <a:p>
            <a:endParaRPr lang="en-NZ" sz="800" dirty="0"/>
          </a:p>
          <a:p>
            <a:r>
              <a:rPr lang="en-NZ" sz="3600" dirty="0"/>
              <a:t>Broadcast on Facebook Live from Massey, Auckland, Aotearoa/NZ.</a:t>
            </a:r>
          </a:p>
          <a:p>
            <a:endParaRPr lang="en-NZ" sz="800" dirty="0"/>
          </a:p>
          <a:p>
            <a:r>
              <a:rPr lang="en-NZ" sz="3600" dirty="0"/>
              <a:t>www.morningsidechurchofchrist.org.nz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2. Laid back Gospel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0028" y="2037660"/>
            <a:ext cx="3928442" cy="435133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spc="-200" dirty="0"/>
              <a:t>Domesticated religion.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Something I can feel at home with.</a:t>
            </a:r>
          </a:p>
        </p:txBody>
      </p:sp>
      <p:pic>
        <p:nvPicPr>
          <p:cNvPr id="1026" name="Picture 2" descr="Traditional Gazebo Vs Covana: Which Type Is Right for Me ...">
            <a:extLst>
              <a:ext uri="{FF2B5EF4-FFF2-40B4-BE49-F238E27FC236}">
                <a16:creationId xmlns:a16="http://schemas.microsoft.com/office/drawing/2014/main" id="{AAA56023-CEA2-460F-BB13-CA2E8D16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" y="2302564"/>
            <a:ext cx="4572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1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2. Laid back Gospel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0028" y="2037660"/>
            <a:ext cx="3928442" cy="435133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spc="-200" dirty="0"/>
              <a:t>Domesticated religion.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Something I can feel at home with.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No need to get too carried away.</a:t>
            </a:r>
          </a:p>
        </p:txBody>
      </p:sp>
      <p:pic>
        <p:nvPicPr>
          <p:cNvPr id="1026" name="Picture 2" descr="Traditional Gazebo Vs Covana: Which Type Is Right for Me ...">
            <a:extLst>
              <a:ext uri="{FF2B5EF4-FFF2-40B4-BE49-F238E27FC236}">
                <a16:creationId xmlns:a16="http://schemas.microsoft.com/office/drawing/2014/main" id="{AAA56023-CEA2-460F-BB13-CA2E8D16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" y="2302564"/>
            <a:ext cx="4572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38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2. Laid back Gospel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0028" y="2037660"/>
            <a:ext cx="3928442" cy="435133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spc="-200" dirty="0"/>
              <a:t>Domesticated religion.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Something I can feel at home with.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No need to get too carried away.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Traditions…</a:t>
            </a:r>
          </a:p>
        </p:txBody>
      </p:sp>
      <p:pic>
        <p:nvPicPr>
          <p:cNvPr id="1026" name="Picture 2" descr="Traditional Gazebo Vs Covana: Which Type Is Right for Me ...">
            <a:extLst>
              <a:ext uri="{FF2B5EF4-FFF2-40B4-BE49-F238E27FC236}">
                <a16:creationId xmlns:a16="http://schemas.microsoft.com/office/drawing/2014/main" id="{AAA56023-CEA2-460F-BB13-CA2E8D16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" y="2302564"/>
            <a:ext cx="4572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558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2. Laid back Gospel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0028" y="2037660"/>
            <a:ext cx="3928442" cy="4351338"/>
          </a:xfrm>
        </p:spPr>
        <p:txBody>
          <a:bodyPr>
            <a:noAutofit/>
          </a:bodyPr>
          <a:lstStyle/>
          <a:p>
            <a:pPr marL="342900" indent="-342900">
              <a:lnSpc>
                <a:spcPct val="70000"/>
              </a:lnSpc>
            </a:pPr>
            <a:r>
              <a:rPr lang="en-NZ" sz="4000" spc="-200" dirty="0"/>
              <a:t>The Christmas story teaches children to share.</a:t>
            </a:r>
          </a:p>
        </p:txBody>
      </p:sp>
      <p:pic>
        <p:nvPicPr>
          <p:cNvPr id="1026" name="Picture 2" descr="Traditional Gazebo Vs Covana: Which Type Is Right for Me ...">
            <a:extLst>
              <a:ext uri="{FF2B5EF4-FFF2-40B4-BE49-F238E27FC236}">
                <a16:creationId xmlns:a16="http://schemas.microsoft.com/office/drawing/2014/main" id="{AAA56023-CEA2-460F-BB13-CA2E8D16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" y="2302564"/>
            <a:ext cx="4572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67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2. Laid back Gospel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0028" y="2037660"/>
            <a:ext cx="3928442" cy="4351338"/>
          </a:xfrm>
        </p:spPr>
        <p:txBody>
          <a:bodyPr>
            <a:noAutofit/>
          </a:bodyPr>
          <a:lstStyle/>
          <a:p>
            <a:pPr marL="342900" indent="-342900">
              <a:lnSpc>
                <a:spcPct val="70000"/>
              </a:lnSpc>
            </a:pPr>
            <a:r>
              <a:rPr lang="en-NZ" sz="4000" spc="-200" dirty="0"/>
              <a:t>The Christmas story teaches children to share.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NZ" sz="4000" spc="-200" dirty="0"/>
              <a:t>Family Bible story time.</a:t>
            </a:r>
          </a:p>
        </p:txBody>
      </p:sp>
      <p:pic>
        <p:nvPicPr>
          <p:cNvPr id="1026" name="Picture 2" descr="Traditional Gazebo Vs Covana: Which Type Is Right for Me ...">
            <a:extLst>
              <a:ext uri="{FF2B5EF4-FFF2-40B4-BE49-F238E27FC236}">
                <a16:creationId xmlns:a16="http://schemas.microsoft.com/office/drawing/2014/main" id="{AAA56023-CEA2-460F-BB13-CA2E8D16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" y="2302564"/>
            <a:ext cx="4572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77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2. Laid back Gospel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0028" y="2037660"/>
            <a:ext cx="3928442" cy="4351338"/>
          </a:xfrm>
        </p:spPr>
        <p:txBody>
          <a:bodyPr>
            <a:noAutofit/>
          </a:bodyPr>
          <a:lstStyle/>
          <a:p>
            <a:pPr marL="342900" indent="-342900">
              <a:lnSpc>
                <a:spcPct val="70000"/>
              </a:lnSpc>
            </a:pPr>
            <a:r>
              <a:rPr lang="en-NZ" sz="4000" spc="-200" dirty="0"/>
              <a:t>The Christmas story teaches children to share.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NZ" sz="4000" spc="-200" dirty="0"/>
              <a:t>Family Bible story time.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NZ" sz="4000" spc="-200" dirty="0"/>
              <a:t>Sunday School is good for the kids.</a:t>
            </a:r>
          </a:p>
        </p:txBody>
      </p:sp>
      <p:pic>
        <p:nvPicPr>
          <p:cNvPr id="1026" name="Picture 2" descr="Traditional Gazebo Vs Covana: Which Type Is Right for Me ...">
            <a:extLst>
              <a:ext uri="{FF2B5EF4-FFF2-40B4-BE49-F238E27FC236}">
                <a16:creationId xmlns:a16="http://schemas.microsoft.com/office/drawing/2014/main" id="{AAA56023-CEA2-460F-BB13-CA2E8D16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" y="2302564"/>
            <a:ext cx="4572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86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3. Inclusive Gospel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7E49EFC1-3BAA-4049-A406-5776A356C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9" y="2063941"/>
            <a:ext cx="7752522" cy="44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53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3. Inclusive Gospel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0028" y="2037660"/>
            <a:ext cx="3928442" cy="4351338"/>
          </a:xfrm>
        </p:spPr>
        <p:txBody>
          <a:bodyPr>
            <a:noAutofit/>
          </a:bodyPr>
          <a:lstStyle/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NZ" sz="4000" spc="-200" dirty="0"/>
              <a:t>All religions lead to heaven.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NZ" sz="4000" spc="-200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7E49EFC1-3BAA-4049-A406-5776A356C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2302563"/>
            <a:ext cx="4575603" cy="26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0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3. Inclusive Gospel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0028" y="2037660"/>
            <a:ext cx="3928442" cy="4351338"/>
          </a:xfrm>
        </p:spPr>
        <p:txBody>
          <a:bodyPr>
            <a:noAutofit/>
          </a:bodyPr>
          <a:lstStyle/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NZ" sz="4000" spc="-200" dirty="0"/>
              <a:t>All religions lead to heaven.</a:t>
            </a:r>
          </a:p>
          <a:p>
            <a:pPr marL="342900" indent="-342900">
              <a:lnSpc>
                <a:spcPct val="70000"/>
              </a:lnSpc>
            </a:pPr>
            <a:r>
              <a:rPr lang="en-NZ" sz="4000" spc="-200" dirty="0"/>
              <a:t>Jesus was “one” of the great philosophers.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NZ" sz="4000" spc="-200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7E49EFC1-3BAA-4049-A406-5776A356C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2302563"/>
            <a:ext cx="4575603" cy="26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06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3. Inclusive Gospel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0028" y="2037660"/>
            <a:ext cx="3928442" cy="4351338"/>
          </a:xfrm>
        </p:spPr>
        <p:txBody>
          <a:bodyPr>
            <a:noAutofit/>
          </a:bodyPr>
          <a:lstStyle/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NZ" sz="4000" spc="-200" dirty="0"/>
              <a:t>All religions lead to heaven.</a:t>
            </a:r>
          </a:p>
          <a:p>
            <a:pPr marL="342900" indent="-342900">
              <a:lnSpc>
                <a:spcPct val="70000"/>
              </a:lnSpc>
            </a:pPr>
            <a:r>
              <a:rPr lang="en-NZ" sz="4000" spc="-200" dirty="0"/>
              <a:t>Jesus was “one” of the great philosophers.</a:t>
            </a:r>
          </a:p>
          <a:p>
            <a:pPr marL="342900" indent="-342900">
              <a:lnSpc>
                <a:spcPct val="70000"/>
              </a:lnSpc>
            </a:pPr>
            <a:r>
              <a:rPr lang="en-NZ" sz="4000" spc="-200" dirty="0"/>
              <a:t>All faiths do a lot of good.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NZ" sz="4000" spc="-200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7E49EFC1-3BAA-4049-A406-5776A356C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2302563"/>
            <a:ext cx="4575603" cy="26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8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A Gospel Tough Enough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05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4. Can the Gospel Stand?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2C2446-0BC5-4F59-8C36-86E127B319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r="19745"/>
          <a:stretch/>
        </p:blipFill>
        <p:spPr>
          <a:xfrm>
            <a:off x="2557670" y="1864795"/>
            <a:ext cx="4028660" cy="4993205"/>
          </a:xfrm>
        </p:spPr>
      </p:pic>
      <p:pic>
        <p:nvPicPr>
          <p:cNvPr id="3074" name="Picture 2" descr="The End Times Forecaster: One Way">
            <a:extLst>
              <a:ext uri="{FF2B5EF4-FFF2-40B4-BE49-F238E27FC236}">
                <a16:creationId xmlns:a16="http://schemas.microsoft.com/office/drawing/2014/main" id="{924EE134-8BAD-4B9C-BEB7-CAC45B303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36" y="1864795"/>
            <a:ext cx="208059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4. Can the Gospel Stand?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341" y="1864795"/>
            <a:ext cx="4302129" cy="4524203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NZ" sz="4000" b="0" spc="-200" dirty="0"/>
              <a:t>Things that terrify</a:t>
            </a:r>
          </a:p>
          <a:p>
            <a:pPr marL="800100" lvl="1" indent="-342900" fontAlgn="base">
              <a:lnSpc>
                <a:spcPct val="70000"/>
              </a:lnSpc>
            </a:pPr>
            <a:r>
              <a:rPr lang="en-NZ" sz="3600" b="0" spc="-200" dirty="0"/>
              <a:t>ISIS</a:t>
            </a:r>
          </a:p>
          <a:p>
            <a:pPr marL="800100" lvl="1" indent="-342900" fontAlgn="base">
              <a:lnSpc>
                <a:spcPct val="70000"/>
              </a:lnSpc>
            </a:pPr>
            <a:r>
              <a:rPr lang="en-NZ" sz="3600" b="0" spc="-200" dirty="0"/>
              <a:t>Murder.</a:t>
            </a:r>
          </a:p>
          <a:p>
            <a:pPr marL="800100" lvl="1" indent="-342900" fontAlgn="base">
              <a:lnSpc>
                <a:spcPct val="70000"/>
              </a:lnSpc>
            </a:pPr>
            <a:r>
              <a:rPr lang="en-NZ" sz="3600" spc="-200" dirty="0"/>
              <a:t>War.</a:t>
            </a:r>
          </a:p>
          <a:p>
            <a:pPr marL="800100" lvl="1" indent="-342900" fontAlgn="base">
              <a:lnSpc>
                <a:spcPct val="70000"/>
              </a:lnSpc>
            </a:pPr>
            <a:r>
              <a:rPr lang="en-NZ" sz="3600" b="0" spc="-200" dirty="0"/>
              <a:t>Unsafe streets.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B37018F4-9FFC-4CDD-ABA0-EED2D1022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r="19745"/>
          <a:stretch/>
        </p:blipFill>
        <p:spPr>
          <a:xfrm>
            <a:off x="459001" y="1864795"/>
            <a:ext cx="4028660" cy="4993205"/>
          </a:xfrm>
          <a:prstGeom prst="rect">
            <a:avLst/>
          </a:prstGeom>
        </p:spPr>
      </p:pic>
      <p:pic>
        <p:nvPicPr>
          <p:cNvPr id="7" name="Picture 2" descr="The End Times Forecaster: One Way">
            <a:extLst>
              <a:ext uri="{FF2B5EF4-FFF2-40B4-BE49-F238E27FC236}">
                <a16:creationId xmlns:a16="http://schemas.microsoft.com/office/drawing/2014/main" id="{D6F44AF7-F215-4D8E-9DE5-32AD4C903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36" y="1864795"/>
            <a:ext cx="208059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51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4. Can the Gospel Stand?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341" y="1864795"/>
            <a:ext cx="4302129" cy="4524203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NZ" sz="4000" b="0" spc="-200" dirty="0"/>
              <a:t>Things that keep you awake—</a:t>
            </a:r>
          </a:p>
          <a:p>
            <a:pPr marL="800100" lvl="1" indent="-342900" fontAlgn="base">
              <a:lnSpc>
                <a:spcPct val="70000"/>
              </a:lnSpc>
            </a:pPr>
            <a:r>
              <a:rPr lang="en-NZ" sz="4000" spc="-200" dirty="0"/>
              <a:t>T</a:t>
            </a:r>
            <a:r>
              <a:rPr lang="en-NZ" sz="4000" b="0" spc="-200" dirty="0"/>
              <a:t>ension.</a:t>
            </a:r>
          </a:p>
          <a:p>
            <a:pPr marL="800100" lvl="1" indent="-342900" fontAlgn="base">
              <a:lnSpc>
                <a:spcPct val="70000"/>
              </a:lnSpc>
            </a:pPr>
            <a:r>
              <a:rPr lang="en-NZ" sz="4000" spc="-200" dirty="0"/>
              <a:t>H</a:t>
            </a:r>
            <a:r>
              <a:rPr lang="en-NZ" sz="4000" b="0" spc="-200" dirty="0"/>
              <a:t>ate.</a:t>
            </a:r>
          </a:p>
          <a:p>
            <a:pPr marL="800100" lvl="1" indent="-342900" fontAlgn="base">
              <a:lnSpc>
                <a:spcPct val="70000"/>
              </a:lnSpc>
            </a:pPr>
            <a:r>
              <a:rPr lang="en-NZ" sz="4000" spc="-200" dirty="0"/>
              <a:t>Me</a:t>
            </a:r>
            <a:r>
              <a:rPr lang="en-NZ" sz="4000" b="0" spc="-200" dirty="0"/>
              <a:t>anness .</a:t>
            </a:r>
          </a:p>
          <a:p>
            <a:pPr marL="800100" lvl="1" indent="-342900" fontAlgn="base">
              <a:lnSpc>
                <a:spcPct val="70000"/>
              </a:lnSpc>
            </a:pPr>
            <a:r>
              <a:rPr lang="en-NZ" sz="4000" spc="-200" dirty="0"/>
              <a:t>B</a:t>
            </a:r>
            <a:r>
              <a:rPr lang="en-NZ" sz="4000" b="0" spc="-200" dirty="0"/>
              <a:t>ullying…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B37018F4-9FFC-4CDD-ABA0-EED2D1022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r="19745"/>
          <a:stretch/>
        </p:blipFill>
        <p:spPr>
          <a:xfrm>
            <a:off x="459001" y="1864795"/>
            <a:ext cx="4028660" cy="4993205"/>
          </a:xfrm>
          <a:prstGeom prst="rect">
            <a:avLst/>
          </a:prstGeom>
        </p:spPr>
      </p:pic>
      <p:pic>
        <p:nvPicPr>
          <p:cNvPr id="7" name="Picture 2" descr="The End Times Forecaster: One Way">
            <a:extLst>
              <a:ext uri="{FF2B5EF4-FFF2-40B4-BE49-F238E27FC236}">
                <a16:creationId xmlns:a16="http://schemas.microsoft.com/office/drawing/2014/main" id="{D6F44AF7-F215-4D8E-9DE5-32AD4C903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36" y="1864795"/>
            <a:ext cx="208059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701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4. Can the Gospel Stand?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341" y="1864795"/>
            <a:ext cx="4302129" cy="4524203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NZ" sz="4000" spc="-200" dirty="0"/>
              <a:t>Everyday evils—</a:t>
            </a:r>
          </a:p>
          <a:p>
            <a:pPr marL="800100" lvl="1" indent="-342900" fontAlgn="base">
              <a:lnSpc>
                <a:spcPct val="70000"/>
              </a:lnSpc>
            </a:pPr>
            <a:r>
              <a:rPr lang="en-NZ" sz="4000" b="0" spc="-200" dirty="0"/>
              <a:t>Lies.</a:t>
            </a:r>
          </a:p>
          <a:p>
            <a:pPr marL="800100" lvl="1" indent="-342900" fontAlgn="base">
              <a:lnSpc>
                <a:spcPct val="70000"/>
              </a:lnSpc>
            </a:pPr>
            <a:r>
              <a:rPr lang="en-NZ" sz="4000" spc="-200" dirty="0"/>
              <a:t>T</a:t>
            </a:r>
            <a:r>
              <a:rPr lang="en-NZ" sz="4000" b="0" spc="-200" dirty="0"/>
              <a:t>heft.</a:t>
            </a:r>
          </a:p>
          <a:p>
            <a:pPr marL="800100" lvl="1" indent="-342900" fontAlgn="base">
              <a:lnSpc>
                <a:spcPct val="70000"/>
              </a:lnSpc>
            </a:pPr>
            <a:r>
              <a:rPr lang="en-NZ" sz="4000" spc="-200" dirty="0"/>
              <a:t>M</a:t>
            </a:r>
            <a:r>
              <a:rPr lang="en-NZ" sz="4000" b="0" spc="-200" dirty="0"/>
              <a:t>oodiness.</a:t>
            </a:r>
          </a:p>
          <a:p>
            <a:pPr marL="800100" lvl="1" indent="-342900" fontAlgn="base">
              <a:lnSpc>
                <a:spcPct val="70000"/>
              </a:lnSpc>
            </a:pPr>
            <a:r>
              <a:rPr lang="en-NZ" sz="4000" spc="-200" dirty="0"/>
              <a:t>Prejudice…</a:t>
            </a:r>
            <a:endParaRPr lang="en-NZ" sz="4000" b="0" spc="-200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B37018F4-9FFC-4CDD-ABA0-EED2D1022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r="19745"/>
          <a:stretch/>
        </p:blipFill>
        <p:spPr>
          <a:xfrm>
            <a:off x="459001" y="1864795"/>
            <a:ext cx="4028660" cy="4993205"/>
          </a:xfrm>
          <a:prstGeom prst="rect">
            <a:avLst/>
          </a:prstGeom>
        </p:spPr>
      </p:pic>
      <p:pic>
        <p:nvPicPr>
          <p:cNvPr id="7" name="Picture 2" descr="The End Times Forecaster: One Way">
            <a:extLst>
              <a:ext uri="{FF2B5EF4-FFF2-40B4-BE49-F238E27FC236}">
                <a16:creationId xmlns:a16="http://schemas.microsoft.com/office/drawing/2014/main" id="{D6F44AF7-F215-4D8E-9DE5-32AD4C903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36" y="1864795"/>
            <a:ext cx="208059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105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4. Can the Gospel Stand?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341" y="1864795"/>
            <a:ext cx="4302129" cy="4524203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NZ" sz="4000" b="0" spc="-200" dirty="0"/>
              <a:t>Persecution—</a:t>
            </a:r>
          </a:p>
          <a:p>
            <a:pPr marL="800100" lvl="1" indent="-342900" fontAlgn="base">
              <a:lnSpc>
                <a:spcPct val="70000"/>
              </a:lnSpc>
            </a:pPr>
            <a:r>
              <a:rPr lang="en-NZ" sz="4000" b="0" spc="-200" dirty="0"/>
              <a:t>Terrorized.</a:t>
            </a:r>
          </a:p>
          <a:p>
            <a:pPr marL="800100" lvl="1" indent="-342900" fontAlgn="base">
              <a:lnSpc>
                <a:spcPct val="70000"/>
              </a:lnSpc>
            </a:pPr>
            <a:r>
              <a:rPr lang="en-NZ" sz="4000" spc="-200" dirty="0"/>
              <a:t>M</a:t>
            </a:r>
            <a:r>
              <a:rPr lang="en-NZ" sz="4000" b="0" spc="-200" dirty="0"/>
              <a:t>urdered.</a:t>
            </a:r>
          </a:p>
          <a:p>
            <a:pPr marL="800100" lvl="1" indent="-342900" fontAlgn="base">
              <a:lnSpc>
                <a:spcPct val="70000"/>
              </a:lnSpc>
            </a:pPr>
            <a:r>
              <a:rPr lang="en-NZ" sz="4000" spc="-200" dirty="0"/>
              <a:t>Kidnapped.</a:t>
            </a:r>
          </a:p>
          <a:p>
            <a:pPr marL="800100" lvl="1" indent="-342900" fontAlgn="base">
              <a:lnSpc>
                <a:spcPct val="70000"/>
              </a:lnSpc>
            </a:pPr>
            <a:r>
              <a:rPr lang="en-NZ" sz="4000" b="0" spc="-200" dirty="0"/>
              <a:t>Beaten…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B37018F4-9FFC-4CDD-ABA0-EED2D1022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r="19745"/>
          <a:stretch/>
        </p:blipFill>
        <p:spPr>
          <a:xfrm>
            <a:off x="459001" y="1864795"/>
            <a:ext cx="4028660" cy="4993205"/>
          </a:xfrm>
          <a:prstGeom prst="rect">
            <a:avLst/>
          </a:prstGeom>
        </p:spPr>
      </p:pic>
      <p:pic>
        <p:nvPicPr>
          <p:cNvPr id="7" name="Picture 2" descr="The End Times Forecaster: One Way">
            <a:extLst>
              <a:ext uri="{FF2B5EF4-FFF2-40B4-BE49-F238E27FC236}">
                <a16:creationId xmlns:a16="http://schemas.microsoft.com/office/drawing/2014/main" id="{D6F44AF7-F215-4D8E-9DE5-32AD4C903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36" y="1864795"/>
            <a:ext cx="208059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43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4. Can the Gospel Stand?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341" y="1864795"/>
            <a:ext cx="4302129" cy="4524203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NZ" sz="4000" b="0" spc="-200" dirty="0"/>
              <a:t>Hopelessness of— </a:t>
            </a:r>
          </a:p>
          <a:p>
            <a:pPr marL="800100" lvl="1" indent="-342900" fontAlgn="base">
              <a:lnSpc>
                <a:spcPct val="70000"/>
              </a:lnSpc>
            </a:pPr>
            <a:r>
              <a:rPr lang="en-NZ" sz="3600" spc="-200" dirty="0"/>
              <a:t>B</a:t>
            </a:r>
            <a:r>
              <a:rPr lang="en-NZ" sz="3600" b="0" spc="-200" dirty="0"/>
              <a:t>ad politics.</a:t>
            </a:r>
          </a:p>
          <a:p>
            <a:pPr marL="800100" lvl="1" indent="-342900" fontAlgn="base">
              <a:lnSpc>
                <a:spcPct val="70000"/>
              </a:lnSpc>
            </a:pPr>
            <a:r>
              <a:rPr lang="en-NZ" sz="3600" spc="-200" dirty="0"/>
              <a:t>U</a:t>
            </a:r>
            <a:r>
              <a:rPr lang="en-NZ" sz="3600" b="0" spc="-200" dirty="0"/>
              <a:t>nemployment.</a:t>
            </a:r>
          </a:p>
          <a:p>
            <a:pPr marL="800100" lvl="1" indent="-342900" fontAlgn="base">
              <a:lnSpc>
                <a:spcPct val="70000"/>
              </a:lnSpc>
            </a:pPr>
            <a:r>
              <a:rPr lang="en-NZ" sz="3600" spc="-200" dirty="0"/>
              <a:t>F</a:t>
            </a:r>
            <a:r>
              <a:rPr lang="en-NZ" sz="3600" b="0" spc="-200" dirty="0"/>
              <a:t>amily breakup.</a:t>
            </a:r>
          </a:p>
          <a:p>
            <a:pPr marL="800100" lvl="1" indent="-342900" fontAlgn="base">
              <a:lnSpc>
                <a:spcPct val="70000"/>
              </a:lnSpc>
            </a:pPr>
            <a:r>
              <a:rPr lang="en-NZ" sz="4000" spc="-200" dirty="0"/>
              <a:t>E</a:t>
            </a:r>
            <a:r>
              <a:rPr lang="en-NZ" sz="4000" b="0" spc="-200" dirty="0"/>
              <a:t>arthquakes.</a:t>
            </a:r>
          </a:p>
          <a:p>
            <a:pPr marL="800100" lvl="1" indent="-342900" fontAlgn="base">
              <a:lnSpc>
                <a:spcPct val="70000"/>
              </a:lnSpc>
            </a:pPr>
            <a:r>
              <a:rPr lang="en-NZ" sz="3600" b="0" spc="-200" dirty="0"/>
              <a:t>Terminal illness.</a:t>
            </a:r>
          </a:p>
          <a:p>
            <a:pPr marL="800100" lvl="1" indent="-342900" fontAlgn="base">
              <a:lnSpc>
                <a:spcPct val="70000"/>
              </a:lnSpc>
            </a:pPr>
            <a:r>
              <a:rPr lang="en-NZ" sz="3600" spc="-200" dirty="0"/>
              <a:t>D</a:t>
            </a:r>
            <a:r>
              <a:rPr lang="en-NZ" sz="3600" b="0" spc="-200" dirty="0"/>
              <a:t>isease…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B37018F4-9FFC-4CDD-ABA0-EED2D1022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r="19745"/>
          <a:stretch/>
        </p:blipFill>
        <p:spPr>
          <a:xfrm>
            <a:off x="459001" y="1864795"/>
            <a:ext cx="4028660" cy="4993205"/>
          </a:xfrm>
          <a:prstGeom prst="rect">
            <a:avLst/>
          </a:prstGeom>
        </p:spPr>
      </p:pic>
      <p:pic>
        <p:nvPicPr>
          <p:cNvPr id="7" name="Picture 2" descr="The End Times Forecaster: One Way">
            <a:extLst>
              <a:ext uri="{FF2B5EF4-FFF2-40B4-BE49-F238E27FC236}">
                <a16:creationId xmlns:a16="http://schemas.microsoft.com/office/drawing/2014/main" id="{D6F44AF7-F215-4D8E-9DE5-32AD4C903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36" y="1864795"/>
            <a:ext cx="208059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879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4. Can the Gospel Stand?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341" y="1864795"/>
            <a:ext cx="4302129" cy="4524203"/>
          </a:xfrm>
        </p:spPr>
        <p:txBody>
          <a:bodyPr>
            <a:noAutofit/>
          </a:bodyPr>
          <a:lstStyle/>
          <a:p>
            <a:pPr marL="0" indent="0" algn="ctr" fontAlgn="base">
              <a:lnSpc>
                <a:spcPct val="70000"/>
              </a:lnSpc>
              <a:buNone/>
            </a:pPr>
            <a:r>
              <a:rPr lang="en-NZ" sz="4000" b="0" spc="-200" dirty="0"/>
              <a:t>You </a:t>
            </a:r>
          </a:p>
          <a:p>
            <a:pPr marL="0" indent="0" algn="ctr" fontAlgn="base">
              <a:lnSpc>
                <a:spcPct val="70000"/>
              </a:lnSpc>
              <a:buNone/>
            </a:pPr>
            <a:r>
              <a:rPr lang="en-NZ" sz="4000" b="0" spc="-200" dirty="0"/>
              <a:t>never can </a:t>
            </a:r>
          </a:p>
          <a:p>
            <a:pPr marL="0" indent="0" algn="ctr" fontAlgn="base">
              <a:lnSpc>
                <a:spcPct val="70000"/>
              </a:lnSpc>
              <a:buNone/>
            </a:pPr>
            <a:r>
              <a:rPr lang="en-NZ" sz="4000" b="0" spc="-200" dirty="0"/>
              <a:t>quite </a:t>
            </a:r>
          </a:p>
          <a:p>
            <a:pPr marL="0" indent="0" algn="ctr" fontAlgn="base">
              <a:lnSpc>
                <a:spcPct val="70000"/>
              </a:lnSpc>
              <a:buNone/>
            </a:pPr>
            <a:r>
              <a:rPr lang="en-NZ" sz="4000" b="0" spc="-200" dirty="0"/>
              <a:t>get your balance </a:t>
            </a:r>
          </a:p>
          <a:p>
            <a:pPr marL="0" indent="0" algn="ctr" fontAlgn="base">
              <a:lnSpc>
                <a:spcPct val="70000"/>
              </a:lnSpc>
              <a:buNone/>
            </a:pPr>
            <a:r>
              <a:rPr lang="en-NZ" sz="4000" b="0" spc="-200" dirty="0"/>
              <a:t>and </a:t>
            </a:r>
          </a:p>
          <a:p>
            <a:pPr marL="0" indent="0" algn="ctr" fontAlgn="base">
              <a:lnSpc>
                <a:spcPct val="70000"/>
              </a:lnSpc>
              <a:buNone/>
            </a:pPr>
            <a:r>
              <a:rPr lang="en-NZ" sz="4000" b="0" spc="-200" dirty="0"/>
              <a:t>feel stable.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B37018F4-9FFC-4CDD-ABA0-EED2D1022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r="19745"/>
          <a:stretch/>
        </p:blipFill>
        <p:spPr>
          <a:xfrm>
            <a:off x="459001" y="1864795"/>
            <a:ext cx="4028660" cy="4993205"/>
          </a:xfrm>
          <a:prstGeom prst="rect">
            <a:avLst/>
          </a:prstGeom>
        </p:spPr>
      </p:pic>
      <p:pic>
        <p:nvPicPr>
          <p:cNvPr id="7" name="Picture 2" descr="The End Times Forecaster: One Way">
            <a:extLst>
              <a:ext uri="{FF2B5EF4-FFF2-40B4-BE49-F238E27FC236}">
                <a16:creationId xmlns:a16="http://schemas.microsoft.com/office/drawing/2014/main" id="{D6F44AF7-F215-4D8E-9DE5-32AD4C903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36" y="1864795"/>
            <a:ext cx="208059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84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5. On the Contrary—It is standing!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1BD66D4-BBFD-4C9D-890B-CC0A496C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720159"/>
            <a:ext cx="4982817" cy="14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73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5. On the Contrary—It is standing!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3187245"/>
            <a:ext cx="9011478" cy="345730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spc="-200" dirty="0"/>
              <a:t>the more horrible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1BD66D4-BBFD-4C9D-890B-CC0A496C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720159"/>
            <a:ext cx="4982817" cy="14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92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5. On the Contrary—It is standing!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3187245"/>
            <a:ext cx="9011478" cy="345730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spc="-200" dirty="0"/>
              <a:t>the more horrible </a:t>
            </a:r>
          </a:p>
          <a:p>
            <a:pPr>
              <a:lnSpc>
                <a:spcPct val="70000"/>
              </a:lnSpc>
            </a:pPr>
            <a:r>
              <a:rPr lang="en-NZ" sz="4000" b="0" spc="-200" dirty="0"/>
              <a:t>the more fearful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1BD66D4-BBFD-4C9D-890B-CC0A496C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720159"/>
            <a:ext cx="4982817" cy="14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9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1. The Gospel Defined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D8189471-9112-4FDF-889B-BEC94305D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28" y="1837403"/>
            <a:ext cx="6444143" cy="48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3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5. On the Contrary—It is standing!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3187245"/>
            <a:ext cx="9011478" cy="345730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spc="-200" dirty="0"/>
              <a:t>the more horrible </a:t>
            </a:r>
          </a:p>
          <a:p>
            <a:pPr>
              <a:lnSpc>
                <a:spcPct val="70000"/>
              </a:lnSpc>
            </a:pPr>
            <a:r>
              <a:rPr lang="en-NZ" sz="4000" b="0" spc="-200" dirty="0"/>
              <a:t>the more fearful</a:t>
            </a:r>
          </a:p>
          <a:p>
            <a:pPr>
              <a:lnSpc>
                <a:spcPct val="70000"/>
              </a:lnSpc>
            </a:pPr>
            <a:r>
              <a:rPr lang="en-NZ" sz="4000" b="0" spc="-200" dirty="0"/>
              <a:t>the more uncertain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1BD66D4-BBFD-4C9D-890B-CC0A496C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720159"/>
            <a:ext cx="4982817" cy="14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77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5. On the Contrary—It is standing!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3187245"/>
            <a:ext cx="9011478" cy="345730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spc="-200" dirty="0"/>
              <a:t>the more horrible </a:t>
            </a:r>
          </a:p>
          <a:p>
            <a:pPr>
              <a:lnSpc>
                <a:spcPct val="70000"/>
              </a:lnSpc>
            </a:pPr>
            <a:r>
              <a:rPr lang="en-NZ" sz="4000" b="0" spc="-200" dirty="0"/>
              <a:t>the more fearful</a:t>
            </a:r>
          </a:p>
          <a:p>
            <a:pPr>
              <a:lnSpc>
                <a:spcPct val="70000"/>
              </a:lnSpc>
            </a:pPr>
            <a:r>
              <a:rPr lang="en-NZ" sz="4000" b="0" spc="-200" dirty="0"/>
              <a:t>the more uncertain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the more unstable</a:t>
            </a:r>
            <a:endParaRPr lang="en-NZ" sz="4000" b="0" spc="-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1BD66D4-BBFD-4C9D-890B-CC0A496C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720159"/>
            <a:ext cx="4982817" cy="14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64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5. On the Contrary—It is standing!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3187245"/>
            <a:ext cx="9011478" cy="345730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spc="-200" dirty="0"/>
              <a:t>the more horrible </a:t>
            </a:r>
          </a:p>
          <a:p>
            <a:pPr>
              <a:lnSpc>
                <a:spcPct val="70000"/>
              </a:lnSpc>
            </a:pPr>
            <a:r>
              <a:rPr lang="en-NZ" sz="4000" b="0" spc="-200" dirty="0"/>
              <a:t>the more fearful</a:t>
            </a:r>
          </a:p>
          <a:p>
            <a:pPr>
              <a:lnSpc>
                <a:spcPct val="70000"/>
              </a:lnSpc>
            </a:pPr>
            <a:r>
              <a:rPr lang="en-NZ" sz="4000" b="0" spc="-200" dirty="0"/>
              <a:t>the more uncertain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the more unstable</a:t>
            </a:r>
            <a:endParaRPr lang="en-NZ" sz="4000" b="0" spc="-200" dirty="0"/>
          </a:p>
          <a:p>
            <a:pPr>
              <a:lnSpc>
                <a:spcPct val="70000"/>
              </a:lnSpc>
            </a:pPr>
            <a:r>
              <a:rPr lang="en-NZ" sz="4000" b="0" spc="-200" dirty="0"/>
              <a:t>the more stomach-turning  </a:t>
            </a:r>
          </a:p>
          <a:p>
            <a:pPr>
              <a:lnSpc>
                <a:spcPct val="70000"/>
              </a:lnSpc>
            </a:pPr>
            <a:endParaRPr lang="en-US" sz="4000" spc="-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1BD66D4-BBFD-4C9D-890B-CC0A496C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720159"/>
            <a:ext cx="4982817" cy="14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54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5. On the Contrary—It is standing!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3187245"/>
            <a:ext cx="9011478" cy="345730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spc="-200" dirty="0"/>
              <a:t>the more horrible </a:t>
            </a:r>
          </a:p>
          <a:p>
            <a:pPr>
              <a:lnSpc>
                <a:spcPct val="70000"/>
              </a:lnSpc>
            </a:pPr>
            <a:r>
              <a:rPr lang="en-NZ" sz="4000" b="0" spc="-200" dirty="0"/>
              <a:t>the more fearful</a:t>
            </a:r>
          </a:p>
          <a:p>
            <a:pPr>
              <a:lnSpc>
                <a:spcPct val="70000"/>
              </a:lnSpc>
            </a:pPr>
            <a:r>
              <a:rPr lang="en-NZ" sz="4000" b="0" spc="-200" dirty="0"/>
              <a:t>the more uncertain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the more unstable</a:t>
            </a:r>
            <a:endParaRPr lang="en-NZ" sz="4000" b="0" spc="-200" dirty="0"/>
          </a:p>
          <a:p>
            <a:pPr>
              <a:lnSpc>
                <a:spcPct val="70000"/>
              </a:lnSpc>
            </a:pPr>
            <a:r>
              <a:rPr lang="en-NZ" sz="4000" b="0" spc="-200" dirty="0"/>
              <a:t>the more stomach-turning  </a:t>
            </a:r>
          </a:p>
          <a:p>
            <a:pPr>
              <a:lnSpc>
                <a:spcPct val="70000"/>
              </a:lnSpc>
            </a:pPr>
            <a:r>
              <a:rPr lang="en-NZ" sz="4000" b="0" u="sng" spc="-200" dirty="0"/>
              <a:t>the more relevant the gospel of Jesus Christ is</a:t>
            </a:r>
            <a:r>
              <a:rPr lang="en-NZ" sz="4000" b="0" spc="-200" dirty="0"/>
              <a:t>!</a:t>
            </a:r>
            <a:endParaRPr lang="en-US" sz="4000" spc="-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1BD66D4-BBFD-4C9D-890B-CC0A496C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720159"/>
            <a:ext cx="4982817" cy="14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66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6. HOPE in a hopeless world.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122FAB3-A242-4F8C-9999-D42FA738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35" y="1618598"/>
            <a:ext cx="2531165" cy="52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42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6. HOPE in a hopeless world.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1974575"/>
            <a:ext cx="9011478" cy="4669972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Jesus didn’t die for you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because it was fun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He hung there for love,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because it had to be done.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But in spite of the anguish,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his word was fulfilled.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Because love is not a feeling,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NZ" sz="4000" spc="-200" dirty="0"/>
              <a:t>it’s an act of your will.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NZ" sz="2400" spc="-200" dirty="0"/>
              <a:t>(Don Francisco)</a:t>
            </a:r>
            <a:endParaRPr lang="en-US" sz="2400" spc="-2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122FAB3-A242-4F8C-9999-D42FA738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35" y="1618598"/>
            <a:ext cx="2531165" cy="52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22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6. HOPE in a hopeless world.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1974575"/>
            <a:ext cx="6480313" cy="466997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3600" b="0" spc="-200" dirty="0"/>
              <a:t>Jesus has changed the world.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122FAB3-A242-4F8C-9999-D42FA738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35" y="1618598"/>
            <a:ext cx="2531165" cy="52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28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6. HOPE in a hopeless world.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1974575"/>
            <a:ext cx="6480313" cy="466997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3600" b="0" spc="-200" dirty="0"/>
              <a:t>Jesus has changed the world.</a:t>
            </a:r>
          </a:p>
          <a:p>
            <a:pPr>
              <a:lnSpc>
                <a:spcPct val="70000"/>
              </a:lnSpc>
            </a:pPr>
            <a:r>
              <a:rPr lang="en-NZ" sz="3600" b="0" spc="-200" dirty="0"/>
              <a:t>He transforms the repentant.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122FAB3-A242-4F8C-9999-D42FA738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35" y="1618598"/>
            <a:ext cx="2531165" cy="52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61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6. HOPE in a hopeless world.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1974575"/>
            <a:ext cx="6480313" cy="466997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3600" b="0" spc="-200" dirty="0"/>
              <a:t>Jesus has changed the world.</a:t>
            </a:r>
          </a:p>
          <a:p>
            <a:pPr>
              <a:lnSpc>
                <a:spcPct val="70000"/>
              </a:lnSpc>
            </a:pPr>
            <a:r>
              <a:rPr lang="en-NZ" sz="3600" b="0" spc="-200" dirty="0"/>
              <a:t>He transforms the repentant.</a:t>
            </a:r>
          </a:p>
          <a:p>
            <a:pPr>
              <a:lnSpc>
                <a:spcPct val="70000"/>
              </a:lnSpc>
            </a:pPr>
            <a:r>
              <a:rPr lang="en-NZ" sz="3600" spc="-200" dirty="0"/>
              <a:t>Makes our lives tools in His hands.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122FAB3-A242-4F8C-9999-D42FA738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35" y="1618598"/>
            <a:ext cx="2531165" cy="52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19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6. HOPE in a hopeless world.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1974575"/>
            <a:ext cx="6480313" cy="466997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3600" b="0" spc="-200" dirty="0"/>
              <a:t>Jesus has changed the world.</a:t>
            </a:r>
          </a:p>
          <a:p>
            <a:pPr>
              <a:lnSpc>
                <a:spcPct val="70000"/>
              </a:lnSpc>
            </a:pPr>
            <a:r>
              <a:rPr lang="en-NZ" sz="3600" b="0" spc="-200" dirty="0"/>
              <a:t>He transforms the repentant.</a:t>
            </a:r>
          </a:p>
          <a:p>
            <a:pPr>
              <a:lnSpc>
                <a:spcPct val="70000"/>
              </a:lnSpc>
            </a:pPr>
            <a:r>
              <a:rPr lang="en-NZ" sz="3600" spc="-200" dirty="0"/>
              <a:t>Makes our lives tools in His hands.</a:t>
            </a:r>
          </a:p>
          <a:p>
            <a:pPr>
              <a:lnSpc>
                <a:spcPct val="70000"/>
              </a:lnSpc>
            </a:pPr>
            <a:r>
              <a:rPr lang="en-NZ" sz="3600" b="0" spc="-200" dirty="0"/>
              <a:t>Gives wisdom to those who ask.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122FAB3-A242-4F8C-9999-D42FA738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35" y="1618598"/>
            <a:ext cx="2531165" cy="52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60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1. The Gospel Defined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0028" y="1825625"/>
            <a:ext cx="3928442" cy="435133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spc="-200" dirty="0"/>
              <a:t>1Cor.15:1-4—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NZ" sz="4000" b="0" spc="-200" dirty="0"/>
              <a:t>Now I make known to you, brethren, the gospel which I preached to you, which also you received, in which also you stand…</a:t>
            </a:r>
            <a:endParaRPr lang="en-NZ" sz="4000" spc="-200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D8189471-9112-4FDF-889B-BEC94305D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" y="2503805"/>
            <a:ext cx="5020361" cy="38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383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6. HOPE in a hopeless world.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1974575"/>
            <a:ext cx="6480313" cy="466997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3600" b="0" spc="-200" dirty="0"/>
              <a:t>Jesus has changed the world.</a:t>
            </a:r>
          </a:p>
          <a:p>
            <a:pPr>
              <a:lnSpc>
                <a:spcPct val="70000"/>
              </a:lnSpc>
            </a:pPr>
            <a:r>
              <a:rPr lang="en-NZ" sz="3600" b="0" spc="-200" dirty="0"/>
              <a:t>He transforms the repentant.</a:t>
            </a:r>
          </a:p>
          <a:p>
            <a:pPr>
              <a:lnSpc>
                <a:spcPct val="70000"/>
              </a:lnSpc>
            </a:pPr>
            <a:r>
              <a:rPr lang="en-NZ" sz="3600" spc="-200" dirty="0"/>
              <a:t>Makes our lives tools in His hands.</a:t>
            </a:r>
          </a:p>
          <a:p>
            <a:pPr>
              <a:lnSpc>
                <a:spcPct val="70000"/>
              </a:lnSpc>
            </a:pPr>
            <a:r>
              <a:rPr lang="en-NZ" sz="3600" b="0" spc="-200" dirty="0"/>
              <a:t>Gives wisdom to those who ask.</a:t>
            </a:r>
          </a:p>
          <a:p>
            <a:pPr>
              <a:lnSpc>
                <a:spcPct val="70000"/>
              </a:lnSpc>
            </a:pPr>
            <a:r>
              <a:rPr lang="en-NZ" sz="3600" spc="-200" dirty="0"/>
              <a:t>Guidance for those who seek Him.</a:t>
            </a:r>
            <a:endParaRPr lang="en-NZ" sz="3600" b="0" spc="-2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122FAB3-A242-4F8C-9999-D42FA738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35" y="1618598"/>
            <a:ext cx="2531165" cy="52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101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6. HOPE in a hopeless world.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1974575"/>
            <a:ext cx="6480313" cy="466997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3600" b="0" spc="-200" dirty="0"/>
              <a:t>Jesus has changed the world.</a:t>
            </a:r>
          </a:p>
          <a:p>
            <a:pPr>
              <a:lnSpc>
                <a:spcPct val="70000"/>
              </a:lnSpc>
            </a:pPr>
            <a:r>
              <a:rPr lang="en-NZ" sz="3600" b="0" spc="-200" dirty="0"/>
              <a:t>He transforms the repentant.</a:t>
            </a:r>
          </a:p>
          <a:p>
            <a:pPr>
              <a:lnSpc>
                <a:spcPct val="70000"/>
              </a:lnSpc>
            </a:pPr>
            <a:r>
              <a:rPr lang="en-NZ" sz="3600" spc="-200" dirty="0"/>
              <a:t>Makes our lives tools in His hands.</a:t>
            </a:r>
          </a:p>
          <a:p>
            <a:pPr>
              <a:lnSpc>
                <a:spcPct val="70000"/>
              </a:lnSpc>
            </a:pPr>
            <a:r>
              <a:rPr lang="en-NZ" sz="3600" b="0" spc="-200" dirty="0"/>
              <a:t>Gives wisdom to those who ask.</a:t>
            </a:r>
          </a:p>
          <a:p>
            <a:pPr>
              <a:lnSpc>
                <a:spcPct val="70000"/>
              </a:lnSpc>
            </a:pPr>
            <a:r>
              <a:rPr lang="en-NZ" sz="3600" spc="-200" dirty="0"/>
              <a:t>Guidance for those who seek Him.</a:t>
            </a:r>
            <a:endParaRPr lang="en-NZ" sz="3600" b="0" spc="-200" dirty="0"/>
          </a:p>
          <a:p>
            <a:pPr>
              <a:lnSpc>
                <a:spcPct val="70000"/>
              </a:lnSpc>
            </a:pPr>
            <a:r>
              <a:rPr lang="en-NZ" sz="3600" spc="-200" dirty="0"/>
              <a:t>Christians take the Bible, truth, congregations, generosity, morals, unity, peace, health, education, law, order,… </a:t>
            </a:r>
            <a:endParaRPr lang="en-NZ" sz="3600" b="0" spc="-2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122FAB3-A242-4F8C-9999-D42FA738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35" y="1618598"/>
            <a:ext cx="2531165" cy="52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76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7. Strength for the Journey…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4E3E0A14-CCF6-40FC-8C6D-40A1DA5ED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74" y="1891748"/>
            <a:ext cx="4966252" cy="496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3744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7. Strength for the Journey…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1974575"/>
            <a:ext cx="6480313" cy="466997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2Cor.4:7-9—</a:t>
            </a:r>
          </a:p>
          <a:p>
            <a:pPr>
              <a:lnSpc>
                <a:spcPct val="7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7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But we have this treasure in earthen vessels, so that the surpassing greatness of the power will be of God and not from ourselves;…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A69785-34C4-40D5-AAAD-7F918EB60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17" y="3101008"/>
            <a:ext cx="3008243" cy="30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948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7. Strength for the Journey…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1974575"/>
            <a:ext cx="6480313" cy="466997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2Cor.4:7-9—</a:t>
            </a:r>
          </a:p>
          <a:p>
            <a:pPr algn="ctr">
              <a:lnSpc>
                <a:spcPct val="7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NZ" sz="4000" b="0" i="1" spc="-200" dirty="0">
                <a:solidFill>
                  <a:srgbClr val="000000"/>
                </a:solidFill>
                <a:effectLst/>
                <a:latin typeface="system-ui"/>
              </a:rPr>
              <a:t>we are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 afflicted in every way,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C3ECB3-60F2-4DD6-8225-F66CFA465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17" y="3101008"/>
            <a:ext cx="3008243" cy="30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325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7. Strength for the Journey…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1974575"/>
            <a:ext cx="6480313" cy="466997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2Cor.4:7-9—</a:t>
            </a:r>
          </a:p>
          <a:p>
            <a:pPr algn="ctr">
              <a:lnSpc>
                <a:spcPct val="7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NZ" sz="4000" b="0" i="1" spc="-200" dirty="0">
                <a:solidFill>
                  <a:srgbClr val="000000"/>
                </a:solidFill>
                <a:effectLst/>
                <a:latin typeface="system-ui"/>
              </a:rPr>
              <a:t>we are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 afflicted in every way, but not crushed; 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C3ECB3-60F2-4DD6-8225-F66CFA465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17" y="3101008"/>
            <a:ext cx="3008243" cy="30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179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7. Strength for the Journey…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1974575"/>
            <a:ext cx="6480313" cy="466997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2Cor.4:7-9—</a:t>
            </a:r>
          </a:p>
          <a:p>
            <a:pPr algn="ctr">
              <a:lnSpc>
                <a:spcPct val="7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NZ" sz="4000" b="0" i="1" spc="-200" dirty="0">
                <a:solidFill>
                  <a:srgbClr val="000000"/>
                </a:solidFill>
                <a:effectLst/>
                <a:latin typeface="system-ui"/>
              </a:rPr>
              <a:t>we are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 afflicted in every way, but not crushed; </a:t>
            </a:r>
          </a:p>
          <a:p>
            <a:pPr algn="ctr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perplexed,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C3ECB3-60F2-4DD6-8225-F66CFA465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17" y="3101008"/>
            <a:ext cx="3008243" cy="30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274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7. Strength for the Journey…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1974575"/>
            <a:ext cx="6480313" cy="466997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2Cor.4:7-9—</a:t>
            </a:r>
          </a:p>
          <a:p>
            <a:pPr algn="ctr">
              <a:lnSpc>
                <a:spcPct val="7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NZ" sz="4000" b="0" i="1" spc="-200" dirty="0">
                <a:solidFill>
                  <a:srgbClr val="000000"/>
                </a:solidFill>
                <a:effectLst/>
                <a:latin typeface="system-ui"/>
              </a:rPr>
              <a:t>we are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 afflicted in every way, but not crushed; </a:t>
            </a:r>
          </a:p>
          <a:p>
            <a:pPr algn="ctr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perplexed,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but not despairing;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C3ECB3-60F2-4DD6-8225-F66CFA465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17" y="3101008"/>
            <a:ext cx="3008243" cy="30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7047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7. Strength for the Journey…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1974575"/>
            <a:ext cx="6480313" cy="466997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2Cor.4:7-9—</a:t>
            </a:r>
          </a:p>
          <a:p>
            <a:pPr algn="ctr">
              <a:lnSpc>
                <a:spcPct val="7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NZ" sz="4000" b="0" i="1" spc="-200" dirty="0">
                <a:solidFill>
                  <a:srgbClr val="000000"/>
                </a:solidFill>
                <a:effectLst/>
                <a:latin typeface="system-ui"/>
              </a:rPr>
              <a:t>we are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 afflicted in every way, but not crushed; </a:t>
            </a:r>
          </a:p>
          <a:p>
            <a:pPr algn="ctr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perplexed,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but not despairing; </a:t>
            </a:r>
          </a:p>
          <a:p>
            <a:pPr algn="ctr">
              <a:lnSpc>
                <a:spcPct val="7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9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persecuted,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C3ECB3-60F2-4DD6-8225-F66CFA465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17" y="3101008"/>
            <a:ext cx="3008243" cy="30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911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7. Strength for the Journey…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1974575"/>
            <a:ext cx="6480313" cy="466997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2Cor.4:7-9—</a:t>
            </a:r>
          </a:p>
          <a:p>
            <a:pPr algn="ctr">
              <a:lnSpc>
                <a:spcPct val="7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NZ" sz="4000" b="0" i="1" spc="-200" dirty="0">
                <a:solidFill>
                  <a:srgbClr val="000000"/>
                </a:solidFill>
                <a:effectLst/>
                <a:latin typeface="system-ui"/>
              </a:rPr>
              <a:t>we are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 afflicted in every way, but not crushed; </a:t>
            </a:r>
          </a:p>
          <a:p>
            <a:pPr algn="ctr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perplexed,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but not despairing; </a:t>
            </a:r>
          </a:p>
          <a:p>
            <a:pPr algn="ctr">
              <a:lnSpc>
                <a:spcPct val="7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9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persecuted,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but not forsaken;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C3ECB3-60F2-4DD6-8225-F66CFA465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17" y="3101008"/>
            <a:ext cx="3008243" cy="30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05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1. The Gospel Defined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0028" y="1825625"/>
            <a:ext cx="3928442" cy="435133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spc="-200" dirty="0"/>
              <a:t>1Cor.15:1-4—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NZ" sz="4000" spc="-200" baseline="30000" dirty="0"/>
              <a:t>2</a:t>
            </a:r>
            <a:r>
              <a:rPr lang="en-NZ" sz="4000" b="0" spc="-200" dirty="0"/>
              <a:t>by which also you are saved, if you hold fast the word which I preached to you, unless you believed in vain…</a:t>
            </a:r>
            <a:endParaRPr lang="en-NZ" sz="4000" spc="-200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D8189471-9112-4FDF-889B-BEC94305D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" y="2503805"/>
            <a:ext cx="5020361" cy="38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391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7. Strength for the Journey…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1974575"/>
            <a:ext cx="6480313" cy="466997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2Cor.4:7-9—</a:t>
            </a:r>
          </a:p>
          <a:p>
            <a:pPr algn="ctr">
              <a:lnSpc>
                <a:spcPct val="7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NZ" sz="4000" b="0" i="1" spc="-200" dirty="0">
                <a:solidFill>
                  <a:srgbClr val="000000"/>
                </a:solidFill>
                <a:effectLst/>
                <a:latin typeface="system-ui"/>
              </a:rPr>
              <a:t>we are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 afflicted in every way, but not crushed; </a:t>
            </a:r>
          </a:p>
          <a:p>
            <a:pPr algn="ctr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perplexed,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but not despairing; </a:t>
            </a:r>
          </a:p>
          <a:p>
            <a:pPr algn="ctr">
              <a:lnSpc>
                <a:spcPct val="7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9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persecuted,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but not forsaken;</a:t>
            </a:r>
          </a:p>
          <a:p>
            <a:pPr algn="ctr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struck down,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C3ECB3-60F2-4DD6-8225-F66CFA465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17" y="3101008"/>
            <a:ext cx="3008243" cy="30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718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7. Strength for the Journey…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22" y="1974575"/>
            <a:ext cx="6480313" cy="466997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2Cor.4:7-9—</a:t>
            </a:r>
          </a:p>
          <a:p>
            <a:pPr algn="ctr">
              <a:lnSpc>
                <a:spcPct val="7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NZ" sz="4000" b="0" i="1" spc="-200" dirty="0">
                <a:solidFill>
                  <a:srgbClr val="000000"/>
                </a:solidFill>
                <a:effectLst/>
                <a:latin typeface="system-ui"/>
              </a:rPr>
              <a:t>we are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 afflicted in every way, but not crushed; </a:t>
            </a:r>
          </a:p>
          <a:p>
            <a:pPr algn="ctr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perplexed,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but not despairing; </a:t>
            </a:r>
          </a:p>
          <a:p>
            <a:pPr algn="ctr">
              <a:lnSpc>
                <a:spcPct val="7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9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persecuted,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but not forsaken;</a:t>
            </a:r>
          </a:p>
          <a:p>
            <a:pPr algn="ctr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struck down,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but not destroyed;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C3ECB3-60F2-4DD6-8225-F66CFA465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17" y="3101008"/>
            <a:ext cx="3008243" cy="30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727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365126"/>
            <a:ext cx="8276811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8. Starts here…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7A8C3C92-E7F5-4504-9BC9-1A10BB36FD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63" y="1718847"/>
            <a:ext cx="6840609" cy="342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EBCC4F-1D67-4026-AEE9-1245CA90C0BA}"/>
              </a:ext>
            </a:extLst>
          </p:cNvPr>
          <p:cNvSpPr txBox="1">
            <a:spLocks/>
          </p:cNvSpPr>
          <p:nvPr/>
        </p:nvSpPr>
        <p:spPr>
          <a:xfrm>
            <a:off x="323850" y="5167310"/>
            <a:ext cx="8276811" cy="1690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Acts 22:16—</a:t>
            </a:r>
            <a:r>
              <a:rPr lang="en-NZ" sz="4000" b="1" spc="-200" baseline="30000" dirty="0">
                <a:solidFill>
                  <a:srgbClr val="000000"/>
                </a:solidFill>
                <a:latin typeface="system-ui"/>
              </a:rPr>
              <a:t>16</a:t>
            </a: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Now why do you delay? Get up and be baptized, and wash away your sins, calling on His name.’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NZ" sz="1500" dirty="0">
                <a:solidFill>
                  <a:srgbClr val="000000"/>
                </a:solidFill>
                <a:latin typeface="system-ui"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4221175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1. The Gospel Defined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0028" y="1825625"/>
            <a:ext cx="3928442" cy="435133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spc="-200" dirty="0"/>
              <a:t>1Cor.15:1-4—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NZ" sz="4000" spc="-200" baseline="30000" dirty="0"/>
              <a:t>3 </a:t>
            </a:r>
            <a:r>
              <a:rPr lang="en-NZ" sz="4000" b="0" spc="-200" dirty="0"/>
              <a:t>For I delivered to you as of first importance what I also received, that Christ died for our sins according to the Scriptures,…</a:t>
            </a:r>
            <a:r>
              <a:rPr lang="en-NZ" sz="3600" b="0" dirty="0"/>
              <a:t> </a:t>
            </a:r>
            <a:endParaRPr lang="en-NZ" sz="4000" spc="-200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D8189471-9112-4FDF-889B-BEC94305D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" y="2503805"/>
            <a:ext cx="5020361" cy="38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6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1. The Gospel Defined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0028" y="1825625"/>
            <a:ext cx="3928442" cy="435133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spc="-200" dirty="0"/>
              <a:t>1Cor.15:1-4—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NZ" sz="4000" baseline="30000" dirty="0"/>
              <a:t>4</a:t>
            </a:r>
            <a:r>
              <a:rPr lang="en-NZ" sz="4000" b="0" dirty="0"/>
              <a:t>and that He was buried, and that He was raised on the third day according to the Scriptures,</a:t>
            </a:r>
            <a:r>
              <a:rPr lang="en-NZ" sz="3600" b="0" dirty="0"/>
              <a:t> </a:t>
            </a:r>
            <a:r>
              <a:rPr lang="en-NZ" sz="1400" b="0" dirty="0"/>
              <a:t>(NASB)</a:t>
            </a:r>
            <a:endParaRPr lang="en-NZ" sz="1400" spc="-200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D8189471-9112-4FDF-889B-BEC94305D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" y="2503805"/>
            <a:ext cx="5020361" cy="38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1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2. Laid back Gospel</a:t>
            </a:r>
          </a:p>
        </p:txBody>
      </p:sp>
      <p:pic>
        <p:nvPicPr>
          <p:cNvPr id="1026" name="Picture 2" descr="Traditional Gazebo Vs Covana: Which Type Is Right for Me ...">
            <a:extLst>
              <a:ext uri="{FF2B5EF4-FFF2-40B4-BE49-F238E27FC236}">
                <a16:creationId xmlns:a16="http://schemas.microsoft.com/office/drawing/2014/main" id="{AAA56023-CEA2-460F-BB13-CA2E8D16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" y="1949974"/>
            <a:ext cx="7076661" cy="470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10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D3D2-0E3C-4F4B-90D4-005634D1D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NZ" sz="4400" dirty="0"/>
              <a:t>A Gospel Tough Enough—</a:t>
            </a:r>
          </a:p>
          <a:p>
            <a:pPr marL="0" indent="0">
              <a:buNone/>
            </a:pPr>
            <a:r>
              <a:rPr lang="en-NZ" sz="4400" dirty="0"/>
              <a:t>2. Laid back Gospel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DCF5-EE36-4C16-9C5C-5BCA8B68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0028" y="2037660"/>
            <a:ext cx="3928442" cy="435133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spc="-200" dirty="0"/>
              <a:t>Domesticated religion.</a:t>
            </a:r>
          </a:p>
        </p:txBody>
      </p:sp>
      <p:pic>
        <p:nvPicPr>
          <p:cNvPr id="1026" name="Picture 2" descr="Traditional Gazebo Vs Covana: Which Type Is Right for Me ...">
            <a:extLst>
              <a:ext uri="{FF2B5EF4-FFF2-40B4-BE49-F238E27FC236}">
                <a16:creationId xmlns:a16="http://schemas.microsoft.com/office/drawing/2014/main" id="{AAA56023-CEA2-460F-BB13-CA2E8D16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" y="2302564"/>
            <a:ext cx="4572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893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</TotalTime>
  <Words>1484</Words>
  <Application>Microsoft Office PowerPoint</Application>
  <PresentationFormat>On-screen Show (4:3)</PresentationFormat>
  <Paragraphs>268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system-ui</vt:lpstr>
      <vt:lpstr>Office Theme</vt:lpstr>
      <vt:lpstr>PowerPoint Presentation</vt:lpstr>
      <vt:lpstr>A Gospel Tough Enough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Gospel Tough Enough</dc:title>
  <dc:creator>Morningside Church</dc:creator>
  <cp:lastModifiedBy>John Staiger</cp:lastModifiedBy>
  <cp:revision>16</cp:revision>
  <dcterms:created xsi:type="dcterms:W3CDTF">2016-04-03T03:39:24Z</dcterms:created>
  <dcterms:modified xsi:type="dcterms:W3CDTF">2021-10-24T05:33:05Z</dcterms:modified>
</cp:coreProperties>
</file>