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77" r:id="rId2"/>
    <p:sldId id="423" r:id="rId3"/>
    <p:sldId id="456" r:id="rId4"/>
    <p:sldId id="476" r:id="rId5"/>
    <p:sldId id="469" r:id="rId6"/>
    <p:sldId id="477" r:id="rId7"/>
    <p:sldId id="470" r:id="rId8"/>
    <p:sldId id="478" r:id="rId9"/>
    <p:sldId id="471" r:id="rId10"/>
    <p:sldId id="479" r:id="rId11"/>
    <p:sldId id="472" r:id="rId12"/>
    <p:sldId id="480" r:id="rId13"/>
    <p:sldId id="473" r:id="rId14"/>
    <p:sldId id="481" r:id="rId15"/>
    <p:sldId id="474" r:id="rId16"/>
    <p:sldId id="482" r:id="rId17"/>
    <p:sldId id="475" r:id="rId18"/>
    <p:sldId id="483" r:id="rId19"/>
    <p:sldId id="405"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623" autoAdjust="0"/>
    <p:restoredTop sz="96357" autoAdjust="0"/>
  </p:normalViewPr>
  <p:slideViewPr>
    <p:cSldViewPr snapToGrid="0">
      <p:cViewPr varScale="1">
        <p:scale>
          <a:sx n="114" d="100"/>
          <a:sy n="114" d="100"/>
        </p:scale>
        <p:origin x="1122"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F63DD58-AF44-414E-8EE6-274F67F68675}" type="datetimeFigureOut">
              <a:rPr lang="en-NZ" smtClean="0"/>
              <a:t>30/10/2021</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E6A46865-A5C3-47EA-BA70-7D9D5B683038}" type="slidenum">
              <a:rPr lang="en-NZ" smtClean="0"/>
              <a:t>‹#›</a:t>
            </a:fld>
            <a:endParaRPr lang="en-NZ"/>
          </a:p>
        </p:txBody>
      </p:sp>
    </p:spTree>
    <p:extLst>
      <p:ext uri="{BB962C8B-B14F-4D97-AF65-F5344CB8AC3E}">
        <p14:creationId xmlns:p14="http://schemas.microsoft.com/office/powerpoint/2010/main" val="23343729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F63DD58-AF44-414E-8EE6-274F67F68675}" type="datetimeFigureOut">
              <a:rPr lang="en-NZ" smtClean="0"/>
              <a:t>30/10/2021</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E6A46865-A5C3-47EA-BA70-7D9D5B683038}" type="slidenum">
              <a:rPr lang="en-NZ" smtClean="0"/>
              <a:t>‹#›</a:t>
            </a:fld>
            <a:endParaRPr lang="en-NZ"/>
          </a:p>
        </p:txBody>
      </p:sp>
    </p:spTree>
    <p:extLst>
      <p:ext uri="{BB962C8B-B14F-4D97-AF65-F5344CB8AC3E}">
        <p14:creationId xmlns:p14="http://schemas.microsoft.com/office/powerpoint/2010/main" val="24123874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F63DD58-AF44-414E-8EE6-274F67F68675}" type="datetimeFigureOut">
              <a:rPr lang="en-NZ" smtClean="0"/>
              <a:t>30/10/2021</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E6A46865-A5C3-47EA-BA70-7D9D5B683038}" type="slidenum">
              <a:rPr lang="en-NZ" smtClean="0"/>
              <a:t>‹#›</a:t>
            </a:fld>
            <a:endParaRPr lang="en-NZ"/>
          </a:p>
        </p:txBody>
      </p:sp>
    </p:spTree>
    <p:extLst>
      <p:ext uri="{BB962C8B-B14F-4D97-AF65-F5344CB8AC3E}">
        <p14:creationId xmlns:p14="http://schemas.microsoft.com/office/powerpoint/2010/main" val="2985702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F63DD58-AF44-414E-8EE6-274F67F68675}" type="datetimeFigureOut">
              <a:rPr lang="en-NZ" smtClean="0"/>
              <a:t>30/10/2021</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E6A46865-A5C3-47EA-BA70-7D9D5B683038}" type="slidenum">
              <a:rPr lang="en-NZ" smtClean="0"/>
              <a:t>‹#›</a:t>
            </a:fld>
            <a:endParaRPr lang="en-NZ"/>
          </a:p>
        </p:txBody>
      </p:sp>
    </p:spTree>
    <p:extLst>
      <p:ext uri="{BB962C8B-B14F-4D97-AF65-F5344CB8AC3E}">
        <p14:creationId xmlns:p14="http://schemas.microsoft.com/office/powerpoint/2010/main" val="1530794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F63DD58-AF44-414E-8EE6-274F67F68675}" type="datetimeFigureOut">
              <a:rPr lang="en-NZ" smtClean="0"/>
              <a:t>30/10/2021</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E6A46865-A5C3-47EA-BA70-7D9D5B683038}" type="slidenum">
              <a:rPr lang="en-NZ" smtClean="0"/>
              <a:t>‹#›</a:t>
            </a:fld>
            <a:endParaRPr lang="en-NZ"/>
          </a:p>
        </p:txBody>
      </p:sp>
    </p:spTree>
    <p:extLst>
      <p:ext uri="{BB962C8B-B14F-4D97-AF65-F5344CB8AC3E}">
        <p14:creationId xmlns:p14="http://schemas.microsoft.com/office/powerpoint/2010/main" val="21238245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F63DD58-AF44-414E-8EE6-274F67F68675}" type="datetimeFigureOut">
              <a:rPr lang="en-NZ" smtClean="0"/>
              <a:t>30/10/2021</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E6A46865-A5C3-47EA-BA70-7D9D5B683038}" type="slidenum">
              <a:rPr lang="en-NZ" smtClean="0"/>
              <a:t>‹#›</a:t>
            </a:fld>
            <a:endParaRPr lang="en-NZ"/>
          </a:p>
        </p:txBody>
      </p:sp>
    </p:spTree>
    <p:extLst>
      <p:ext uri="{BB962C8B-B14F-4D97-AF65-F5344CB8AC3E}">
        <p14:creationId xmlns:p14="http://schemas.microsoft.com/office/powerpoint/2010/main" val="18734737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F63DD58-AF44-414E-8EE6-274F67F68675}" type="datetimeFigureOut">
              <a:rPr lang="en-NZ" smtClean="0"/>
              <a:t>30/10/2021</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E6A46865-A5C3-47EA-BA70-7D9D5B683038}" type="slidenum">
              <a:rPr lang="en-NZ" smtClean="0"/>
              <a:t>‹#›</a:t>
            </a:fld>
            <a:endParaRPr lang="en-NZ"/>
          </a:p>
        </p:txBody>
      </p:sp>
    </p:spTree>
    <p:extLst>
      <p:ext uri="{BB962C8B-B14F-4D97-AF65-F5344CB8AC3E}">
        <p14:creationId xmlns:p14="http://schemas.microsoft.com/office/powerpoint/2010/main" val="24350429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F63DD58-AF44-414E-8EE6-274F67F68675}" type="datetimeFigureOut">
              <a:rPr lang="en-NZ" smtClean="0"/>
              <a:t>30/10/2021</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E6A46865-A5C3-47EA-BA70-7D9D5B683038}" type="slidenum">
              <a:rPr lang="en-NZ" smtClean="0"/>
              <a:t>‹#›</a:t>
            </a:fld>
            <a:endParaRPr lang="en-NZ"/>
          </a:p>
        </p:txBody>
      </p:sp>
    </p:spTree>
    <p:extLst>
      <p:ext uri="{BB962C8B-B14F-4D97-AF65-F5344CB8AC3E}">
        <p14:creationId xmlns:p14="http://schemas.microsoft.com/office/powerpoint/2010/main" val="10451468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63DD58-AF44-414E-8EE6-274F67F68675}" type="datetimeFigureOut">
              <a:rPr lang="en-NZ" smtClean="0"/>
              <a:t>30/10/2021</a:t>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E6A46865-A5C3-47EA-BA70-7D9D5B683038}" type="slidenum">
              <a:rPr lang="en-NZ" smtClean="0"/>
              <a:t>‹#›</a:t>
            </a:fld>
            <a:endParaRPr lang="en-NZ"/>
          </a:p>
        </p:txBody>
      </p:sp>
    </p:spTree>
    <p:extLst>
      <p:ext uri="{BB962C8B-B14F-4D97-AF65-F5344CB8AC3E}">
        <p14:creationId xmlns:p14="http://schemas.microsoft.com/office/powerpoint/2010/main" val="17342333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F63DD58-AF44-414E-8EE6-274F67F68675}" type="datetimeFigureOut">
              <a:rPr lang="en-NZ" smtClean="0"/>
              <a:t>30/10/2021</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E6A46865-A5C3-47EA-BA70-7D9D5B683038}" type="slidenum">
              <a:rPr lang="en-NZ" smtClean="0"/>
              <a:t>‹#›</a:t>
            </a:fld>
            <a:endParaRPr lang="en-NZ"/>
          </a:p>
        </p:txBody>
      </p:sp>
    </p:spTree>
    <p:extLst>
      <p:ext uri="{BB962C8B-B14F-4D97-AF65-F5344CB8AC3E}">
        <p14:creationId xmlns:p14="http://schemas.microsoft.com/office/powerpoint/2010/main" val="722681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F63DD58-AF44-414E-8EE6-274F67F68675}" type="datetimeFigureOut">
              <a:rPr lang="en-NZ" smtClean="0"/>
              <a:t>30/10/2021</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E6A46865-A5C3-47EA-BA70-7D9D5B683038}" type="slidenum">
              <a:rPr lang="en-NZ" smtClean="0"/>
              <a:t>‹#›</a:t>
            </a:fld>
            <a:endParaRPr lang="en-NZ"/>
          </a:p>
        </p:txBody>
      </p:sp>
    </p:spTree>
    <p:extLst>
      <p:ext uri="{BB962C8B-B14F-4D97-AF65-F5344CB8AC3E}">
        <p14:creationId xmlns:p14="http://schemas.microsoft.com/office/powerpoint/2010/main" val="18691094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63DD58-AF44-414E-8EE6-274F67F68675}" type="datetimeFigureOut">
              <a:rPr lang="en-NZ" smtClean="0"/>
              <a:t>30/10/2021</a:t>
            </a:fld>
            <a:endParaRPr lang="en-NZ"/>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A46865-A5C3-47EA-BA70-7D9D5B683038}" type="slidenum">
              <a:rPr lang="en-NZ" smtClean="0"/>
              <a:t>‹#›</a:t>
            </a:fld>
            <a:endParaRPr lang="en-NZ"/>
          </a:p>
        </p:txBody>
      </p:sp>
    </p:spTree>
    <p:extLst>
      <p:ext uri="{BB962C8B-B14F-4D97-AF65-F5344CB8AC3E}">
        <p14:creationId xmlns:p14="http://schemas.microsoft.com/office/powerpoint/2010/main" val="16728973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685A3B99-EB2F-4BAB-AB64-F6E13F957339}"/>
              </a:ext>
            </a:extLst>
          </p:cNvPr>
          <p:cNvSpPr txBox="1">
            <a:spLocks/>
          </p:cNvSpPr>
          <p:nvPr/>
        </p:nvSpPr>
        <p:spPr>
          <a:xfrm>
            <a:off x="0" y="278296"/>
            <a:ext cx="9144000" cy="657970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600" dirty="0"/>
              <a:t>Series: Heavenward Bound.</a:t>
            </a:r>
          </a:p>
          <a:p>
            <a:r>
              <a:rPr lang="en-US" sz="3600" dirty="0"/>
              <a:t>Part 1. “On a Mission.”</a:t>
            </a:r>
          </a:p>
          <a:p>
            <a:pPr marL="0" indent="0">
              <a:buNone/>
            </a:pPr>
            <a:endParaRPr lang="en-US" sz="800" dirty="0"/>
          </a:p>
          <a:p>
            <a:r>
              <a:rPr lang="en-NZ" sz="3600" dirty="0"/>
              <a:t>John Staiger</a:t>
            </a:r>
          </a:p>
          <a:p>
            <a:endParaRPr lang="en-NZ" sz="800" dirty="0"/>
          </a:p>
          <a:p>
            <a:r>
              <a:rPr lang="en-NZ" sz="3600" dirty="0"/>
              <a:t>Morningside Church of Christ </a:t>
            </a:r>
          </a:p>
          <a:p>
            <a:endParaRPr lang="en-NZ" sz="800" dirty="0"/>
          </a:p>
          <a:p>
            <a:r>
              <a:rPr lang="en-NZ" sz="3600" dirty="0"/>
              <a:t>Sunday 24 October 2021</a:t>
            </a:r>
          </a:p>
          <a:p>
            <a:endParaRPr lang="en-NZ" sz="800" dirty="0"/>
          </a:p>
          <a:p>
            <a:r>
              <a:rPr lang="en-NZ" sz="3600" dirty="0"/>
              <a:t>AM Sermon</a:t>
            </a:r>
          </a:p>
          <a:p>
            <a:endParaRPr lang="en-NZ" sz="800" dirty="0"/>
          </a:p>
          <a:p>
            <a:r>
              <a:rPr lang="en-NZ" sz="3600" dirty="0"/>
              <a:t>Broadcast on Facebook Live from </a:t>
            </a:r>
          </a:p>
          <a:p>
            <a:pPr marL="0" indent="0">
              <a:buNone/>
            </a:pPr>
            <a:r>
              <a:rPr lang="en-NZ" sz="3600" dirty="0"/>
              <a:t>Massey, Auckland, Aotearoa/NZ.</a:t>
            </a:r>
          </a:p>
        </p:txBody>
      </p:sp>
    </p:spTree>
    <p:extLst>
      <p:ext uri="{BB962C8B-B14F-4D97-AF65-F5344CB8AC3E}">
        <p14:creationId xmlns:p14="http://schemas.microsoft.com/office/powerpoint/2010/main" val="6135133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4B5719D-1249-4EFC-995A-9E879EACFE27}"/>
              </a:ext>
            </a:extLst>
          </p:cNvPr>
          <p:cNvSpPr>
            <a:spLocks noGrp="1"/>
          </p:cNvSpPr>
          <p:nvPr>
            <p:ph sz="half" idx="1"/>
          </p:nvPr>
        </p:nvSpPr>
        <p:spPr>
          <a:xfrm>
            <a:off x="628650" y="1587674"/>
            <a:ext cx="4264257" cy="5270326"/>
          </a:xfrm>
        </p:spPr>
        <p:txBody>
          <a:bodyPr>
            <a:noAutofit/>
          </a:bodyPr>
          <a:lstStyle/>
          <a:p>
            <a:pPr algn="l">
              <a:lnSpc>
                <a:spcPct val="70000"/>
              </a:lnSpc>
            </a:pPr>
            <a:r>
              <a:rPr lang="en-NZ" sz="4000" b="0" i="0" spc="-200" dirty="0">
                <a:solidFill>
                  <a:srgbClr val="000000"/>
                </a:solidFill>
                <a:effectLst/>
                <a:latin typeface="system-ui"/>
              </a:rPr>
              <a:t>Hebrews 12:2—</a:t>
            </a:r>
          </a:p>
          <a:p>
            <a:pPr algn="l">
              <a:lnSpc>
                <a:spcPct val="70000"/>
              </a:lnSpc>
            </a:pPr>
            <a:r>
              <a:rPr lang="en-NZ" sz="4000" b="0" i="0" spc="-200" dirty="0">
                <a:solidFill>
                  <a:srgbClr val="000000"/>
                </a:solidFill>
                <a:effectLst/>
                <a:latin typeface="system-ui"/>
              </a:rPr>
              <a:t>Too many distractions:</a:t>
            </a:r>
          </a:p>
          <a:p>
            <a:pPr lvl="1">
              <a:lnSpc>
                <a:spcPct val="70000"/>
              </a:lnSpc>
            </a:pPr>
            <a:r>
              <a:rPr lang="en-NZ" sz="4000" b="0" i="0" spc="-200" dirty="0">
                <a:solidFill>
                  <a:srgbClr val="000000"/>
                </a:solidFill>
                <a:effectLst/>
                <a:latin typeface="system-ui"/>
              </a:rPr>
              <a:t>This world is not my home.</a:t>
            </a:r>
          </a:p>
          <a:p>
            <a:pPr lvl="1">
              <a:lnSpc>
                <a:spcPct val="70000"/>
              </a:lnSpc>
            </a:pPr>
            <a:r>
              <a:rPr lang="en-NZ" sz="4000" spc="-200" dirty="0">
                <a:solidFill>
                  <a:srgbClr val="000000"/>
                </a:solidFill>
                <a:latin typeface="system-ui"/>
              </a:rPr>
              <a:t>I must stop setting up as if it is.</a:t>
            </a:r>
          </a:p>
          <a:p>
            <a:pPr lvl="1">
              <a:lnSpc>
                <a:spcPct val="70000"/>
              </a:lnSpc>
            </a:pPr>
            <a:r>
              <a:rPr lang="en-NZ" sz="4000" b="0" i="0" spc="-200" dirty="0">
                <a:solidFill>
                  <a:srgbClr val="000000"/>
                </a:solidFill>
                <a:effectLst/>
                <a:latin typeface="system-ui"/>
              </a:rPr>
              <a:t>Entertainment must be limited.</a:t>
            </a:r>
          </a:p>
          <a:p>
            <a:pPr lvl="1">
              <a:lnSpc>
                <a:spcPct val="70000"/>
              </a:lnSpc>
            </a:pPr>
            <a:r>
              <a:rPr lang="en-NZ" sz="4000" spc="-200" dirty="0">
                <a:solidFill>
                  <a:srgbClr val="000000"/>
                </a:solidFill>
                <a:latin typeface="system-ui"/>
              </a:rPr>
              <a:t>Relationships controlled.</a:t>
            </a:r>
            <a:endParaRPr lang="en-NZ" sz="4000" b="0" i="0" spc="-200" dirty="0">
              <a:solidFill>
                <a:srgbClr val="000000"/>
              </a:solidFill>
              <a:effectLst/>
              <a:latin typeface="system-ui"/>
            </a:endParaRPr>
          </a:p>
        </p:txBody>
      </p:sp>
      <p:sp>
        <p:nvSpPr>
          <p:cNvPr id="4" name="Content Placeholder 3">
            <a:extLst>
              <a:ext uri="{FF2B5EF4-FFF2-40B4-BE49-F238E27FC236}">
                <a16:creationId xmlns:a16="http://schemas.microsoft.com/office/drawing/2014/main" id="{606D1875-CF83-4A4C-98A0-F7460F2BB3AB}"/>
              </a:ext>
            </a:extLst>
          </p:cNvPr>
          <p:cNvSpPr>
            <a:spLocks noGrp="1"/>
          </p:cNvSpPr>
          <p:nvPr>
            <p:ph sz="half" idx="2"/>
          </p:nvPr>
        </p:nvSpPr>
        <p:spPr>
          <a:xfrm>
            <a:off x="628650" y="424071"/>
            <a:ext cx="8106374" cy="1272208"/>
          </a:xfrm>
        </p:spPr>
        <p:txBody>
          <a:bodyPr>
            <a:normAutofit fontScale="77500" lnSpcReduction="20000"/>
          </a:bodyPr>
          <a:lstStyle/>
          <a:p>
            <a:pPr marL="0" indent="0">
              <a:buNone/>
            </a:pPr>
            <a:r>
              <a:rPr lang="en-NZ" sz="6000" dirty="0"/>
              <a:t>On a Mission—</a:t>
            </a:r>
          </a:p>
          <a:p>
            <a:pPr marL="0" indent="0">
              <a:buNone/>
            </a:pPr>
            <a:r>
              <a:rPr lang="en-NZ" sz="6000" dirty="0"/>
              <a:t>4. Eyes on the Prize…</a:t>
            </a:r>
          </a:p>
        </p:txBody>
      </p:sp>
      <p:pic>
        <p:nvPicPr>
          <p:cNvPr id="4098" name="Picture 2" descr="Fix Your Eyes on Jesus/the Word of God (Hebrews 12:2) 7.2 ...">
            <a:extLst>
              <a:ext uri="{FF2B5EF4-FFF2-40B4-BE49-F238E27FC236}">
                <a16:creationId xmlns:a16="http://schemas.microsoft.com/office/drawing/2014/main" id="{ECF5C37D-1FC1-452D-AA0C-EA0CB187622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0435" r="28696"/>
          <a:stretch/>
        </p:blipFill>
        <p:spPr bwMode="auto">
          <a:xfrm>
            <a:off x="4892907" y="1587671"/>
            <a:ext cx="3842117" cy="45892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50757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4B5719D-1249-4EFC-995A-9E879EACFE27}"/>
              </a:ext>
            </a:extLst>
          </p:cNvPr>
          <p:cNvSpPr>
            <a:spLocks noGrp="1"/>
          </p:cNvSpPr>
          <p:nvPr>
            <p:ph sz="half" idx="1"/>
          </p:nvPr>
        </p:nvSpPr>
        <p:spPr>
          <a:xfrm>
            <a:off x="628650" y="1587674"/>
            <a:ext cx="4264257" cy="4589290"/>
          </a:xfrm>
        </p:spPr>
        <p:txBody>
          <a:bodyPr>
            <a:noAutofit/>
          </a:bodyPr>
          <a:lstStyle/>
          <a:p>
            <a:pPr algn="l"/>
            <a:r>
              <a:rPr lang="en-NZ" sz="4000" b="0" i="0" dirty="0">
                <a:solidFill>
                  <a:srgbClr val="000000"/>
                </a:solidFill>
                <a:effectLst/>
                <a:latin typeface="system-ui"/>
              </a:rPr>
              <a:t>Romans 12:14—</a:t>
            </a:r>
          </a:p>
          <a:p>
            <a:pPr algn="l"/>
            <a:r>
              <a:rPr lang="en-NZ" sz="4000" b="1" i="0" baseline="30000" dirty="0">
                <a:solidFill>
                  <a:srgbClr val="000000"/>
                </a:solidFill>
                <a:effectLst/>
                <a:latin typeface="system-ui"/>
              </a:rPr>
              <a:t>14</a:t>
            </a:r>
            <a:r>
              <a:rPr lang="en-NZ" sz="4000" b="0" i="0" dirty="0">
                <a:solidFill>
                  <a:srgbClr val="000000"/>
                </a:solidFill>
                <a:effectLst/>
                <a:latin typeface="system-ui"/>
              </a:rPr>
              <a:t>Bless those who persecute you; bless and do not curse.</a:t>
            </a:r>
            <a:r>
              <a:rPr lang="en-NZ" sz="1400" spc="-200" dirty="0">
                <a:solidFill>
                  <a:srgbClr val="000000"/>
                </a:solidFill>
                <a:latin typeface="system-ui"/>
              </a:rPr>
              <a:t>(NASB95)</a:t>
            </a:r>
            <a:endParaRPr lang="en-NZ" sz="1400" b="0" i="0" spc="-200" dirty="0">
              <a:solidFill>
                <a:srgbClr val="000000"/>
              </a:solidFill>
              <a:effectLst/>
              <a:latin typeface="system-ui"/>
            </a:endParaRPr>
          </a:p>
        </p:txBody>
      </p:sp>
      <p:sp>
        <p:nvSpPr>
          <p:cNvPr id="4" name="Content Placeholder 3">
            <a:extLst>
              <a:ext uri="{FF2B5EF4-FFF2-40B4-BE49-F238E27FC236}">
                <a16:creationId xmlns:a16="http://schemas.microsoft.com/office/drawing/2014/main" id="{606D1875-CF83-4A4C-98A0-F7460F2BB3AB}"/>
              </a:ext>
            </a:extLst>
          </p:cNvPr>
          <p:cNvSpPr>
            <a:spLocks noGrp="1"/>
          </p:cNvSpPr>
          <p:nvPr>
            <p:ph sz="half" idx="2"/>
          </p:nvPr>
        </p:nvSpPr>
        <p:spPr>
          <a:xfrm>
            <a:off x="628650" y="424071"/>
            <a:ext cx="8106374" cy="1272208"/>
          </a:xfrm>
        </p:spPr>
        <p:txBody>
          <a:bodyPr>
            <a:normAutofit fontScale="77500" lnSpcReduction="20000"/>
          </a:bodyPr>
          <a:lstStyle/>
          <a:p>
            <a:pPr marL="0" indent="0">
              <a:buNone/>
            </a:pPr>
            <a:r>
              <a:rPr lang="en-NZ" sz="6000" dirty="0"/>
              <a:t>On a Mission—</a:t>
            </a:r>
          </a:p>
          <a:p>
            <a:pPr marL="0" indent="0">
              <a:buNone/>
            </a:pPr>
            <a:r>
              <a:rPr lang="en-NZ" sz="6000" dirty="0"/>
              <a:t>5. Troubled Waters…</a:t>
            </a:r>
          </a:p>
        </p:txBody>
      </p:sp>
      <p:sp>
        <p:nvSpPr>
          <p:cNvPr id="6" name="TextBox 5">
            <a:extLst>
              <a:ext uri="{FF2B5EF4-FFF2-40B4-BE49-F238E27FC236}">
                <a16:creationId xmlns:a16="http://schemas.microsoft.com/office/drawing/2014/main" id="{A11533A9-47D4-4073-9133-123ADA763783}"/>
              </a:ext>
            </a:extLst>
          </p:cNvPr>
          <p:cNvSpPr txBox="1"/>
          <p:nvPr/>
        </p:nvSpPr>
        <p:spPr>
          <a:xfrm>
            <a:off x="0" y="5515244"/>
            <a:ext cx="9144000" cy="1323439"/>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algn="l" fontAlgn="base"/>
            <a:r>
              <a:rPr lang="en-NZ" sz="4000" b="0" i="0" spc="-200" dirty="0">
                <a:effectLst/>
                <a:latin typeface="Gotham SSm"/>
              </a:rPr>
              <a:t>The last thing we feel </a:t>
            </a:r>
            <a:r>
              <a:rPr lang="en-NZ" sz="4000" spc="-200" dirty="0">
                <a:latin typeface="Gotham SSm"/>
              </a:rPr>
              <a:t>we should </a:t>
            </a:r>
            <a:r>
              <a:rPr lang="en-NZ" sz="4000" b="0" i="0" spc="-200" dirty="0">
                <a:effectLst/>
                <a:latin typeface="Gotham SSm"/>
              </a:rPr>
              <a:t>do is to bless the gang who kidnapped the 17 missionaries in Haiti.</a:t>
            </a:r>
          </a:p>
        </p:txBody>
      </p:sp>
      <p:pic>
        <p:nvPicPr>
          <p:cNvPr id="5122" name="Picture 2" descr="17 missionaries, including 5 children, kidnapped in Haiti ...">
            <a:extLst>
              <a:ext uri="{FF2B5EF4-FFF2-40B4-BE49-F238E27FC236}">
                <a16:creationId xmlns:a16="http://schemas.microsoft.com/office/drawing/2014/main" id="{D626A57A-49F2-4B1B-B003-C1D9EE75412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5362" r="4473" b="14201"/>
          <a:stretch/>
        </p:blipFill>
        <p:spPr bwMode="auto">
          <a:xfrm>
            <a:off x="5020045" y="1696279"/>
            <a:ext cx="3714978" cy="35740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42097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4B5719D-1249-4EFC-995A-9E879EACFE27}"/>
              </a:ext>
            </a:extLst>
          </p:cNvPr>
          <p:cNvSpPr>
            <a:spLocks noGrp="1"/>
          </p:cNvSpPr>
          <p:nvPr>
            <p:ph sz="half" idx="1"/>
          </p:nvPr>
        </p:nvSpPr>
        <p:spPr>
          <a:xfrm>
            <a:off x="628650" y="1587674"/>
            <a:ext cx="4264257" cy="4589290"/>
          </a:xfrm>
        </p:spPr>
        <p:txBody>
          <a:bodyPr>
            <a:noAutofit/>
          </a:bodyPr>
          <a:lstStyle/>
          <a:p>
            <a:pPr algn="l">
              <a:lnSpc>
                <a:spcPct val="70000"/>
              </a:lnSpc>
            </a:pPr>
            <a:r>
              <a:rPr lang="en-NZ" sz="4000" b="0" i="0" spc="-200" dirty="0">
                <a:solidFill>
                  <a:srgbClr val="000000"/>
                </a:solidFill>
                <a:effectLst/>
                <a:latin typeface="system-ui"/>
              </a:rPr>
              <a:t>Christians must expect persecution.</a:t>
            </a:r>
          </a:p>
          <a:p>
            <a:pPr algn="l">
              <a:lnSpc>
                <a:spcPct val="70000"/>
              </a:lnSpc>
            </a:pPr>
            <a:r>
              <a:rPr lang="en-NZ" sz="4000" spc="-200" dirty="0">
                <a:solidFill>
                  <a:srgbClr val="000000"/>
                </a:solidFill>
                <a:latin typeface="system-ui"/>
              </a:rPr>
              <a:t>Churches will have problems.</a:t>
            </a:r>
          </a:p>
          <a:p>
            <a:pPr algn="l">
              <a:lnSpc>
                <a:spcPct val="70000"/>
              </a:lnSpc>
            </a:pPr>
            <a:r>
              <a:rPr lang="en-NZ" sz="4000" b="0" i="0" spc="-200" dirty="0">
                <a:solidFill>
                  <a:srgbClr val="000000"/>
                </a:solidFill>
                <a:effectLst/>
                <a:latin typeface="system-ui"/>
              </a:rPr>
              <a:t>Wolves in sheep</a:t>
            </a:r>
            <a:r>
              <a:rPr lang="en-NZ" sz="4000" spc="-200" dirty="0">
                <a:solidFill>
                  <a:srgbClr val="000000"/>
                </a:solidFill>
                <a:latin typeface="system-ui"/>
              </a:rPr>
              <a:t>’s clothing will kill and devour.</a:t>
            </a:r>
          </a:p>
        </p:txBody>
      </p:sp>
      <p:sp>
        <p:nvSpPr>
          <p:cNvPr id="4" name="Content Placeholder 3">
            <a:extLst>
              <a:ext uri="{FF2B5EF4-FFF2-40B4-BE49-F238E27FC236}">
                <a16:creationId xmlns:a16="http://schemas.microsoft.com/office/drawing/2014/main" id="{606D1875-CF83-4A4C-98A0-F7460F2BB3AB}"/>
              </a:ext>
            </a:extLst>
          </p:cNvPr>
          <p:cNvSpPr>
            <a:spLocks noGrp="1"/>
          </p:cNvSpPr>
          <p:nvPr>
            <p:ph sz="half" idx="2"/>
          </p:nvPr>
        </p:nvSpPr>
        <p:spPr>
          <a:xfrm>
            <a:off x="628650" y="424071"/>
            <a:ext cx="8106374" cy="1272208"/>
          </a:xfrm>
        </p:spPr>
        <p:txBody>
          <a:bodyPr>
            <a:normAutofit fontScale="77500" lnSpcReduction="20000"/>
          </a:bodyPr>
          <a:lstStyle/>
          <a:p>
            <a:pPr marL="0" indent="0">
              <a:buNone/>
            </a:pPr>
            <a:r>
              <a:rPr lang="en-NZ" sz="6000" dirty="0"/>
              <a:t>On a Mission—</a:t>
            </a:r>
          </a:p>
          <a:p>
            <a:pPr marL="0" indent="0">
              <a:buNone/>
            </a:pPr>
            <a:r>
              <a:rPr lang="en-NZ" sz="6000" dirty="0"/>
              <a:t>5. Troubled Waters…</a:t>
            </a:r>
          </a:p>
        </p:txBody>
      </p:sp>
      <p:sp>
        <p:nvSpPr>
          <p:cNvPr id="6" name="TextBox 5">
            <a:extLst>
              <a:ext uri="{FF2B5EF4-FFF2-40B4-BE49-F238E27FC236}">
                <a16:creationId xmlns:a16="http://schemas.microsoft.com/office/drawing/2014/main" id="{A11533A9-47D4-4073-9133-123ADA763783}"/>
              </a:ext>
            </a:extLst>
          </p:cNvPr>
          <p:cNvSpPr txBox="1"/>
          <p:nvPr/>
        </p:nvSpPr>
        <p:spPr>
          <a:xfrm>
            <a:off x="0" y="5515244"/>
            <a:ext cx="9144000" cy="1323439"/>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algn="l" fontAlgn="base"/>
            <a:r>
              <a:rPr lang="en-NZ" sz="4000" b="0" i="0" spc="-200" dirty="0">
                <a:effectLst/>
                <a:latin typeface="Gotham SSm"/>
              </a:rPr>
              <a:t>The last thing we feel </a:t>
            </a:r>
            <a:r>
              <a:rPr lang="en-NZ" sz="4000" spc="-200" dirty="0">
                <a:latin typeface="Gotham SSm"/>
              </a:rPr>
              <a:t>we should </a:t>
            </a:r>
            <a:r>
              <a:rPr lang="en-NZ" sz="4000" b="0" i="0" spc="-200" dirty="0">
                <a:effectLst/>
                <a:latin typeface="Gotham SSm"/>
              </a:rPr>
              <a:t>do is to bless the gang who kidnapped the 17 missionaries in Haiti.</a:t>
            </a:r>
          </a:p>
        </p:txBody>
      </p:sp>
      <p:pic>
        <p:nvPicPr>
          <p:cNvPr id="5122" name="Picture 2" descr="17 missionaries, including 5 children, kidnapped in Haiti ...">
            <a:extLst>
              <a:ext uri="{FF2B5EF4-FFF2-40B4-BE49-F238E27FC236}">
                <a16:creationId xmlns:a16="http://schemas.microsoft.com/office/drawing/2014/main" id="{D626A57A-49F2-4B1B-B003-C1D9EE75412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5362" r="4473" b="14201"/>
          <a:stretch/>
        </p:blipFill>
        <p:spPr bwMode="auto">
          <a:xfrm>
            <a:off x="5020045" y="1696279"/>
            <a:ext cx="3714978" cy="35740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13282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4B5719D-1249-4EFC-995A-9E879EACFE27}"/>
              </a:ext>
            </a:extLst>
          </p:cNvPr>
          <p:cNvSpPr>
            <a:spLocks noGrp="1"/>
          </p:cNvSpPr>
          <p:nvPr>
            <p:ph sz="half" idx="1"/>
          </p:nvPr>
        </p:nvSpPr>
        <p:spPr>
          <a:xfrm>
            <a:off x="628650" y="1802296"/>
            <a:ext cx="4264257" cy="4374668"/>
          </a:xfrm>
        </p:spPr>
        <p:txBody>
          <a:bodyPr>
            <a:noAutofit/>
          </a:bodyPr>
          <a:lstStyle/>
          <a:p>
            <a:pPr algn="l">
              <a:lnSpc>
                <a:spcPct val="70000"/>
              </a:lnSpc>
            </a:pPr>
            <a:r>
              <a:rPr lang="en-NZ" sz="4000" b="0" i="0" spc="-200" dirty="0">
                <a:solidFill>
                  <a:srgbClr val="000000"/>
                </a:solidFill>
                <a:effectLst/>
                <a:latin typeface="system-ui"/>
              </a:rPr>
              <a:t>Colossians 4:5</a:t>
            </a:r>
          </a:p>
          <a:p>
            <a:pPr algn="l">
              <a:lnSpc>
                <a:spcPct val="70000"/>
              </a:lnSpc>
            </a:pPr>
            <a:r>
              <a:rPr lang="en-NZ" sz="4000" b="1" i="0" spc="-200" baseline="30000" dirty="0">
                <a:solidFill>
                  <a:srgbClr val="000000"/>
                </a:solidFill>
                <a:effectLst/>
                <a:latin typeface="system-ui"/>
              </a:rPr>
              <a:t>5</a:t>
            </a:r>
            <a:r>
              <a:rPr lang="en-NZ" sz="4000" b="0" i="0" spc="-200" dirty="0">
                <a:solidFill>
                  <a:srgbClr val="000000"/>
                </a:solidFill>
                <a:effectLst/>
                <a:latin typeface="system-ui"/>
              </a:rPr>
              <a:t>Conduct yourselves with wisdom toward outsiders, making the most of the opportunity.</a:t>
            </a:r>
            <a:r>
              <a:rPr lang="en-NZ" sz="1400" spc="-200" dirty="0">
                <a:solidFill>
                  <a:srgbClr val="000000"/>
                </a:solidFill>
                <a:latin typeface="system-ui"/>
              </a:rPr>
              <a:t>(NASB95)</a:t>
            </a:r>
            <a:endParaRPr lang="en-NZ" sz="1400" b="0" i="0" spc="-200" dirty="0">
              <a:solidFill>
                <a:srgbClr val="000000"/>
              </a:solidFill>
              <a:effectLst/>
              <a:latin typeface="system-ui"/>
            </a:endParaRPr>
          </a:p>
        </p:txBody>
      </p:sp>
      <p:sp>
        <p:nvSpPr>
          <p:cNvPr id="4" name="Content Placeholder 3">
            <a:extLst>
              <a:ext uri="{FF2B5EF4-FFF2-40B4-BE49-F238E27FC236}">
                <a16:creationId xmlns:a16="http://schemas.microsoft.com/office/drawing/2014/main" id="{606D1875-CF83-4A4C-98A0-F7460F2BB3AB}"/>
              </a:ext>
            </a:extLst>
          </p:cNvPr>
          <p:cNvSpPr>
            <a:spLocks noGrp="1"/>
          </p:cNvSpPr>
          <p:nvPr>
            <p:ph sz="half" idx="2"/>
          </p:nvPr>
        </p:nvSpPr>
        <p:spPr>
          <a:xfrm>
            <a:off x="628650" y="424071"/>
            <a:ext cx="8106374" cy="1272208"/>
          </a:xfrm>
        </p:spPr>
        <p:txBody>
          <a:bodyPr>
            <a:normAutofit fontScale="77500" lnSpcReduction="20000"/>
          </a:bodyPr>
          <a:lstStyle/>
          <a:p>
            <a:pPr marL="0" indent="0">
              <a:buNone/>
            </a:pPr>
            <a:r>
              <a:rPr lang="en-NZ" sz="6000" dirty="0"/>
              <a:t>On a Mission—</a:t>
            </a:r>
          </a:p>
          <a:p>
            <a:pPr marL="0" indent="0">
              <a:buNone/>
            </a:pPr>
            <a:r>
              <a:rPr lang="en-NZ" sz="6000" dirty="0"/>
              <a:t>7. Never let a chance go by…</a:t>
            </a:r>
          </a:p>
        </p:txBody>
      </p:sp>
      <p:pic>
        <p:nvPicPr>
          <p:cNvPr id="6146" name="Picture 2" descr="The IRS Regulations on Qualified Opportunity Zone Funds ...">
            <a:extLst>
              <a:ext uri="{FF2B5EF4-FFF2-40B4-BE49-F238E27FC236}">
                <a16:creationId xmlns:a16="http://schemas.microsoft.com/office/drawing/2014/main" id="{56F7D91A-D59A-404C-8008-4E432EB2D5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5264" y="2239616"/>
            <a:ext cx="4288736" cy="28591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81798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4B5719D-1249-4EFC-995A-9E879EACFE27}"/>
              </a:ext>
            </a:extLst>
          </p:cNvPr>
          <p:cNvSpPr>
            <a:spLocks noGrp="1"/>
          </p:cNvSpPr>
          <p:nvPr>
            <p:ph sz="half" idx="1"/>
          </p:nvPr>
        </p:nvSpPr>
        <p:spPr>
          <a:xfrm>
            <a:off x="628650" y="1802296"/>
            <a:ext cx="4264257" cy="5055704"/>
          </a:xfrm>
        </p:spPr>
        <p:txBody>
          <a:bodyPr>
            <a:noAutofit/>
          </a:bodyPr>
          <a:lstStyle/>
          <a:p>
            <a:pPr algn="l">
              <a:lnSpc>
                <a:spcPct val="70000"/>
              </a:lnSpc>
            </a:pPr>
            <a:r>
              <a:rPr lang="en-NZ" sz="4000" b="0" i="0" spc="-200" dirty="0">
                <a:solidFill>
                  <a:srgbClr val="000000"/>
                </a:solidFill>
                <a:effectLst/>
                <a:latin typeface="system-ui"/>
              </a:rPr>
              <a:t>See every person as a “Christian to be.”</a:t>
            </a:r>
          </a:p>
          <a:p>
            <a:pPr algn="l">
              <a:lnSpc>
                <a:spcPct val="70000"/>
              </a:lnSpc>
            </a:pPr>
            <a:r>
              <a:rPr lang="en-NZ" sz="4000" spc="-200" dirty="0">
                <a:solidFill>
                  <a:srgbClr val="000000"/>
                </a:solidFill>
                <a:latin typeface="system-ui"/>
              </a:rPr>
              <a:t>“Lead me to some soul today…”</a:t>
            </a:r>
          </a:p>
          <a:p>
            <a:pPr algn="l">
              <a:lnSpc>
                <a:spcPct val="70000"/>
              </a:lnSpc>
            </a:pPr>
            <a:r>
              <a:rPr lang="en-NZ" sz="4000" spc="-200" dirty="0">
                <a:solidFill>
                  <a:srgbClr val="000000"/>
                </a:solidFill>
                <a:latin typeface="system-ui"/>
              </a:rPr>
              <a:t>As they appear.</a:t>
            </a:r>
          </a:p>
          <a:p>
            <a:pPr algn="l">
              <a:lnSpc>
                <a:spcPct val="70000"/>
              </a:lnSpc>
            </a:pPr>
            <a:r>
              <a:rPr lang="en-NZ" sz="4000" spc="-200" dirty="0">
                <a:solidFill>
                  <a:srgbClr val="000000"/>
                </a:solidFill>
                <a:latin typeface="system-ui"/>
              </a:rPr>
              <a:t>The ones you know.</a:t>
            </a:r>
          </a:p>
          <a:p>
            <a:pPr algn="l">
              <a:lnSpc>
                <a:spcPct val="70000"/>
              </a:lnSpc>
            </a:pPr>
            <a:r>
              <a:rPr lang="en-NZ" sz="4000" spc="-200" dirty="0">
                <a:solidFill>
                  <a:srgbClr val="000000"/>
                </a:solidFill>
                <a:latin typeface="system-ui"/>
              </a:rPr>
              <a:t>Make new friends</a:t>
            </a:r>
          </a:p>
          <a:p>
            <a:pPr algn="l">
              <a:lnSpc>
                <a:spcPct val="70000"/>
              </a:lnSpc>
            </a:pPr>
            <a:r>
              <a:rPr lang="en-NZ" sz="4000" spc="-200" dirty="0">
                <a:solidFill>
                  <a:srgbClr val="000000"/>
                </a:solidFill>
                <a:latin typeface="system-ui"/>
              </a:rPr>
              <a:t>Make a list.</a:t>
            </a:r>
            <a:endParaRPr lang="en-NZ" sz="4000" b="0" i="0" spc="-200" dirty="0">
              <a:solidFill>
                <a:srgbClr val="000000"/>
              </a:solidFill>
              <a:effectLst/>
              <a:latin typeface="system-ui"/>
            </a:endParaRPr>
          </a:p>
        </p:txBody>
      </p:sp>
      <p:sp>
        <p:nvSpPr>
          <p:cNvPr id="4" name="Content Placeholder 3">
            <a:extLst>
              <a:ext uri="{FF2B5EF4-FFF2-40B4-BE49-F238E27FC236}">
                <a16:creationId xmlns:a16="http://schemas.microsoft.com/office/drawing/2014/main" id="{606D1875-CF83-4A4C-98A0-F7460F2BB3AB}"/>
              </a:ext>
            </a:extLst>
          </p:cNvPr>
          <p:cNvSpPr>
            <a:spLocks noGrp="1"/>
          </p:cNvSpPr>
          <p:nvPr>
            <p:ph sz="half" idx="2"/>
          </p:nvPr>
        </p:nvSpPr>
        <p:spPr>
          <a:xfrm>
            <a:off x="628650" y="424071"/>
            <a:ext cx="8106374" cy="1272208"/>
          </a:xfrm>
        </p:spPr>
        <p:txBody>
          <a:bodyPr>
            <a:normAutofit fontScale="77500" lnSpcReduction="20000"/>
          </a:bodyPr>
          <a:lstStyle/>
          <a:p>
            <a:pPr marL="0" indent="0">
              <a:buNone/>
            </a:pPr>
            <a:r>
              <a:rPr lang="en-NZ" sz="6000" dirty="0"/>
              <a:t>On a Mission—</a:t>
            </a:r>
          </a:p>
          <a:p>
            <a:pPr marL="0" indent="0">
              <a:buNone/>
            </a:pPr>
            <a:r>
              <a:rPr lang="en-NZ" sz="6000" dirty="0"/>
              <a:t>7. Never let a chance go by…</a:t>
            </a:r>
          </a:p>
        </p:txBody>
      </p:sp>
      <p:pic>
        <p:nvPicPr>
          <p:cNvPr id="6146" name="Picture 2" descr="The IRS Regulations on Qualified Opportunity Zone Funds ...">
            <a:extLst>
              <a:ext uri="{FF2B5EF4-FFF2-40B4-BE49-F238E27FC236}">
                <a16:creationId xmlns:a16="http://schemas.microsoft.com/office/drawing/2014/main" id="{56F7D91A-D59A-404C-8008-4E432EB2D5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5264" y="2239616"/>
            <a:ext cx="4288736" cy="28591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20029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4B5719D-1249-4EFC-995A-9E879EACFE27}"/>
              </a:ext>
            </a:extLst>
          </p:cNvPr>
          <p:cNvSpPr>
            <a:spLocks noGrp="1"/>
          </p:cNvSpPr>
          <p:nvPr>
            <p:ph sz="half" idx="1"/>
          </p:nvPr>
        </p:nvSpPr>
        <p:spPr>
          <a:xfrm>
            <a:off x="628650" y="1587674"/>
            <a:ext cx="4264257" cy="5270326"/>
          </a:xfrm>
        </p:spPr>
        <p:txBody>
          <a:bodyPr>
            <a:noAutofit/>
          </a:bodyPr>
          <a:lstStyle/>
          <a:p>
            <a:pPr algn="l">
              <a:lnSpc>
                <a:spcPct val="70000"/>
              </a:lnSpc>
            </a:pPr>
            <a:r>
              <a:rPr lang="en-NZ" sz="4000" b="0" i="0" spc="-200" dirty="0">
                <a:solidFill>
                  <a:srgbClr val="000000"/>
                </a:solidFill>
                <a:effectLst/>
                <a:latin typeface="system-ui"/>
              </a:rPr>
              <a:t>1 Peter 3:15—</a:t>
            </a:r>
          </a:p>
          <a:p>
            <a:pPr algn="l">
              <a:lnSpc>
                <a:spcPct val="70000"/>
              </a:lnSpc>
            </a:pPr>
            <a:r>
              <a:rPr lang="en-NZ" sz="4000" b="1" i="0" spc="-200" baseline="30000" dirty="0">
                <a:solidFill>
                  <a:srgbClr val="000000"/>
                </a:solidFill>
                <a:effectLst/>
                <a:latin typeface="system-ui"/>
              </a:rPr>
              <a:t>15</a:t>
            </a:r>
            <a:r>
              <a:rPr lang="en-NZ" sz="4000" b="0" i="0" spc="-200" dirty="0">
                <a:solidFill>
                  <a:srgbClr val="000000"/>
                </a:solidFill>
                <a:effectLst/>
                <a:latin typeface="system-ui"/>
              </a:rPr>
              <a:t>…always </a:t>
            </a:r>
            <a:r>
              <a:rPr lang="en-NZ" sz="4000" b="0" i="1" spc="-200" dirty="0">
                <a:solidFill>
                  <a:srgbClr val="000000"/>
                </a:solidFill>
                <a:effectLst/>
                <a:latin typeface="system-ui"/>
              </a:rPr>
              <a:t>being </a:t>
            </a:r>
            <a:r>
              <a:rPr lang="en-NZ" sz="4000" b="0" spc="-200" dirty="0">
                <a:solidFill>
                  <a:srgbClr val="000000"/>
                </a:solidFill>
                <a:effectLst/>
                <a:latin typeface="system-ui"/>
              </a:rPr>
              <a:t>ready </a:t>
            </a:r>
            <a:r>
              <a:rPr lang="en-NZ" sz="4000" b="0" i="0" spc="-200" dirty="0">
                <a:solidFill>
                  <a:srgbClr val="000000"/>
                </a:solidFill>
                <a:effectLst/>
                <a:latin typeface="system-ui"/>
              </a:rPr>
              <a:t>to make a defense to everyone who asks you to give an account for the hope that is in you,… </a:t>
            </a:r>
            <a:r>
              <a:rPr lang="en-NZ" sz="1400" spc="-200" dirty="0">
                <a:solidFill>
                  <a:srgbClr val="000000"/>
                </a:solidFill>
                <a:latin typeface="system-ui"/>
              </a:rPr>
              <a:t>(NASB95)</a:t>
            </a:r>
            <a:endParaRPr lang="en-NZ" sz="1400" b="0" i="0" spc="-200" dirty="0">
              <a:solidFill>
                <a:srgbClr val="000000"/>
              </a:solidFill>
              <a:effectLst/>
              <a:latin typeface="system-ui"/>
            </a:endParaRPr>
          </a:p>
        </p:txBody>
      </p:sp>
      <p:sp>
        <p:nvSpPr>
          <p:cNvPr id="4" name="Content Placeholder 3">
            <a:extLst>
              <a:ext uri="{FF2B5EF4-FFF2-40B4-BE49-F238E27FC236}">
                <a16:creationId xmlns:a16="http://schemas.microsoft.com/office/drawing/2014/main" id="{606D1875-CF83-4A4C-98A0-F7460F2BB3AB}"/>
              </a:ext>
            </a:extLst>
          </p:cNvPr>
          <p:cNvSpPr>
            <a:spLocks noGrp="1"/>
          </p:cNvSpPr>
          <p:nvPr>
            <p:ph sz="half" idx="2"/>
          </p:nvPr>
        </p:nvSpPr>
        <p:spPr>
          <a:xfrm>
            <a:off x="628650" y="424071"/>
            <a:ext cx="8106374" cy="1272208"/>
          </a:xfrm>
        </p:spPr>
        <p:txBody>
          <a:bodyPr>
            <a:normAutofit fontScale="77500" lnSpcReduction="20000"/>
          </a:bodyPr>
          <a:lstStyle/>
          <a:p>
            <a:pPr marL="0" indent="0">
              <a:buNone/>
            </a:pPr>
            <a:r>
              <a:rPr lang="en-NZ" sz="6000" dirty="0"/>
              <a:t>On a Mission—</a:t>
            </a:r>
          </a:p>
          <a:p>
            <a:pPr marL="0" indent="0">
              <a:buNone/>
            </a:pPr>
            <a:r>
              <a:rPr lang="en-NZ" sz="6000" dirty="0"/>
              <a:t>8. Get ready…</a:t>
            </a:r>
          </a:p>
        </p:txBody>
      </p:sp>
      <p:pic>
        <p:nvPicPr>
          <p:cNvPr id="5" name="Picture 2">
            <a:extLst>
              <a:ext uri="{FF2B5EF4-FFF2-40B4-BE49-F238E27FC236}">
                <a16:creationId xmlns:a16="http://schemas.microsoft.com/office/drawing/2014/main" id="{A774E645-11F1-4CDD-8F45-663AB208BE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92907" y="2728413"/>
            <a:ext cx="3886200" cy="25916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17658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4B5719D-1249-4EFC-995A-9E879EACFE27}"/>
              </a:ext>
            </a:extLst>
          </p:cNvPr>
          <p:cNvSpPr>
            <a:spLocks noGrp="1"/>
          </p:cNvSpPr>
          <p:nvPr>
            <p:ph sz="half" idx="1"/>
          </p:nvPr>
        </p:nvSpPr>
        <p:spPr>
          <a:xfrm>
            <a:off x="628650" y="1587674"/>
            <a:ext cx="4264257" cy="5270326"/>
          </a:xfrm>
        </p:spPr>
        <p:txBody>
          <a:bodyPr>
            <a:noAutofit/>
          </a:bodyPr>
          <a:lstStyle/>
          <a:p>
            <a:pPr algn="l">
              <a:lnSpc>
                <a:spcPct val="70000"/>
              </a:lnSpc>
            </a:pPr>
            <a:r>
              <a:rPr lang="en-NZ" sz="4000" b="0" i="0" spc="-200" dirty="0">
                <a:solidFill>
                  <a:srgbClr val="000000"/>
                </a:solidFill>
                <a:effectLst/>
                <a:latin typeface="system-ui"/>
              </a:rPr>
              <a:t>Crack that Bible often.</a:t>
            </a:r>
          </a:p>
          <a:p>
            <a:pPr algn="l">
              <a:lnSpc>
                <a:spcPct val="70000"/>
              </a:lnSpc>
            </a:pPr>
            <a:r>
              <a:rPr lang="en-NZ" sz="4000" spc="-200" dirty="0">
                <a:solidFill>
                  <a:srgbClr val="000000"/>
                </a:solidFill>
                <a:latin typeface="system-ui"/>
              </a:rPr>
              <a:t>Listen on the internet.</a:t>
            </a:r>
          </a:p>
          <a:p>
            <a:pPr algn="l">
              <a:lnSpc>
                <a:spcPct val="70000"/>
              </a:lnSpc>
            </a:pPr>
            <a:r>
              <a:rPr lang="en-NZ" sz="4000" b="0" i="0" spc="-200" dirty="0">
                <a:solidFill>
                  <a:srgbClr val="000000"/>
                </a:solidFill>
                <a:effectLst/>
                <a:latin typeface="system-ui"/>
              </a:rPr>
              <a:t>Debates</a:t>
            </a:r>
          </a:p>
          <a:p>
            <a:pPr algn="l">
              <a:lnSpc>
                <a:spcPct val="70000"/>
              </a:lnSpc>
            </a:pPr>
            <a:r>
              <a:rPr lang="en-NZ" sz="4000" spc="-200" dirty="0">
                <a:solidFill>
                  <a:srgbClr val="000000"/>
                </a:solidFill>
                <a:latin typeface="system-ui"/>
              </a:rPr>
              <a:t>Sermons</a:t>
            </a:r>
          </a:p>
          <a:p>
            <a:pPr algn="l">
              <a:lnSpc>
                <a:spcPct val="70000"/>
              </a:lnSpc>
            </a:pPr>
            <a:r>
              <a:rPr lang="en-NZ" sz="4000" spc="-200" dirty="0">
                <a:solidFill>
                  <a:srgbClr val="000000"/>
                </a:solidFill>
                <a:latin typeface="system-ui"/>
              </a:rPr>
              <a:t>Read, read, read… </a:t>
            </a:r>
          </a:p>
        </p:txBody>
      </p:sp>
      <p:sp>
        <p:nvSpPr>
          <p:cNvPr id="4" name="Content Placeholder 3">
            <a:extLst>
              <a:ext uri="{FF2B5EF4-FFF2-40B4-BE49-F238E27FC236}">
                <a16:creationId xmlns:a16="http://schemas.microsoft.com/office/drawing/2014/main" id="{606D1875-CF83-4A4C-98A0-F7460F2BB3AB}"/>
              </a:ext>
            </a:extLst>
          </p:cNvPr>
          <p:cNvSpPr>
            <a:spLocks noGrp="1"/>
          </p:cNvSpPr>
          <p:nvPr>
            <p:ph sz="half" idx="2"/>
          </p:nvPr>
        </p:nvSpPr>
        <p:spPr>
          <a:xfrm>
            <a:off x="628650" y="424071"/>
            <a:ext cx="8106374" cy="1272208"/>
          </a:xfrm>
        </p:spPr>
        <p:txBody>
          <a:bodyPr>
            <a:normAutofit fontScale="77500" lnSpcReduction="20000"/>
          </a:bodyPr>
          <a:lstStyle/>
          <a:p>
            <a:pPr marL="0" indent="0">
              <a:buNone/>
            </a:pPr>
            <a:r>
              <a:rPr lang="en-NZ" sz="6000" dirty="0"/>
              <a:t>On a Mission—</a:t>
            </a:r>
          </a:p>
          <a:p>
            <a:pPr marL="0" indent="0">
              <a:buNone/>
            </a:pPr>
            <a:r>
              <a:rPr lang="en-NZ" sz="6000" dirty="0"/>
              <a:t>8. Get ready…</a:t>
            </a:r>
          </a:p>
        </p:txBody>
      </p:sp>
      <p:pic>
        <p:nvPicPr>
          <p:cNvPr id="5" name="Picture 2">
            <a:extLst>
              <a:ext uri="{FF2B5EF4-FFF2-40B4-BE49-F238E27FC236}">
                <a16:creationId xmlns:a16="http://schemas.microsoft.com/office/drawing/2014/main" id="{A774E645-11F1-4CDD-8F45-663AB208BE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92907" y="2728413"/>
            <a:ext cx="3886200" cy="25916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48152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4B5719D-1249-4EFC-995A-9E879EACFE27}"/>
              </a:ext>
            </a:extLst>
          </p:cNvPr>
          <p:cNvSpPr>
            <a:spLocks noGrp="1"/>
          </p:cNvSpPr>
          <p:nvPr>
            <p:ph sz="half" idx="1"/>
          </p:nvPr>
        </p:nvSpPr>
        <p:spPr>
          <a:xfrm>
            <a:off x="628650" y="1855304"/>
            <a:ext cx="4264257" cy="5002696"/>
          </a:xfrm>
        </p:spPr>
        <p:txBody>
          <a:bodyPr>
            <a:noAutofit/>
          </a:bodyPr>
          <a:lstStyle/>
          <a:p>
            <a:pPr algn="l">
              <a:lnSpc>
                <a:spcPct val="70000"/>
              </a:lnSpc>
            </a:pPr>
            <a:r>
              <a:rPr lang="en-NZ" sz="4000" b="0" i="0" spc="-200" dirty="0">
                <a:solidFill>
                  <a:srgbClr val="000000"/>
                </a:solidFill>
                <a:effectLst/>
                <a:latin typeface="system-ui"/>
              </a:rPr>
              <a:t>1 John 4:18—</a:t>
            </a:r>
          </a:p>
          <a:p>
            <a:pPr algn="l">
              <a:lnSpc>
                <a:spcPct val="70000"/>
              </a:lnSpc>
            </a:pPr>
            <a:r>
              <a:rPr lang="en-NZ" sz="4000" b="1" i="0" spc="-200" baseline="30000" dirty="0">
                <a:solidFill>
                  <a:srgbClr val="000000"/>
                </a:solidFill>
                <a:effectLst/>
                <a:latin typeface="system-ui"/>
              </a:rPr>
              <a:t>18</a:t>
            </a:r>
            <a:r>
              <a:rPr lang="en-NZ" sz="4000" b="0" i="0" spc="-200" dirty="0">
                <a:solidFill>
                  <a:srgbClr val="000000"/>
                </a:solidFill>
                <a:effectLst/>
                <a:latin typeface="system-ui"/>
              </a:rPr>
              <a:t>There is no fear in love; but perfect love casts out fear, because fear involves punishment, and the one who fears is not perfected in love. </a:t>
            </a:r>
            <a:r>
              <a:rPr lang="en-NZ" sz="1400" spc="-200" dirty="0">
                <a:solidFill>
                  <a:srgbClr val="000000"/>
                </a:solidFill>
                <a:latin typeface="system-ui"/>
              </a:rPr>
              <a:t>(NASB95)</a:t>
            </a:r>
            <a:endParaRPr lang="en-NZ" sz="1400" b="0" i="0" spc="-200" dirty="0">
              <a:solidFill>
                <a:srgbClr val="000000"/>
              </a:solidFill>
              <a:effectLst/>
              <a:latin typeface="system-ui"/>
            </a:endParaRPr>
          </a:p>
        </p:txBody>
      </p:sp>
      <p:sp>
        <p:nvSpPr>
          <p:cNvPr id="4" name="Content Placeholder 3">
            <a:extLst>
              <a:ext uri="{FF2B5EF4-FFF2-40B4-BE49-F238E27FC236}">
                <a16:creationId xmlns:a16="http://schemas.microsoft.com/office/drawing/2014/main" id="{606D1875-CF83-4A4C-98A0-F7460F2BB3AB}"/>
              </a:ext>
            </a:extLst>
          </p:cNvPr>
          <p:cNvSpPr>
            <a:spLocks noGrp="1"/>
          </p:cNvSpPr>
          <p:nvPr>
            <p:ph sz="half" idx="2"/>
          </p:nvPr>
        </p:nvSpPr>
        <p:spPr>
          <a:xfrm>
            <a:off x="628650" y="424071"/>
            <a:ext cx="8106374" cy="1272208"/>
          </a:xfrm>
        </p:spPr>
        <p:txBody>
          <a:bodyPr>
            <a:normAutofit fontScale="77500" lnSpcReduction="20000"/>
          </a:bodyPr>
          <a:lstStyle/>
          <a:p>
            <a:pPr marL="0" indent="0">
              <a:buNone/>
            </a:pPr>
            <a:r>
              <a:rPr lang="en-NZ" sz="6000" dirty="0"/>
              <a:t>On a Mission—</a:t>
            </a:r>
          </a:p>
          <a:p>
            <a:pPr marL="0" indent="0">
              <a:buNone/>
            </a:pPr>
            <a:r>
              <a:rPr lang="en-NZ" sz="6000" dirty="0"/>
              <a:t>9. Fear not…!</a:t>
            </a:r>
          </a:p>
        </p:txBody>
      </p:sp>
      <p:pic>
        <p:nvPicPr>
          <p:cNvPr id="6" name="Picture 2" descr="Fear Sermon Series Graphic">
            <a:extLst>
              <a:ext uri="{FF2B5EF4-FFF2-40B4-BE49-F238E27FC236}">
                <a16:creationId xmlns:a16="http://schemas.microsoft.com/office/drawing/2014/main" id="{A7626400-3419-4D8F-BFA2-BFBD6FC078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53219" y="2733813"/>
            <a:ext cx="3886200" cy="21904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0992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4B5719D-1249-4EFC-995A-9E879EACFE27}"/>
              </a:ext>
            </a:extLst>
          </p:cNvPr>
          <p:cNvSpPr>
            <a:spLocks noGrp="1"/>
          </p:cNvSpPr>
          <p:nvPr>
            <p:ph sz="half" idx="1"/>
          </p:nvPr>
        </p:nvSpPr>
        <p:spPr>
          <a:xfrm>
            <a:off x="628650" y="1855304"/>
            <a:ext cx="4264257" cy="5002696"/>
          </a:xfrm>
        </p:spPr>
        <p:txBody>
          <a:bodyPr>
            <a:noAutofit/>
          </a:bodyPr>
          <a:lstStyle/>
          <a:p>
            <a:pPr algn="l">
              <a:lnSpc>
                <a:spcPct val="70000"/>
              </a:lnSpc>
            </a:pPr>
            <a:r>
              <a:rPr lang="en-NZ" sz="4000" b="0" i="0" spc="-200" dirty="0">
                <a:solidFill>
                  <a:srgbClr val="000000"/>
                </a:solidFill>
                <a:effectLst/>
                <a:latin typeface="system-ui"/>
              </a:rPr>
              <a:t>“Lo, I am with you…”</a:t>
            </a:r>
          </a:p>
          <a:p>
            <a:pPr algn="l">
              <a:lnSpc>
                <a:spcPct val="70000"/>
              </a:lnSpc>
            </a:pPr>
            <a:r>
              <a:rPr lang="en-NZ" sz="4000" spc="-200" dirty="0">
                <a:solidFill>
                  <a:srgbClr val="000000"/>
                </a:solidFill>
                <a:latin typeface="system-ui"/>
              </a:rPr>
              <a:t>Fear will cripple you.</a:t>
            </a:r>
          </a:p>
          <a:p>
            <a:pPr algn="l">
              <a:lnSpc>
                <a:spcPct val="70000"/>
              </a:lnSpc>
            </a:pPr>
            <a:r>
              <a:rPr lang="en-NZ" sz="4000" b="0" i="0" spc="-200" dirty="0">
                <a:solidFill>
                  <a:srgbClr val="000000"/>
                </a:solidFill>
                <a:effectLst/>
                <a:latin typeface="system-ui"/>
              </a:rPr>
              <a:t>Satan weaponizes fear in all its forms.</a:t>
            </a:r>
          </a:p>
          <a:p>
            <a:pPr algn="l">
              <a:lnSpc>
                <a:spcPct val="70000"/>
              </a:lnSpc>
            </a:pPr>
            <a:endParaRPr lang="en-NZ" sz="4000" spc="-200" dirty="0">
              <a:solidFill>
                <a:srgbClr val="000000"/>
              </a:solidFill>
              <a:latin typeface="system-ui"/>
            </a:endParaRPr>
          </a:p>
          <a:p>
            <a:pPr algn="l">
              <a:lnSpc>
                <a:spcPct val="70000"/>
              </a:lnSpc>
            </a:pPr>
            <a:r>
              <a:rPr lang="en-NZ" sz="4000" b="0" i="0" spc="-200" dirty="0">
                <a:solidFill>
                  <a:srgbClr val="000000"/>
                </a:solidFill>
                <a:effectLst/>
                <a:latin typeface="system-ui"/>
              </a:rPr>
              <a:t>“Fear not…I go to prepare a place for you…” (Jn.14:1-3).</a:t>
            </a:r>
          </a:p>
        </p:txBody>
      </p:sp>
      <p:sp>
        <p:nvSpPr>
          <p:cNvPr id="4" name="Content Placeholder 3">
            <a:extLst>
              <a:ext uri="{FF2B5EF4-FFF2-40B4-BE49-F238E27FC236}">
                <a16:creationId xmlns:a16="http://schemas.microsoft.com/office/drawing/2014/main" id="{606D1875-CF83-4A4C-98A0-F7460F2BB3AB}"/>
              </a:ext>
            </a:extLst>
          </p:cNvPr>
          <p:cNvSpPr>
            <a:spLocks noGrp="1"/>
          </p:cNvSpPr>
          <p:nvPr>
            <p:ph sz="half" idx="2"/>
          </p:nvPr>
        </p:nvSpPr>
        <p:spPr>
          <a:xfrm>
            <a:off x="628650" y="424071"/>
            <a:ext cx="8106374" cy="1272208"/>
          </a:xfrm>
        </p:spPr>
        <p:txBody>
          <a:bodyPr>
            <a:normAutofit fontScale="77500" lnSpcReduction="20000"/>
          </a:bodyPr>
          <a:lstStyle/>
          <a:p>
            <a:pPr marL="0" indent="0">
              <a:buNone/>
            </a:pPr>
            <a:r>
              <a:rPr lang="en-NZ" sz="6000" dirty="0"/>
              <a:t>On a Mission—</a:t>
            </a:r>
          </a:p>
          <a:p>
            <a:pPr marL="0" indent="0">
              <a:buNone/>
            </a:pPr>
            <a:r>
              <a:rPr lang="en-NZ" sz="6000" dirty="0"/>
              <a:t>9. Fear not…!</a:t>
            </a:r>
          </a:p>
        </p:txBody>
      </p:sp>
      <p:pic>
        <p:nvPicPr>
          <p:cNvPr id="6" name="Picture 2" descr="Fear Sermon Series Graphic">
            <a:extLst>
              <a:ext uri="{FF2B5EF4-FFF2-40B4-BE49-F238E27FC236}">
                <a16:creationId xmlns:a16="http://schemas.microsoft.com/office/drawing/2014/main" id="{A7626400-3419-4D8F-BFA2-BFBD6FC078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53219" y="2733813"/>
            <a:ext cx="3886200" cy="21904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08921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4">
            <a:extLst>
              <a:ext uri="{FF2B5EF4-FFF2-40B4-BE49-F238E27FC236}">
                <a16:creationId xmlns:a16="http://schemas.microsoft.com/office/drawing/2014/main" id="{624906FE-F689-446B-8F72-69A95E577102}"/>
              </a:ext>
            </a:extLst>
          </p:cNvPr>
          <p:cNvSpPr txBox="1">
            <a:spLocks/>
          </p:cNvSpPr>
          <p:nvPr/>
        </p:nvSpPr>
        <p:spPr>
          <a:xfrm>
            <a:off x="0" y="1"/>
            <a:ext cx="4147930" cy="2282210"/>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b">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spcAft>
                <a:spcPts val="600"/>
              </a:spcAft>
              <a:buNone/>
            </a:pPr>
            <a:r>
              <a:rPr lang="en-US" sz="4300" dirty="0">
                <a:latin typeface="+mj-lt"/>
                <a:ea typeface="+mj-ea"/>
                <a:cs typeface="+mj-cs"/>
              </a:rPr>
              <a:t>“Baptism now saves you” (1Pet.3:21).</a:t>
            </a:r>
          </a:p>
        </p:txBody>
      </p:sp>
      <p:sp>
        <p:nvSpPr>
          <p:cNvPr id="7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060" y="2586994"/>
            <a:ext cx="2606040" cy="18288"/>
          </a:xfrm>
          <a:custGeom>
            <a:avLst/>
            <a:gdLst>
              <a:gd name="connsiteX0" fmla="*/ 0 w 2606040"/>
              <a:gd name="connsiteY0" fmla="*/ 0 h 18288"/>
              <a:gd name="connsiteX1" fmla="*/ 625450 w 2606040"/>
              <a:gd name="connsiteY1" fmla="*/ 0 h 18288"/>
              <a:gd name="connsiteX2" fmla="*/ 1224839 w 2606040"/>
              <a:gd name="connsiteY2" fmla="*/ 0 h 18288"/>
              <a:gd name="connsiteX3" fmla="*/ 1824228 w 2606040"/>
              <a:gd name="connsiteY3" fmla="*/ 0 h 18288"/>
              <a:gd name="connsiteX4" fmla="*/ 2606040 w 2606040"/>
              <a:gd name="connsiteY4" fmla="*/ 0 h 18288"/>
              <a:gd name="connsiteX5" fmla="*/ 2606040 w 2606040"/>
              <a:gd name="connsiteY5" fmla="*/ 18288 h 18288"/>
              <a:gd name="connsiteX6" fmla="*/ 1902409 w 2606040"/>
              <a:gd name="connsiteY6" fmla="*/ 18288 h 18288"/>
              <a:gd name="connsiteX7" fmla="*/ 1276960 w 2606040"/>
              <a:gd name="connsiteY7" fmla="*/ 18288 h 18288"/>
              <a:gd name="connsiteX8" fmla="*/ 677570 w 2606040"/>
              <a:gd name="connsiteY8" fmla="*/ 18288 h 18288"/>
              <a:gd name="connsiteX9" fmla="*/ 0 w 2606040"/>
              <a:gd name="connsiteY9" fmla="*/ 18288 h 18288"/>
              <a:gd name="connsiteX10" fmla="*/ 0 w 2606040"/>
              <a:gd name="connsiteY10" fmla="*/ 0 h 18288"/>
              <a:gd name="connsiteX0" fmla="*/ 0 w 2606040"/>
              <a:gd name="connsiteY0" fmla="*/ 0 h 18288"/>
              <a:gd name="connsiteX1" fmla="*/ 599389 w 2606040"/>
              <a:gd name="connsiteY1" fmla="*/ 0 h 18288"/>
              <a:gd name="connsiteX2" fmla="*/ 1303020 w 2606040"/>
              <a:gd name="connsiteY2" fmla="*/ 0 h 18288"/>
              <a:gd name="connsiteX3" fmla="*/ 1876349 w 2606040"/>
              <a:gd name="connsiteY3" fmla="*/ 0 h 18288"/>
              <a:gd name="connsiteX4" fmla="*/ 2606040 w 2606040"/>
              <a:gd name="connsiteY4" fmla="*/ 0 h 18288"/>
              <a:gd name="connsiteX5" fmla="*/ 2606040 w 2606040"/>
              <a:gd name="connsiteY5" fmla="*/ 18288 h 18288"/>
              <a:gd name="connsiteX6" fmla="*/ 1980590 w 2606040"/>
              <a:gd name="connsiteY6" fmla="*/ 18288 h 18288"/>
              <a:gd name="connsiteX7" fmla="*/ 1276960 w 2606040"/>
              <a:gd name="connsiteY7" fmla="*/ 18288 h 18288"/>
              <a:gd name="connsiteX8" fmla="*/ 651510 w 2606040"/>
              <a:gd name="connsiteY8" fmla="*/ 18288 h 18288"/>
              <a:gd name="connsiteX9" fmla="*/ 0 w 2606040"/>
              <a:gd name="connsiteY9" fmla="*/ 18288 h 18288"/>
              <a:gd name="connsiteX10" fmla="*/ 0 w 2606040"/>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6040" h="18288" fill="none" extrusionOk="0">
                <a:moveTo>
                  <a:pt x="0" y="0"/>
                </a:moveTo>
                <a:cubicBezTo>
                  <a:pt x="211079" y="-22080"/>
                  <a:pt x="479378" y="-26537"/>
                  <a:pt x="625450" y="0"/>
                </a:cubicBezTo>
                <a:cubicBezTo>
                  <a:pt x="925937" y="-4758"/>
                  <a:pt x="973176" y="15739"/>
                  <a:pt x="1224839" y="0"/>
                </a:cubicBezTo>
                <a:cubicBezTo>
                  <a:pt x="1479663" y="-11328"/>
                  <a:pt x="1566636" y="18697"/>
                  <a:pt x="1824228" y="0"/>
                </a:cubicBezTo>
                <a:cubicBezTo>
                  <a:pt x="2086799" y="-72665"/>
                  <a:pt x="2306223" y="-891"/>
                  <a:pt x="2606040" y="0"/>
                </a:cubicBezTo>
                <a:cubicBezTo>
                  <a:pt x="2606645" y="4461"/>
                  <a:pt x="2607031" y="13181"/>
                  <a:pt x="2606040" y="18288"/>
                </a:cubicBezTo>
                <a:cubicBezTo>
                  <a:pt x="2260204" y="29342"/>
                  <a:pt x="2175708" y="5614"/>
                  <a:pt x="1902409" y="18288"/>
                </a:cubicBezTo>
                <a:cubicBezTo>
                  <a:pt x="1638502" y="41064"/>
                  <a:pt x="1460923" y="-16269"/>
                  <a:pt x="1276960" y="18288"/>
                </a:cubicBezTo>
                <a:cubicBezTo>
                  <a:pt x="1057717" y="14361"/>
                  <a:pt x="867956" y="2320"/>
                  <a:pt x="677570" y="18288"/>
                </a:cubicBezTo>
                <a:cubicBezTo>
                  <a:pt x="457951" y="33373"/>
                  <a:pt x="189752" y="55388"/>
                  <a:pt x="0" y="18288"/>
                </a:cubicBezTo>
                <a:cubicBezTo>
                  <a:pt x="1586" y="13022"/>
                  <a:pt x="-95" y="4569"/>
                  <a:pt x="0" y="0"/>
                </a:cubicBezTo>
                <a:close/>
              </a:path>
              <a:path w="2606040" h="18288" stroke="0" extrusionOk="0">
                <a:moveTo>
                  <a:pt x="0" y="0"/>
                </a:moveTo>
                <a:cubicBezTo>
                  <a:pt x="172759" y="3236"/>
                  <a:pt x="361166" y="-13413"/>
                  <a:pt x="599389" y="0"/>
                </a:cubicBezTo>
                <a:cubicBezTo>
                  <a:pt x="841226" y="37042"/>
                  <a:pt x="968991" y="14587"/>
                  <a:pt x="1303020" y="0"/>
                </a:cubicBezTo>
                <a:cubicBezTo>
                  <a:pt x="1643101" y="-7120"/>
                  <a:pt x="1717813" y="7213"/>
                  <a:pt x="1876349" y="0"/>
                </a:cubicBezTo>
                <a:cubicBezTo>
                  <a:pt x="2036762" y="-14138"/>
                  <a:pt x="2426397" y="-4451"/>
                  <a:pt x="2606040" y="0"/>
                </a:cubicBezTo>
                <a:cubicBezTo>
                  <a:pt x="2606314" y="8448"/>
                  <a:pt x="2606550" y="14527"/>
                  <a:pt x="2606040" y="18288"/>
                </a:cubicBezTo>
                <a:cubicBezTo>
                  <a:pt x="2344840" y="2643"/>
                  <a:pt x="2192043" y="7399"/>
                  <a:pt x="1980590" y="18288"/>
                </a:cubicBezTo>
                <a:cubicBezTo>
                  <a:pt x="1783984" y="-9745"/>
                  <a:pt x="1487673" y="45908"/>
                  <a:pt x="1276960" y="18288"/>
                </a:cubicBezTo>
                <a:cubicBezTo>
                  <a:pt x="1088134" y="-41257"/>
                  <a:pt x="877974" y="49968"/>
                  <a:pt x="651510" y="18288"/>
                </a:cubicBezTo>
                <a:cubicBezTo>
                  <a:pt x="430798" y="-27764"/>
                  <a:pt x="132889" y="-33467"/>
                  <a:pt x="0" y="18288"/>
                </a:cubicBezTo>
                <a:cubicBezTo>
                  <a:pt x="212" y="10845"/>
                  <a:pt x="-833" y="6193"/>
                  <a:pt x="0" y="0"/>
                </a:cubicBezTo>
                <a:close/>
              </a:path>
              <a:path w="2606040" h="18288" fill="none" stroke="0" extrusionOk="0">
                <a:moveTo>
                  <a:pt x="0" y="0"/>
                </a:moveTo>
                <a:cubicBezTo>
                  <a:pt x="202328" y="-14716"/>
                  <a:pt x="332722" y="-11499"/>
                  <a:pt x="625450" y="0"/>
                </a:cubicBezTo>
                <a:cubicBezTo>
                  <a:pt x="927712" y="6878"/>
                  <a:pt x="971143" y="7084"/>
                  <a:pt x="1224839" y="0"/>
                </a:cubicBezTo>
                <a:cubicBezTo>
                  <a:pt x="1477775" y="-16815"/>
                  <a:pt x="1569904" y="19146"/>
                  <a:pt x="1824228" y="0"/>
                </a:cubicBezTo>
                <a:cubicBezTo>
                  <a:pt x="2055206" y="24867"/>
                  <a:pt x="2317192" y="-62872"/>
                  <a:pt x="2606040" y="0"/>
                </a:cubicBezTo>
                <a:cubicBezTo>
                  <a:pt x="2606166" y="3680"/>
                  <a:pt x="2606905" y="11461"/>
                  <a:pt x="2606040" y="18288"/>
                </a:cubicBezTo>
                <a:cubicBezTo>
                  <a:pt x="2234648" y="26976"/>
                  <a:pt x="2180202" y="-10361"/>
                  <a:pt x="1902409" y="18288"/>
                </a:cubicBezTo>
                <a:cubicBezTo>
                  <a:pt x="1635562" y="47194"/>
                  <a:pt x="1477339" y="4794"/>
                  <a:pt x="1276960" y="18288"/>
                </a:cubicBezTo>
                <a:cubicBezTo>
                  <a:pt x="1058094" y="66922"/>
                  <a:pt x="904206" y="-20636"/>
                  <a:pt x="677570" y="18288"/>
                </a:cubicBezTo>
                <a:cubicBezTo>
                  <a:pt x="485746" y="14713"/>
                  <a:pt x="195925" y="33005"/>
                  <a:pt x="0" y="18288"/>
                </a:cubicBezTo>
                <a:cubicBezTo>
                  <a:pt x="1168" y="12774"/>
                  <a:pt x="-229" y="3745"/>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custGeom>
                    <a:avLst/>
                    <a:gdLst>
                      <a:gd name="connsiteX0" fmla="*/ 0 w 2606040"/>
                      <a:gd name="connsiteY0" fmla="*/ 0 h 18288"/>
                      <a:gd name="connsiteX1" fmla="*/ 625450 w 2606040"/>
                      <a:gd name="connsiteY1" fmla="*/ 0 h 18288"/>
                      <a:gd name="connsiteX2" fmla="*/ 1224839 w 2606040"/>
                      <a:gd name="connsiteY2" fmla="*/ 0 h 18288"/>
                      <a:gd name="connsiteX3" fmla="*/ 1824228 w 2606040"/>
                      <a:gd name="connsiteY3" fmla="*/ 0 h 18288"/>
                      <a:gd name="connsiteX4" fmla="*/ 2606040 w 2606040"/>
                      <a:gd name="connsiteY4" fmla="*/ 0 h 18288"/>
                      <a:gd name="connsiteX5" fmla="*/ 2606040 w 2606040"/>
                      <a:gd name="connsiteY5" fmla="*/ 18288 h 18288"/>
                      <a:gd name="connsiteX6" fmla="*/ 1902409 w 2606040"/>
                      <a:gd name="connsiteY6" fmla="*/ 18288 h 18288"/>
                      <a:gd name="connsiteX7" fmla="*/ 1276960 w 2606040"/>
                      <a:gd name="connsiteY7" fmla="*/ 18288 h 18288"/>
                      <a:gd name="connsiteX8" fmla="*/ 677570 w 2606040"/>
                      <a:gd name="connsiteY8" fmla="*/ 18288 h 18288"/>
                      <a:gd name="connsiteX9" fmla="*/ 0 w 2606040"/>
                      <a:gd name="connsiteY9" fmla="*/ 18288 h 18288"/>
                      <a:gd name="connsiteX10" fmla="*/ 0 w 2606040"/>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6040" h="18288" fill="none" extrusionOk="0">
                        <a:moveTo>
                          <a:pt x="0" y="0"/>
                        </a:moveTo>
                        <a:cubicBezTo>
                          <a:pt x="266776" y="-600"/>
                          <a:pt x="322756" y="3201"/>
                          <a:pt x="625450" y="0"/>
                        </a:cubicBezTo>
                        <a:cubicBezTo>
                          <a:pt x="928144" y="-3201"/>
                          <a:pt x="968141" y="9269"/>
                          <a:pt x="1224839" y="0"/>
                        </a:cubicBezTo>
                        <a:cubicBezTo>
                          <a:pt x="1481537" y="-9269"/>
                          <a:pt x="1569059" y="21947"/>
                          <a:pt x="1824228" y="0"/>
                        </a:cubicBezTo>
                        <a:cubicBezTo>
                          <a:pt x="2079397" y="-21947"/>
                          <a:pt x="2326053" y="-10194"/>
                          <a:pt x="2606040" y="0"/>
                        </a:cubicBezTo>
                        <a:cubicBezTo>
                          <a:pt x="2605462" y="4771"/>
                          <a:pt x="2606793" y="12323"/>
                          <a:pt x="2606040" y="18288"/>
                        </a:cubicBezTo>
                        <a:cubicBezTo>
                          <a:pt x="2256758" y="31410"/>
                          <a:pt x="2173673" y="-12878"/>
                          <a:pt x="1902409" y="18288"/>
                        </a:cubicBezTo>
                        <a:cubicBezTo>
                          <a:pt x="1631145" y="49454"/>
                          <a:pt x="1461378" y="5466"/>
                          <a:pt x="1276960" y="18288"/>
                        </a:cubicBezTo>
                        <a:cubicBezTo>
                          <a:pt x="1092542" y="31110"/>
                          <a:pt x="890442" y="13213"/>
                          <a:pt x="677570" y="18288"/>
                        </a:cubicBezTo>
                        <a:cubicBezTo>
                          <a:pt x="464698" y="23364"/>
                          <a:pt x="187648" y="35837"/>
                          <a:pt x="0" y="18288"/>
                        </a:cubicBezTo>
                        <a:cubicBezTo>
                          <a:pt x="841" y="12879"/>
                          <a:pt x="-726" y="3977"/>
                          <a:pt x="0" y="0"/>
                        </a:cubicBezTo>
                        <a:close/>
                      </a:path>
                      <a:path w="2606040" h="18288" stroke="0" extrusionOk="0">
                        <a:moveTo>
                          <a:pt x="0" y="0"/>
                        </a:moveTo>
                        <a:cubicBezTo>
                          <a:pt x="197231" y="3803"/>
                          <a:pt x="358914" y="-9291"/>
                          <a:pt x="599389" y="0"/>
                        </a:cubicBezTo>
                        <a:cubicBezTo>
                          <a:pt x="839864" y="9291"/>
                          <a:pt x="979371" y="8509"/>
                          <a:pt x="1303020" y="0"/>
                        </a:cubicBezTo>
                        <a:cubicBezTo>
                          <a:pt x="1626669" y="-8509"/>
                          <a:pt x="1726300" y="7440"/>
                          <a:pt x="1876349" y="0"/>
                        </a:cubicBezTo>
                        <a:cubicBezTo>
                          <a:pt x="2026398" y="-7440"/>
                          <a:pt x="2430712" y="17957"/>
                          <a:pt x="2606040" y="0"/>
                        </a:cubicBezTo>
                        <a:cubicBezTo>
                          <a:pt x="2605426" y="8857"/>
                          <a:pt x="2606544" y="13619"/>
                          <a:pt x="2606040" y="18288"/>
                        </a:cubicBezTo>
                        <a:cubicBezTo>
                          <a:pt x="2393024" y="2241"/>
                          <a:pt x="2191161" y="39259"/>
                          <a:pt x="1980590" y="18288"/>
                        </a:cubicBezTo>
                        <a:cubicBezTo>
                          <a:pt x="1770019" y="-2683"/>
                          <a:pt x="1476440" y="36114"/>
                          <a:pt x="1276960" y="18288"/>
                        </a:cubicBezTo>
                        <a:cubicBezTo>
                          <a:pt x="1077480" y="463"/>
                          <a:pt x="880988" y="42125"/>
                          <a:pt x="651510" y="18288"/>
                        </a:cubicBezTo>
                        <a:cubicBezTo>
                          <a:pt x="422032" y="-5549"/>
                          <a:pt x="130744" y="-1947"/>
                          <a:pt x="0" y="18288"/>
                        </a:cubicBezTo>
                        <a:cubicBezTo>
                          <a:pt x="-487" y="10816"/>
                          <a:pt x="-839" y="6058"/>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656084BE-EBE7-45CA-A8BD-5D8018A9F70F}"/>
              </a:ext>
            </a:extLst>
          </p:cNvPr>
          <p:cNvSpPr>
            <a:spLocks noGrp="1"/>
          </p:cNvSpPr>
          <p:nvPr>
            <p:ph sz="half" idx="2"/>
          </p:nvPr>
        </p:nvSpPr>
        <p:spPr>
          <a:xfrm>
            <a:off x="0" y="2282210"/>
            <a:ext cx="4147930" cy="4575789"/>
          </a:xfrm>
        </p:spPr>
        <p:style>
          <a:lnRef idx="2">
            <a:schemeClr val="dk1"/>
          </a:lnRef>
          <a:fillRef idx="1">
            <a:schemeClr val="lt1"/>
          </a:fillRef>
          <a:effectRef idx="0">
            <a:schemeClr val="dk1"/>
          </a:effectRef>
          <a:fontRef idx="minor">
            <a:schemeClr val="dk1"/>
          </a:fontRef>
        </p:style>
        <p:txBody>
          <a:bodyPr vert="horz" lIns="91440" tIns="45720" rIns="91440" bIns="45720" rtlCol="0">
            <a:normAutofit fontScale="85000" lnSpcReduction="10000"/>
          </a:bodyPr>
          <a:lstStyle/>
          <a:p>
            <a:endParaRPr lang="en-NZ" sz="900" b="1" i="0" baseline="30000" dirty="0">
              <a:solidFill>
                <a:srgbClr val="000000"/>
              </a:solidFill>
              <a:effectLst/>
              <a:latin typeface="system-ui"/>
            </a:endParaRPr>
          </a:p>
          <a:p>
            <a:r>
              <a:rPr lang="en-NZ" sz="4000" b="1" i="0" baseline="30000" dirty="0">
                <a:solidFill>
                  <a:srgbClr val="000000"/>
                </a:solidFill>
                <a:effectLst/>
                <a:latin typeface="system-ui"/>
              </a:rPr>
              <a:t>21</a:t>
            </a:r>
            <a:r>
              <a:rPr lang="en-NZ" sz="4000" b="0" i="0" dirty="0">
                <a:solidFill>
                  <a:srgbClr val="000000"/>
                </a:solidFill>
                <a:effectLst/>
                <a:latin typeface="system-ui"/>
              </a:rPr>
              <a:t>Corresponding to that, baptism now saves you—not the removal of dirt from the flesh, but an appeal to God for a good conscience— through the resurrection of Jesus Christ,</a:t>
            </a:r>
            <a:r>
              <a:rPr lang="en-US" sz="1900" b="0" i="0" dirty="0">
                <a:effectLst/>
              </a:rPr>
              <a:t> (NASB95)</a:t>
            </a:r>
            <a:endParaRPr lang="en-US" sz="1900" dirty="0"/>
          </a:p>
        </p:txBody>
      </p:sp>
      <p:pic>
        <p:nvPicPr>
          <p:cNvPr id="1026" name="Picture 2">
            <a:extLst>
              <a:ext uri="{FF2B5EF4-FFF2-40B4-BE49-F238E27FC236}">
                <a16:creationId xmlns:a16="http://schemas.microsoft.com/office/drawing/2014/main" id="{7573839D-807D-4FA0-B6A3-A5964FB02891}"/>
              </a:ext>
            </a:extLst>
          </p:cNvPr>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l="27985" t="-1" r="11833" b="-1"/>
          <a:stretch/>
        </p:blipFill>
        <p:spPr bwMode="auto">
          <a:xfrm>
            <a:off x="3983776" y="10"/>
            <a:ext cx="5159081"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11467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6" name="Rectangle 75">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1460E0D6-F11F-4805-A8B2-2B7A0B1813FF}"/>
              </a:ext>
            </a:extLst>
          </p:cNvPr>
          <p:cNvSpPr>
            <a:spLocks noGrp="1"/>
          </p:cNvSpPr>
          <p:nvPr>
            <p:ph type="body" idx="1"/>
          </p:nvPr>
        </p:nvSpPr>
        <p:spPr>
          <a:xfrm>
            <a:off x="479161" y="4631161"/>
            <a:ext cx="7816700" cy="1559327"/>
          </a:xfrm>
        </p:spPr>
        <p:txBody>
          <a:bodyPr vert="horz" lIns="91440" tIns="45720" rIns="91440" bIns="45720" rtlCol="0">
            <a:noAutofit/>
          </a:bodyPr>
          <a:lstStyle/>
          <a:p>
            <a:r>
              <a:rPr lang="en-US" sz="6000" dirty="0"/>
              <a:t>Heavenward Bound.</a:t>
            </a:r>
          </a:p>
          <a:p>
            <a:r>
              <a:rPr lang="en-US" sz="6000" dirty="0"/>
              <a:t>1</a:t>
            </a:r>
            <a:r>
              <a:rPr lang="en-US" sz="6000" kern="1200" dirty="0">
                <a:solidFill>
                  <a:schemeClr val="tx1"/>
                </a:solidFill>
                <a:latin typeface="+mn-lt"/>
                <a:ea typeface="+mn-ea"/>
                <a:cs typeface="+mn-cs"/>
              </a:rPr>
              <a:t>. On a Mission…</a:t>
            </a:r>
          </a:p>
        </p:txBody>
      </p:sp>
      <p:sp>
        <p:nvSpPr>
          <p:cNvPr id="78"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458" y="4409267"/>
            <a:ext cx="2441321" cy="18288"/>
          </a:xfrm>
          <a:custGeom>
            <a:avLst/>
            <a:gdLst>
              <a:gd name="connsiteX0" fmla="*/ 0 w 2441321"/>
              <a:gd name="connsiteY0" fmla="*/ 0 h 18288"/>
              <a:gd name="connsiteX1" fmla="*/ 585917 w 2441321"/>
              <a:gd name="connsiteY1" fmla="*/ 0 h 18288"/>
              <a:gd name="connsiteX2" fmla="*/ 1196247 w 2441321"/>
              <a:gd name="connsiteY2" fmla="*/ 0 h 18288"/>
              <a:gd name="connsiteX3" fmla="*/ 1806578 w 2441321"/>
              <a:gd name="connsiteY3" fmla="*/ 0 h 18288"/>
              <a:gd name="connsiteX4" fmla="*/ 2441321 w 2441321"/>
              <a:gd name="connsiteY4" fmla="*/ 0 h 18288"/>
              <a:gd name="connsiteX5" fmla="*/ 2441321 w 2441321"/>
              <a:gd name="connsiteY5" fmla="*/ 18288 h 18288"/>
              <a:gd name="connsiteX6" fmla="*/ 1830991 w 2441321"/>
              <a:gd name="connsiteY6" fmla="*/ 18288 h 18288"/>
              <a:gd name="connsiteX7" fmla="*/ 1269487 w 2441321"/>
              <a:gd name="connsiteY7" fmla="*/ 18288 h 18288"/>
              <a:gd name="connsiteX8" fmla="*/ 707983 w 2441321"/>
              <a:gd name="connsiteY8" fmla="*/ 18288 h 18288"/>
              <a:gd name="connsiteX9" fmla="*/ 0 w 2441321"/>
              <a:gd name="connsiteY9" fmla="*/ 18288 h 18288"/>
              <a:gd name="connsiteX10" fmla="*/ 0 w 2441321"/>
              <a:gd name="connsiteY10" fmla="*/ 0 h 18288"/>
              <a:gd name="connsiteX0" fmla="*/ 0 w 2441321"/>
              <a:gd name="connsiteY0" fmla="*/ 0 h 18288"/>
              <a:gd name="connsiteX1" fmla="*/ 585917 w 2441321"/>
              <a:gd name="connsiteY1" fmla="*/ 0 h 18288"/>
              <a:gd name="connsiteX2" fmla="*/ 1123008 w 2441321"/>
              <a:gd name="connsiteY2" fmla="*/ 0 h 18288"/>
              <a:gd name="connsiteX3" fmla="*/ 1782164 w 2441321"/>
              <a:gd name="connsiteY3" fmla="*/ 0 h 18288"/>
              <a:gd name="connsiteX4" fmla="*/ 2441321 w 2441321"/>
              <a:gd name="connsiteY4" fmla="*/ 0 h 18288"/>
              <a:gd name="connsiteX5" fmla="*/ 2441321 w 2441321"/>
              <a:gd name="connsiteY5" fmla="*/ 18288 h 18288"/>
              <a:gd name="connsiteX6" fmla="*/ 1879817 w 2441321"/>
              <a:gd name="connsiteY6" fmla="*/ 18288 h 18288"/>
              <a:gd name="connsiteX7" fmla="*/ 1318313 w 2441321"/>
              <a:gd name="connsiteY7" fmla="*/ 18288 h 18288"/>
              <a:gd name="connsiteX8" fmla="*/ 659157 w 2441321"/>
              <a:gd name="connsiteY8" fmla="*/ 18288 h 18288"/>
              <a:gd name="connsiteX9" fmla="*/ 0 w 2441321"/>
              <a:gd name="connsiteY9" fmla="*/ 18288 h 18288"/>
              <a:gd name="connsiteX10" fmla="*/ 0 w 2441321"/>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41321" h="18288" fill="none" extrusionOk="0">
                <a:moveTo>
                  <a:pt x="0" y="0"/>
                </a:moveTo>
                <a:cubicBezTo>
                  <a:pt x="280302" y="-6619"/>
                  <a:pt x="363201" y="4913"/>
                  <a:pt x="585917" y="0"/>
                </a:cubicBezTo>
                <a:cubicBezTo>
                  <a:pt x="832357" y="-10107"/>
                  <a:pt x="996738" y="-34312"/>
                  <a:pt x="1196247" y="0"/>
                </a:cubicBezTo>
                <a:cubicBezTo>
                  <a:pt x="1357180" y="16623"/>
                  <a:pt x="1575042" y="-11041"/>
                  <a:pt x="1806578" y="0"/>
                </a:cubicBezTo>
                <a:cubicBezTo>
                  <a:pt x="2016334" y="246"/>
                  <a:pt x="2239353" y="-8732"/>
                  <a:pt x="2441321" y="0"/>
                </a:cubicBezTo>
                <a:cubicBezTo>
                  <a:pt x="2441188" y="8366"/>
                  <a:pt x="2440365" y="10017"/>
                  <a:pt x="2441321" y="18288"/>
                </a:cubicBezTo>
                <a:cubicBezTo>
                  <a:pt x="2159375" y="49009"/>
                  <a:pt x="2054495" y="45666"/>
                  <a:pt x="1830991" y="18288"/>
                </a:cubicBezTo>
                <a:cubicBezTo>
                  <a:pt x="1615846" y="7509"/>
                  <a:pt x="1521674" y="-5422"/>
                  <a:pt x="1269487" y="18288"/>
                </a:cubicBezTo>
                <a:cubicBezTo>
                  <a:pt x="1019660" y="53960"/>
                  <a:pt x="886911" y="42351"/>
                  <a:pt x="707983" y="18288"/>
                </a:cubicBezTo>
                <a:cubicBezTo>
                  <a:pt x="523434" y="27321"/>
                  <a:pt x="307885" y="34316"/>
                  <a:pt x="0" y="18288"/>
                </a:cubicBezTo>
                <a:cubicBezTo>
                  <a:pt x="-595" y="11182"/>
                  <a:pt x="-5" y="6307"/>
                  <a:pt x="0" y="0"/>
                </a:cubicBezTo>
                <a:close/>
              </a:path>
              <a:path w="2441321" h="18288" stroke="0" extrusionOk="0">
                <a:moveTo>
                  <a:pt x="0" y="0"/>
                </a:moveTo>
                <a:cubicBezTo>
                  <a:pt x="212126" y="-10265"/>
                  <a:pt x="442910" y="-11728"/>
                  <a:pt x="585917" y="0"/>
                </a:cubicBezTo>
                <a:cubicBezTo>
                  <a:pt x="724579" y="21751"/>
                  <a:pt x="879365" y="-33198"/>
                  <a:pt x="1123008" y="0"/>
                </a:cubicBezTo>
                <a:cubicBezTo>
                  <a:pt x="1377247" y="11220"/>
                  <a:pt x="1597861" y="-34280"/>
                  <a:pt x="1782164" y="0"/>
                </a:cubicBezTo>
                <a:cubicBezTo>
                  <a:pt x="1975975" y="-3055"/>
                  <a:pt x="2116392" y="-15531"/>
                  <a:pt x="2441321" y="0"/>
                </a:cubicBezTo>
                <a:cubicBezTo>
                  <a:pt x="2441666" y="6144"/>
                  <a:pt x="2441358" y="10525"/>
                  <a:pt x="2441321" y="18288"/>
                </a:cubicBezTo>
                <a:cubicBezTo>
                  <a:pt x="2180658" y="18322"/>
                  <a:pt x="2084222" y="5934"/>
                  <a:pt x="1879817" y="18288"/>
                </a:cubicBezTo>
                <a:cubicBezTo>
                  <a:pt x="1668182" y="16222"/>
                  <a:pt x="1551159" y="-6477"/>
                  <a:pt x="1318313" y="18288"/>
                </a:cubicBezTo>
                <a:cubicBezTo>
                  <a:pt x="1059871" y="56395"/>
                  <a:pt x="901959" y="23831"/>
                  <a:pt x="659157" y="18288"/>
                </a:cubicBezTo>
                <a:cubicBezTo>
                  <a:pt x="444692" y="28483"/>
                  <a:pt x="245032" y="39882"/>
                  <a:pt x="0" y="18288"/>
                </a:cubicBezTo>
                <a:cubicBezTo>
                  <a:pt x="-11" y="10485"/>
                  <a:pt x="-221" y="3288"/>
                  <a:pt x="0" y="0"/>
                </a:cubicBezTo>
                <a:close/>
              </a:path>
              <a:path w="2441321" h="18288" fill="none" stroke="0" extrusionOk="0">
                <a:moveTo>
                  <a:pt x="0" y="0"/>
                </a:moveTo>
                <a:cubicBezTo>
                  <a:pt x="265389" y="-22361"/>
                  <a:pt x="344845" y="-65"/>
                  <a:pt x="585917" y="0"/>
                </a:cubicBezTo>
                <a:cubicBezTo>
                  <a:pt x="858472" y="13102"/>
                  <a:pt x="949265" y="-8078"/>
                  <a:pt x="1196247" y="0"/>
                </a:cubicBezTo>
                <a:cubicBezTo>
                  <a:pt x="1379248" y="30707"/>
                  <a:pt x="1585336" y="24963"/>
                  <a:pt x="1806578" y="0"/>
                </a:cubicBezTo>
                <a:cubicBezTo>
                  <a:pt x="1986731" y="-19207"/>
                  <a:pt x="2264933" y="16601"/>
                  <a:pt x="2441321" y="0"/>
                </a:cubicBezTo>
                <a:cubicBezTo>
                  <a:pt x="2441440" y="8687"/>
                  <a:pt x="2440452" y="9944"/>
                  <a:pt x="2441321" y="18288"/>
                </a:cubicBezTo>
                <a:cubicBezTo>
                  <a:pt x="2149099" y="27348"/>
                  <a:pt x="2027305" y="56470"/>
                  <a:pt x="1830991" y="18288"/>
                </a:cubicBezTo>
                <a:cubicBezTo>
                  <a:pt x="1614571" y="-18764"/>
                  <a:pt x="1500998" y="10727"/>
                  <a:pt x="1269487" y="18288"/>
                </a:cubicBezTo>
                <a:cubicBezTo>
                  <a:pt x="1042399" y="37834"/>
                  <a:pt x="927922" y="45822"/>
                  <a:pt x="707983" y="18288"/>
                </a:cubicBezTo>
                <a:cubicBezTo>
                  <a:pt x="502575" y="-5380"/>
                  <a:pt x="350393" y="34499"/>
                  <a:pt x="0" y="18288"/>
                </a:cubicBezTo>
                <a:cubicBezTo>
                  <a:pt x="-394" y="12154"/>
                  <a:pt x="907" y="6688"/>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custGeom>
                    <a:avLst/>
                    <a:gdLst>
                      <a:gd name="connsiteX0" fmla="*/ 0 w 2441321"/>
                      <a:gd name="connsiteY0" fmla="*/ 0 h 18288"/>
                      <a:gd name="connsiteX1" fmla="*/ 585917 w 2441321"/>
                      <a:gd name="connsiteY1" fmla="*/ 0 h 18288"/>
                      <a:gd name="connsiteX2" fmla="*/ 1196247 w 2441321"/>
                      <a:gd name="connsiteY2" fmla="*/ 0 h 18288"/>
                      <a:gd name="connsiteX3" fmla="*/ 1806578 w 2441321"/>
                      <a:gd name="connsiteY3" fmla="*/ 0 h 18288"/>
                      <a:gd name="connsiteX4" fmla="*/ 2441321 w 2441321"/>
                      <a:gd name="connsiteY4" fmla="*/ 0 h 18288"/>
                      <a:gd name="connsiteX5" fmla="*/ 2441321 w 2441321"/>
                      <a:gd name="connsiteY5" fmla="*/ 18288 h 18288"/>
                      <a:gd name="connsiteX6" fmla="*/ 1830991 w 2441321"/>
                      <a:gd name="connsiteY6" fmla="*/ 18288 h 18288"/>
                      <a:gd name="connsiteX7" fmla="*/ 1269487 w 2441321"/>
                      <a:gd name="connsiteY7" fmla="*/ 18288 h 18288"/>
                      <a:gd name="connsiteX8" fmla="*/ 707983 w 2441321"/>
                      <a:gd name="connsiteY8" fmla="*/ 18288 h 18288"/>
                      <a:gd name="connsiteX9" fmla="*/ 0 w 2441321"/>
                      <a:gd name="connsiteY9" fmla="*/ 18288 h 18288"/>
                      <a:gd name="connsiteX10" fmla="*/ 0 w 2441321"/>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41321" h="18288" fill="none" extrusionOk="0">
                        <a:moveTo>
                          <a:pt x="0" y="0"/>
                        </a:moveTo>
                        <a:cubicBezTo>
                          <a:pt x="273217" y="-17533"/>
                          <a:pt x="355785" y="-4171"/>
                          <a:pt x="585917" y="0"/>
                        </a:cubicBezTo>
                        <a:cubicBezTo>
                          <a:pt x="816049" y="4171"/>
                          <a:pt x="991446" y="-9419"/>
                          <a:pt x="1196247" y="0"/>
                        </a:cubicBezTo>
                        <a:cubicBezTo>
                          <a:pt x="1401048" y="9419"/>
                          <a:pt x="1589984" y="-731"/>
                          <a:pt x="1806578" y="0"/>
                        </a:cubicBezTo>
                        <a:cubicBezTo>
                          <a:pt x="2023172" y="731"/>
                          <a:pt x="2247754" y="8393"/>
                          <a:pt x="2441321" y="0"/>
                        </a:cubicBezTo>
                        <a:cubicBezTo>
                          <a:pt x="2441167" y="8655"/>
                          <a:pt x="2440437" y="9975"/>
                          <a:pt x="2441321" y="18288"/>
                        </a:cubicBezTo>
                        <a:cubicBezTo>
                          <a:pt x="2169723" y="30506"/>
                          <a:pt x="2045712" y="39140"/>
                          <a:pt x="1830991" y="18288"/>
                        </a:cubicBezTo>
                        <a:cubicBezTo>
                          <a:pt x="1616270" y="-2564"/>
                          <a:pt x="1505876" y="3949"/>
                          <a:pt x="1269487" y="18288"/>
                        </a:cubicBezTo>
                        <a:cubicBezTo>
                          <a:pt x="1033098" y="32627"/>
                          <a:pt x="908661" y="41191"/>
                          <a:pt x="707983" y="18288"/>
                        </a:cubicBezTo>
                        <a:cubicBezTo>
                          <a:pt x="507305" y="-4615"/>
                          <a:pt x="333592" y="20759"/>
                          <a:pt x="0" y="18288"/>
                        </a:cubicBezTo>
                        <a:cubicBezTo>
                          <a:pt x="-688" y="11716"/>
                          <a:pt x="875" y="6357"/>
                          <a:pt x="0" y="0"/>
                        </a:cubicBezTo>
                        <a:close/>
                      </a:path>
                      <a:path w="2441321" h="18288" stroke="0" extrusionOk="0">
                        <a:moveTo>
                          <a:pt x="0" y="0"/>
                        </a:moveTo>
                        <a:cubicBezTo>
                          <a:pt x="207071" y="-14617"/>
                          <a:pt x="444194" y="-15606"/>
                          <a:pt x="585917" y="0"/>
                        </a:cubicBezTo>
                        <a:cubicBezTo>
                          <a:pt x="727640" y="15606"/>
                          <a:pt x="904326" y="-79"/>
                          <a:pt x="1123008" y="0"/>
                        </a:cubicBezTo>
                        <a:cubicBezTo>
                          <a:pt x="1341690" y="79"/>
                          <a:pt x="1600014" y="10401"/>
                          <a:pt x="1782164" y="0"/>
                        </a:cubicBezTo>
                        <a:cubicBezTo>
                          <a:pt x="1964314" y="-10401"/>
                          <a:pt x="2143537" y="-21488"/>
                          <a:pt x="2441321" y="0"/>
                        </a:cubicBezTo>
                        <a:cubicBezTo>
                          <a:pt x="2441735" y="5928"/>
                          <a:pt x="2441551" y="11133"/>
                          <a:pt x="2441321" y="18288"/>
                        </a:cubicBezTo>
                        <a:cubicBezTo>
                          <a:pt x="2166745" y="28773"/>
                          <a:pt x="2078726" y="15476"/>
                          <a:pt x="1879817" y="18288"/>
                        </a:cubicBezTo>
                        <a:cubicBezTo>
                          <a:pt x="1680908" y="21100"/>
                          <a:pt x="1548770" y="-4127"/>
                          <a:pt x="1318313" y="18288"/>
                        </a:cubicBezTo>
                        <a:cubicBezTo>
                          <a:pt x="1087856" y="40703"/>
                          <a:pt x="894613" y="3927"/>
                          <a:pt x="659157" y="18288"/>
                        </a:cubicBezTo>
                        <a:cubicBezTo>
                          <a:pt x="423701" y="32649"/>
                          <a:pt x="246611" y="33975"/>
                          <a:pt x="0" y="18288"/>
                        </a:cubicBezTo>
                        <a:cubicBezTo>
                          <a:pt x="-348" y="10388"/>
                          <a:pt x="-12" y="3969"/>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a:extLst>
              <a:ext uri="{FF2B5EF4-FFF2-40B4-BE49-F238E27FC236}">
                <a16:creationId xmlns:a16="http://schemas.microsoft.com/office/drawing/2014/main" id="{A01D4BDF-2919-464C-AAAD-36CBB92FE0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8915" y="135380"/>
            <a:ext cx="7221466" cy="40702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30097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4B5719D-1249-4EFC-995A-9E879EACFE27}"/>
              </a:ext>
            </a:extLst>
          </p:cNvPr>
          <p:cNvSpPr>
            <a:spLocks noGrp="1"/>
          </p:cNvSpPr>
          <p:nvPr>
            <p:ph sz="half" idx="1"/>
          </p:nvPr>
        </p:nvSpPr>
        <p:spPr>
          <a:xfrm>
            <a:off x="628650" y="2054086"/>
            <a:ext cx="3886200" cy="4803913"/>
          </a:xfrm>
        </p:spPr>
        <p:txBody>
          <a:bodyPr>
            <a:normAutofit fontScale="70000" lnSpcReduction="20000"/>
          </a:bodyPr>
          <a:lstStyle/>
          <a:p>
            <a:pPr algn="l"/>
            <a:r>
              <a:rPr lang="en-NZ" sz="5700" b="0" i="0" dirty="0">
                <a:solidFill>
                  <a:srgbClr val="000000"/>
                </a:solidFill>
                <a:effectLst/>
                <a:latin typeface="system-ui"/>
              </a:rPr>
              <a:t>Luke 19:10—</a:t>
            </a:r>
          </a:p>
          <a:p>
            <a:pPr algn="l"/>
            <a:r>
              <a:rPr lang="en-NZ" sz="5700" b="1" i="0" baseline="30000" dirty="0">
                <a:solidFill>
                  <a:srgbClr val="000000"/>
                </a:solidFill>
                <a:effectLst/>
                <a:latin typeface="system-ui"/>
              </a:rPr>
              <a:t>10</a:t>
            </a:r>
            <a:r>
              <a:rPr lang="en-NZ" sz="5700" b="0" i="0" dirty="0">
                <a:solidFill>
                  <a:srgbClr val="000000"/>
                </a:solidFill>
                <a:effectLst/>
                <a:latin typeface="system-ui"/>
              </a:rPr>
              <a:t>For the Son of Man has come to seek and to save that which was lost.” </a:t>
            </a:r>
            <a:r>
              <a:rPr lang="en-NZ" sz="2800" b="0" i="0" dirty="0">
                <a:solidFill>
                  <a:srgbClr val="000000"/>
                </a:solidFill>
                <a:effectLst/>
                <a:latin typeface="system-ui"/>
              </a:rPr>
              <a:t>(NASB95)</a:t>
            </a:r>
          </a:p>
        </p:txBody>
      </p:sp>
      <p:sp>
        <p:nvSpPr>
          <p:cNvPr id="4" name="Content Placeholder 3">
            <a:extLst>
              <a:ext uri="{FF2B5EF4-FFF2-40B4-BE49-F238E27FC236}">
                <a16:creationId xmlns:a16="http://schemas.microsoft.com/office/drawing/2014/main" id="{606D1875-CF83-4A4C-98A0-F7460F2BB3AB}"/>
              </a:ext>
            </a:extLst>
          </p:cNvPr>
          <p:cNvSpPr>
            <a:spLocks noGrp="1"/>
          </p:cNvSpPr>
          <p:nvPr>
            <p:ph sz="half" idx="2"/>
          </p:nvPr>
        </p:nvSpPr>
        <p:spPr>
          <a:xfrm>
            <a:off x="628650" y="424071"/>
            <a:ext cx="7886700" cy="1272208"/>
          </a:xfrm>
        </p:spPr>
        <p:txBody>
          <a:bodyPr>
            <a:normAutofit fontScale="70000" lnSpcReduction="20000"/>
          </a:bodyPr>
          <a:lstStyle/>
          <a:p>
            <a:pPr marL="0" indent="0">
              <a:buNone/>
            </a:pPr>
            <a:r>
              <a:rPr lang="en-NZ" sz="6000" dirty="0"/>
              <a:t>On a Mission—</a:t>
            </a:r>
          </a:p>
          <a:p>
            <a:pPr marL="0" indent="0">
              <a:buNone/>
            </a:pPr>
            <a:r>
              <a:rPr lang="en-NZ" sz="6000" dirty="0"/>
              <a:t>1. The Way is our Good Shepherd.</a:t>
            </a:r>
          </a:p>
        </p:txBody>
      </p:sp>
      <p:pic>
        <p:nvPicPr>
          <p:cNvPr id="1028" name="Picture 4" descr="&quot;Well Done&quot;: The Parable of the Lost Sheep">
            <a:extLst>
              <a:ext uri="{FF2B5EF4-FFF2-40B4-BE49-F238E27FC236}">
                <a16:creationId xmlns:a16="http://schemas.microsoft.com/office/drawing/2014/main" id="{D8050B05-F97A-4DFE-83FA-F4489B752AA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1312" r="15282"/>
          <a:stretch/>
        </p:blipFill>
        <p:spPr bwMode="auto">
          <a:xfrm>
            <a:off x="4892908" y="1587673"/>
            <a:ext cx="3933040" cy="46978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04302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06D1875-CF83-4A4C-98A0-F7460F2BB3AB}"/>
              </a:ext>
            </a:extLst>
          </p:cNvPr>
          <p:cNvSpPr>
            <a:spLocks noGrp="1"/>
          </p:cNvSpPr>
          <p:nvPr>
            <p:ph sz="half" idx="2"/>
          </p:nvPr>
        </p:nvSpPr>
        <p:spPr>
          <a:xfrm>
            <a:off x="628650" y="424071"/>
            <a:ext cx="7886700" cy="1272208"/>
          </a:xfrm>
        </p:spPr>
        <p:txBody>
          <a:bodyPr>
            <a:normAutofit fontScale="70000" lnSpcReduction="20000"/>
          </a:bodyPr>
          <a:lstStyle/>
          <a:p>
            <a:pPr marL="0" indent="0">
              <a:buNone/>
            </a:pPr>
            <a:r>
              <a:rPr lang="en-NZ" sz="6000" dirty="0"/>
              <a:t>On a Mission—</a:t>
            </a:r>
          </a:p>
          <a:p>
            <a:pPr marL="0" indent="0">
              <a:buNone/>
            </a:pPr>
            <a:r>
              <a:rPr lang="en-NZ" sz="6000" dirty="0"/>
              <a:t>1. The Way is our Good Shepherd…</a:t>
            </a:r>
          </a:p>
        </p:txBody>
      </p:sp>
      <p:pic>
        <p:nvPicPr>
          <p:cNvPr id="1028" name="Picture 4" descr="&quot;Well Done&quot;: The Parable of the Lost Sheep">
            <a:extLst>
              <a:ext uri="{FF2B5EF4-FFF2-40B4-BE49-F238E27FC236}">
                <a16:creationId xmlns:a16="http://schemas.microsoft.com/office/drawing/2014/main" id="{D8050B05-F97A-4DFE-83FA-F4489B752AA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1312" r="15282"/>
          <a:stretch/>
        </p:blipFill>
        <p:spPr bwMode="auto">
          <a:xfrm>
            <a:off x="4892908" y="1587673"/>
            <a:ext cx="3933040" cy="4697896"/>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a:extLst>
              <a:ext uri="{FF2B5EF4-FFF2-40B4-BE49-F238E27FC236}">
                <a16:creationId xmlns:a16="http://schemas.microsoft.com/office/drawing/2014/main" id="{A8A6C0D1-C586-4729-ACE6-2D9D43F43B55}"/>
              </a:ext>
            </a:extLst>
          </p:cNvPr>
          <p:cNvSpPr>
            <a:spLocks noGrp="1"/>
          </p:cNvSpPr>
          <p:nvPr>
            <p:ph sz="half" idx="1"/>
          </p:nvPr>
        </p:nvSpPr>
        <p:spPr/>
        <p:txBody>
          <a:bodyPr>
            <a:normAutofit/>
          </a:bodyPr>
          <a:lstStyle/>
          <a:p>
            <a:pPr algn="l"/>
            <a:r>
              <a:rPr lang="en-NZ" sz="4000" b="0" i="0" dirty="0">
                <a:solidFill>
                  <a:srgbClr val="000000"/>
                </a:solidFill>
                <a:effectLst/>
              </a:rPr>
              <a:t>The way of:</a:t>
            </a:r>
          </a:p>
          <a:p>
            <a:pPr lvl="1"/>
            <a:r>
              <a:rPr lang="en-NZ" sz="4000" b="0" i="0" dirty="0">
                <a:solidFill>
                  <a:srgbClr val="000000"/>
                </a:solidFill>
                <a:effectLst/>
              </a:rPr>
              <a:t>Love</a:t>
            </a:r>
            <a:r>
              <a:rPr lang="en-NZ" sz="4000" dirty="0">
                <a:solidFill>
                  <a:srgbClr val="000000"/>
                </a:solidFill>
              </a:rPr>
              <a:t> for all</a:t>
            </a:r>
          </a:p>
          <a:p>
            <a:pPr lvl="1"/>
            <a:r>
              <a:rPr lang="en-NZ" sz="4000" b="0" i="0" dirty="0">
                <a:solidFill>
                  <a:srgbClr val="000000"/>
                </a:solidFill>
                <a:effectLst/>
              </a:rPr>
              <a:t>Self-sacrifice</a:t>
            </a:r>
          </a:p>
          <a:p>
            <a:pPr lvl="1"/>
            <a:r>
              <a:rPr lang="en-NZ" sz="4000" dirty="0"/>
              <a:t>Peace </a:t>
            </a:r>
          </a:p>
          <a:p>
            <a:pPr lvl="1"/>
            <a:r>
              <a:rPr lang="en-NZ" sz="4000" dirty="0"/>
              <a:t>Unity</a:t>
            </a:r>
          </a:p>
        </p:txBody>
      </p:sp>
    </p:spTree>
    <p:extLst>
      <p:ext uri="{BB962C8B-B14F-4D97-AF65-F5344CB8AC3E}">
        <p14:creationId xmlns:p14="http://schemas.microsoft.com/office/powerpoint/2010/main" val="41782534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4B5719D-1249-4EFC-995A-9E879EACFE27}"/>
              </a:ext>
            </a:extLst>
          </p:cNvPr>
          <p:cNvSpPr>
            <a:spLocks noGrp="1"/>
          </p:cNvSpPr>
          <p:nvPr>
            <p:ph sz="half" idx="1"/>
          </p:nvPr>
        </p:nvSpPr>
        <p:spPr>
          <a:xfrm>
            <a:off x="628650" y="1696279"/>
            <a:ext cx="4264257" cy="4803913"/>
          </a:xfrm>
        </p:spPr>
        <p:txBody>
          <a:bodyPr>
            <a:noAutofit/>
          </a:bodyPr>
          <a:lstStyle/>
          <a:p>
            <a:pPr algn="l">
              <a:lnSpc>
                <a:spcPct val="70000"/>
              </a:lnSpc>
            </a:pPr>
            <a:r>
              <a:rPr lang="en-NZ" sz="4000" b="0" i="0" spc="-200" dirty="0">
                <a:solidFill>
                  <a:srgbClr val="000000"/>
                </a:solidFill>
                <a:effectLst/>
                <a:latin typeface="system-ui"/>
              </a:rPr>
              <a:t>Matthew 9:37-38—</a:t>
            </a:r>
          </a:p>
          <a:p>
            <a:pPr algn="l">
              <a:lnSpc>
                <a:spcPct val="70000"/>
              </a:lnSpc>
            </a:pPr>
            <a:r>
              <a:rPr lang="en-NZ" sz="4000" b="1" i="0" spc="-200" baseline="30000" dirty="0">
                <a:solidFill>
                  <a:srgbClr val="000000"/>
                </a:solidFill>
                <a:effectLst/>
                <a:latin typeface="system-ui"/>
              </a:rPr>
              <a:t>37 </a:t>
            </a:r>
            <a:r>
              <a:rPr lang="en-NZ" sz="4000" b="0" i="0" spc="-200" dirty="0">
                <a:solidFill>
                  <a:srgbClr val="000000"/>
                </a:solidFill>
                <a:effectLst/>
                <a:latin typeface="system-ui"/>
              </a:rPr>
              <a:t>Then He *said to His disciples, “The harvest is plentiful, but the workers are few. </a:t>
            </a:r>
            <a:r>
              <a:rPr lang="en-NZ" sz="4000" b="1" i="0" spc="-200" baseline="30000" dirty="0">
                <a:solidFill>
                  <a:srgbClr val="000000"/>
                </a:solidFill>
                <a:effectLst/>
                <a:latin typeface="system-ui"/>
              </a:rPr>
              <a:t>38</a:t>
            </a:r>
            <a:r>
              <a:rPr lang="en-NZ" sz="4000" b="0" i="0" spc="-200" dirty="0">
                <a:solidFill>
                  <a:srgbClr val="000000"/>
                </a:solidFill>
                <a:effectLst/>
                <a:latin typeface="system-ui"/>
              </a:rPr>
              <a:t>Therefore beseech the Lord of the harvest to send out workers into His harvest.”</a:t>
            </a:r>
            <a:r>
              <a:rPr lang="en-NZ" sz="4000" spc="-200" dirty="0">
                <a:solidFill>
                  <a:srgbClr val="000000"/>
                </a:solidFill>
                <a:latin typeface="system-ui"/>
              </a:rPr>
              <a:t> </a:t>
            </a:r>
            <a:r>
              <a:rPr lang="en-NZ" sz="1400" spc="-200" dirty="0">
                <a:solidFill>
                  <a:srgbClr val="000000"/>
                </a:solidFill>
                <a:latin typeface="system-ui"/>
              </a:rPr>
              <a:t>(NASB95)</a:t>
            </a:r>
            <a:endParaRPr lang="en-NZ" sz="1400" b="0" i="0" spc="-200" dirty="0">
              <a:solidFill>
                <a:srgbClr val="000000"/>
              </a:solidFill>
              <a:effectLst/>
              <a:latin typeface="system-ui"/>
            </a:endParaRPr>
          </a:p>
        </p:txBody>
      </p:sp>
      <p:sp>
        <p:nvSpPr>
          <p:cNvPr id="4" name="Content Placeholder 3">
            <a:extLst>
              <a:ext uri="{FF2B5EF4-FFF2-40B4-BE49-F238E27FC236}">
                <a16:creationId xmlns:a16="http://schemas.microsoft.com/office/drawing/2014/main" id="{606D1875-CF83-4A4C-98A0-F7460F2BB3AB}"/>
              </a:ext>
            </a:extLst>
          </p:cNvPr>
          <p:cNvSpPr>
            <a:spLocks noGrp="1"/>
          </p:cNvSpPr>
          <p:nvPr>
            <p:ph sz="half" idx="2"/>
          </p:nvPr>
        </p:nvSpPr>
        <p:spPr>
          <a:xfrm>
            <a:off x="628650" y="424071"/>
            <a:ext cx="7886700" cy="1272208"/>
          </a:xfrm>
        </p:spPr>
        <p:txBody>
          <a:bodyPr>
            <a:normAutofit fontScale="77500" lnSpcReduction="20000"/>
          </a:bodyPr>
          <a:lstStyle/>
          <a:p>
            <a:pPr marL="0" indent="0">
              <a:buNone/>
            </a:pPr>
            <a:r>
              <a:rPr lang="en-NZ" sz="6000" dirty="0"/>
              <a:t>On a Mission—</a:t>
            </a:r>
          </a:p>
          <a:p>
            <a:pPr marL="0" indent="0">
              <a:buNone/>
            </a:pPr>
            <a:r>
              <a:rPr lang="en-NZ" sz="6000" dirty="0"/>
              <a:t>2. Go and do Likewise…</a:t>
            </a:r>
          </a:p>
        </p:txBody>
      </p:sp>
      <p:pic>
        <p:nvPicPr>
          <p:cNvPr id="5" name="Picture 2" descr="Out Of Many, One Unity Sermon Series Graphic">
            <a:extLst>
              <a:ext uri="{FF2B5EF4-FFF2-40B4-BE49-F238E27FC236}">
                <a16:creationId xmlns:a16="http://schemas.microsoft.com/office/drawing/2014/main" id="{14667E58-9770-48C8-85C5-9E26DB6C6AD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2813"/>
          <a:stretch/>
        </p:blipFill>
        <p:spPr bwMode="auto">
          <a:xfrm>
            <a:off x="4892907" y="1587672"/>
            <a:ext cx="3842117" cy="45892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34209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4B5719D-1249-4EFC-995A-9E879EACFE27}"/>
              </a:ext>
            </a:extLst>
          </p:cNvPr>
          <p:cNvSpPr>
            <a:spLocks noGrp="1"/>
          </p:cNvSpPr>
          <p:nvPr>
            <p:ph sz="half" idx="1"/>
          </p:nvPr>
        </p:nvSpPr>
        <p:spPr>
          <a:xfrm>
            <a:off x="628650" y="1696279"/>
            <a:ext cx="4264257" cy="4803913"/>
          </a:xfrm>
        </p:spPr>
        <p:txBody>
          <a:bodyPr>
            <a:noAutofit/>
          </a:bodyPr>
          <a:lstStyle/>
          <a:p>
            <a:pPr algn="l">
              <a:lnSpc>
                <a:spcPct val="70000"/>
              </a:lnSpc>
            </a:pPr>
            <a:r>
              <a:rPr lang="en-NZ" sz="4000" b="0" i="0" spc="-200" dirty="0">
                <a:solidFill>
                  <a:srgbClr val="000000"/>
                </a:solidFill>
                <a:effectLst/>
                <a:latin typeface="system-ui"/>
              </a:rPr>
              <a:t>Think: Missionary Journeys…</a:t>
            </a:r>
          </a:p>
          <a:p>
            <a:pPr algn="l">
              <a:lnSpc>
                <a:spcPct val="70000"/>
              </a:lnSpc>
            </a:pPr>
            <a:r>
              <a:rPr lang="en-NZ" sz="4000" b="0" i="0" spc="-200" dirty="0">
                <a:solidFill>
                  <a:srgbClr val="000000"/>
                </a:solidFill>
                <a:effectLst/>
                <a:latin typeface="system-ui"/>
              </a:rPr>
              <a:t>Go yourself and Send others:</a:t>
            </a:r>
          </a:p>
          <a:p>
            <a:pPr lvl="1">
              <a:lnSpc>
                <a:spcPct val="70000"/>
              </a:lnSpc>
            </a:pPr>
            <a:r>
              <a:rPr lang="en-NZ" sz="4000" b="0" i="0" spc="-200" dirty="0">
                <a:solidFill>
                  <a:srgbClr val="000000"/>
                </a:solidFill>
                <a:effectLst/>
                <a:latin typeface="system-ui"/>
              </a:rPr>
              <a:t>Plant congregations.</a:t>
            </a:r>
          </a:p>
          <a:p>
            <a:pPr lvl="1">
              <a:lnSpc>
                <a:spcPct val="70000"/>
              </a:lnSpc>
            </a:pPr>
            <a:r>
              <a:rPr lang="en-NZ" sz="4000" b="0" i="0" spc="-200" dirty="0">
                <a:solidFill>
                  <a:srgbClr val="000000"/>
                </a:solidFill>
                <a:effectLst/>
                <a:latin typeface="system-ui"/>
              </a:rPr>
              <a:t>Foreign lands.</a:t>
            </a:r>
          </a:p>
        </p:txBody>
      </p:sp>
      <p:sp>
        <p:nvSpPr>
          <p:cNvPr id="4" name="Content Placeholder 3">
            <a:extLst>
              <a:ext uri="{FF2B5EF4-FFF2-40B4-BE49-F238E27FC236}">
                <a16:creationId xmlns:a16="http://schemas.microsoft.com/office/drawing/2014/main" id="{606D1875-CF83-4A4C-98A0-F7460F2BB3AB}"/>
              </a:ext>
            </a:extLst>
          </p:cNvPr>
          <p:cNvSpPr>
            <a:spLocks noGrp="1"/>
          </p:cNvSpPr>
          <p:nvPr>
            <p:ph sz="half" idx="2"/>
          </p:nvPr>
        </p:nvSpPr>
        <p:spPr>
          <a:xfrm>
            <a:off x="628650" y="424071"/>
            <a:ext cx="7886700" cy="1272208"/>
          </a:xfrm>
        </p:spPr>
        <p:txBody>
          <a:bodyPr>
            <a:normAutofit fontScale="77500" lnSpcReduction="20000"/>
          </a:bodyPr>
          <a:lstStyle/>
          <a:p>
            <a:pPr marL="0" indent="0">
              <a:buNone/>
            </a:pPr>
            <a:r>
              <a:rPr lang="en-NZ" sz="6000" dirty="0"/>
              <a:t>On a Mission—</a:t>
            </a:r>
          </a:p>
          <a:p>
            <a:pPr marL="0" indent="0">
              <a:buNone/>
            </a:pPr>
            <a:r>
              <a:rPr lang="en-NZ" sz="6000" dirty="0"/>
              <a:t>2. Go and do Likewise…</a:t>
            </a:r>
          </a:p>
        </p:txBody>
      </p:sp>
      <p:pic>
        <p:nvPicPr>
          <p:cNvPr id="5" name="Picture 2" descr="Out Of Many, One Unity Sermon Series Graphic">
            <a:extLst>
              <a:ext uri="{FF2B5EF4-FFF2-40B4-BE49-F238E27FC236}">
                <a16:creationId xmlns:a16="http://schemas.microsoft.com/office/drawing/2014/main" id="{14667E58-9770-48C8-85C5-9E26DB6C6AD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2813"/>
          <a:stretch/>
        </p:blipFill>
        <p:spPr bwMode="auto">
          <a:xfrm>
            <a:off x="4892907" y="1587672"/>
            <a:ext cx="3842117" cy="45892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14384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06D1875-CF83-4A4C-98A0-F7460F2BB3AB}"/>
              </a:ext>
            </a:extLst>
          </p:cNvPr>
          <p:cNvSpPr>
            <a:spLocks noGrp="1"/>
          </p:cNvSpPr>
          <p:nvPr>
            <p:ph sz="half" idx="2"/>
          </p:nvPr>
        </p:nvSpPr>
        <p:spPr>
          <a:xfrm>
            <a:off x="628650" y="424071"/>
            <a:ext cx="7886700" cy="1272208"/>
          </a:xfrm>
        </p:spPr>
        <p:txBody>
          <a:bodyPr>
            <a:normAutofit fontScale="77500" lnSpcReduction="20000"/>
          </a:bodyPr>
          <a:lstStyle/>
          <a:p>
            <a:pPr marL="0" indent="0">
              <a:buNone/>
            </a:pPr>
            <a:r>
              <a:rPr lang="en-NZ" sz="6000" dirty="0"/>
              <a:t>On a Mission—</a:t>
            </a:r>
          </a:p>
          <a:p>
            <a:pPr marL="0" indent="0">
              <a:buNone/>
            </a:pPr>
            <a:r>
              <a:rPr lang="en-NZ" sz="6000" dirty="0"/>
              <a:t>3. Ready to Go…</a:t>
            </a:r>
          </a:p>
        </p:txBody>
      </p:sp>
      <p:pic>
        <p:nvPicPr>
          <p:cNvPr id="2050" name="Picture 2" descr="D-Day 75th Anniversary Documentary - Here Am I, Send Me ...">
            <a:extLst>
              <a:ext uri="{FF2B5EF4-FFF2-40B4-BE49-F238E27FC236}">
                <a16:creationId xmlns:a16="http://schemas.microsoft.com/office/drawing/2014/main" id="{73446C8F-FB2C-4768-A30F-E2DF8B5B10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96279"/>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a:extLst>
              <a:ext uri="{FF2B5EF4-FFF2-40B4-BE49-F238E27FC236}">
                <a16:creationId xmlns:a16="http://schemas.microsoft.com/office/drawing/2014/main" id="{CFE07A18-4072-427E-A8FA-7F7AF05DDBA4}"/>
              </a:ext>
            </a:extLst>
          </p:cNvPr>
          <p:cNvSpPr txBox="1">
            <a:spLocks/>
          </p:cNvSpPr>
          <p:nvPr/>
        </p:nvSpPr>
        <p:spPr>
          <a:xfrm>
            <a:off x="953328" y="2997371"/>
            <a:ext cx="4264257" cy="491252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70000"/>
              </a:lnSpc>
            </a:pPr>
            <a:r>
              <a:rPr lang="en-NZ" sz="4000" spc="-200" dirty="0">
                <a:solidFill>
                  <a:srgbClr val="000000"/>
                </a:solidFill>
                <a:latin typeface="system-ui"/>
              </a:rPr>
              <a:t>Isaiah 6:8—</a:t>
            </a:r>
          </a:p>
        </p:txBody>
      </p:sp>
    </p:spTree>
    <p:extLst>
      <p:ext uri="{BB962C8B-B14F-4D97-AF65-F5344CB8AC3E}">
        <p14:creationId xmlns:p14="http://schemas.microsoft.com/office/powerpoint/2010/main" val="11357637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06D1875-CF83-4A4C-98A0-F7460F2BB3AB}"/>
              </a:ext>
            </a:extLst>
          </p:cNvPr>
          <p:cNvSpPr>
            <a:spLocks noGrp="1"/>
          </p:cNvSpPr>
          <p:nvPr>
            <p:ph sz="half" idx="2"/>
          </p:nvPr>
        </p:nvSpPr>
        <p:spPr>
          <a:xfrm>
            <a:off x="628650" y="424071"/>
            <a:ext cx="7886700" cy="1272208"/>
          </a:xfrm>
        </p:spPr>
        <p:txBody>
          <a:bodyPr>
            <a:normAutofit fontScale="77500" lnSpcReduction="20000"/>
          </a:bodyPr>
          <a:lstStyle/>
          <a:p>
            <a:pPr marL="0" indent="0">
              <a:buNone/>
            </a:pPr>
            <a:r>
              <a:rPr lang="en-NZ" sz="6000" dirty="0"/>
              <a:t>On a Mission—</a:t>
            </a:r>
          </a:p>
          <a:p>
            <a:pPr marL="0" indent="0">
              <a:buNone/>
            </a:pPr>
            <a:r>
              <a:rPr lang="en-NZ" sz="6000" dirty="0"/>
              <a:t>3. Ready to Go…</a:t>
            </a:r>
          </a:p>
        </p:txBody>
      </p:sp>
      <p:pic>
        <p:nvPicPr>
          <p:cNvPr id="2050" name="Picture 2" descr="D-Day 75th Anniversary Documentary - Here Am I, Send Me ...">
            <a:extLst>
              <a:ext uri="{FF2B5EF4-FFF2-40B4-BE49-F238E27FC236}">
                <a16:creationId xmlns:a16="http://schemas.microsoft.com/office/drawing/2014/main" id="{73446C8F-FB2C-4768-A30F-E2DF8B5B10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96278"/>
            <a:ext cx="9144000" cy="5143501"/>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a:extLst>
              <a:ext uri="{FF2B5EF4-FFF2-40B4-BE49-F238E27FC236}">
                <a16:creationId xmlns:a16="http://schemas.microsoft.com/office/drawing/2014/main" id="{CFE07A18-4072-427E-A8FA-7F7AF05DDBA4}"/>
              </a:ext>
            </a:extLst>
          </p:cNvPr>
          <p:cNvSpPr txBox="1">
            <a:spLocks/>
          </p:cNvSpPr>
          <p:nvPr/>
        </p:nvSpPr>
        <p:spPr>
          <a:xfrm>
            <a:off x="953328" y="2997371"/>
            <a:ext cx="4264257" cy="491252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70000"/>
              </a:lnSpc>
            </a:pPr>
            <a:r>
              <a:rPr lang="en-NZ" sz="4000" spc="-200">
                <a:solidFill>
                  <a:srgbClr val="000000"/>
                </a:solidFill>
                <a:latin typeface="system-ui"/>
              </a:rPr>
              <a:t>Isaiah 6:8—</a:t>
            </a:r>
            <a:endParaRPr lang="en-NZ" sz="4000" spc="-200" dirty="0">
              <a:solidFill>
                <a:srgbClr val="000000"/>
              </a:solidFill>
              <a:latin typeface="system-ui"/>
            </a:endParaRPr>
          </a:p>
        </p:txBody>
      </p:sp>
      <p:sp>
        <p:nvSpPr>
          <p:cNvPr id="7" name="TextBox 6">
            <a:extLst>
              <a:ext uri="{FF2B5EF4-FFF2-40B4-BE49-F238E27FC236}">
                <a16:creationId xmlns:a16="http://schemas.microsoft.com/office/drawing/2014/main" id="{F1375FD1-E8B1-4D2B-9A41-D6FF0AD99744}"/>
              </a:ext>
            </a:extLst>
          </p:cNvPr>
          <p:cNvSpPr txBox="1"/>
          <p:nvPr/>
        </p:nvSpPr>
        <p:spPr>
          <a:xfrm>
            <a:off x="5217585" y="4753356"/>
            <a:ext cx="3185262" cy="184358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lvl="1">
              <a:lnSpc>
                <a:spcPct val="70000"/>
              </a:lnSpc>
            </a:pPr>
            <a:r>
              <a:rPr lang="en-NZ" sz="4000" spc="-200" dirty="0">
                <a:solidFill>
                  <a:schemeClr val="bg1"/>
                </a:solidFill>
                <a:latin typeface="system-ui"/>
              </a:rPr>
              <a:t>Send me to:</a:t>
            </a:r>
          </a:p>
          <a:p>
            <a:pPr lvl="2">
              <a:lnSpc>
                <a:spcPct val="70000"/>
              </a:lnSpc>
            </a:pPr>
            <a:r>
              <a:rPr lang="en-NZ" sz="4000" b="0" i="0" spc="-200" dirty="0">
                <a:solidFill>
                  <a:schemeClr val="bg1"/>
                </a:solidFill>
                <a:effectLst/>
                <a:latin typeface="system-ui"/>
              </a:rPr>
              <a:t>Family</a:t>
            </a:r>
          </a:p>
          <a:p>
            <a:pPr lvl="2">
              <a:lnSpc>
                <a:spcPct val="70000"/>
              </a:lnSpc>
            </a:pPr>
            <a:r>
              <a:rPr lang="en-NZ" sz="4000" spc="-200" dirty="0">
                <a:solidFill>
                  <a:schemeClr val="bg1"/>
                </a:solidFill>
                <a:latin typeface="system-ui"/>
              </a:rPr>
              <a:t>Work </a:t>
            </a:r>
          </a:p>
          <a:p>
            <a:pPr lvl="2">
              <a:lnSpc>
                <a:spcPct val="70000"/>
              </a:lnSpc>
            </a:pPr>
            <a:r>
              <a:rPr lang="en-NZ" sz="4000" spc="-200" dirty="0">
                <a:solidFill>
                  <a:schemeClr val="bg1"/>
                </a:solidFill>
                <a:latin typeface="system-ui"/>
              </a:rPr>
              <a:t>School</a:t>
            </a:r>
          </a:p>
        </p:txBody>
      </p:sp>
    </p:spTree>
    <p:extLst>
      <p:ext uri="{BB962C8B-B14F-4D97-AF65-F5344CB8AC3E}">
        <p14:creationId xmlns:p14="http://schemas.microsoft.com/office/powerpoint/2010/main" val="26536797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4B5719D-1249-4EFC-995A-9E879EACFE27}"/>
              </a:ext>
            </a:extLst>
          </p:cNvPr>
          <p:cNvSpPr>
            <a:spLocks noGrp="1"/>
          </p:cNvSpPr>
          <p:nvPr>
            <p:ph sz="half" idx="1"/>
          </p:nvPr>
        </p:nvSpPr>
        <p:spPr>
          <a:xfrm>
            <a:off x="628650" y="1587674"/>
            <a:ext cx="4264257" cy="5270326"/>
          </a:xfrm>
        </p:spPr>
        <p:txBody>
          <a:bodyPr>
            <a:noAutofit/>
          </a:bodyPr>
          <a:lstStyle/>
          <a:p>
            <a:pPr algn="l">
              <a:lnSpc>
                <a:spcPct val="70000"/>
              </a:lnSpc>
            </a:pPr>
            <a:r>
              <a:rPr lang="en-NZ" sz="4000" b="0" i="0" spc="-200" dirty="0">
                <a:solidFill>
                  <a:srgbClr val="000000"/>
                </a:solidFill>
                <a:effectLst/>
                <a:latin typeface="system-ui"/>
              </a:rPr>
              <a:t>Hebrews 12:2—</a:t>
            </a:r>
          </a:p>
          <a:p>
            <a:pPr algn="l">
              <a:lnSpc>
                <a:spcPct val="70000"/>
              </a:lnSpc>
            </a:pPr>
            <a:r>
              <a:rPr lang="en-NZ" sz="4000" b="1" i="0" spc="-200" baseline="30000" dirty="0">
                <a:solidFill>
                  <a:srgbClr val="000000"/>
                </a:solidFill>
                <a:effectLst/>
                <a:latin typeface="system-ui"/>
              </a:rPr>
              <a:t>2</a:t>
            </a:r>
            <a:r>
              <a:rPr lang="en-NZ" sz="4000" b="0" i="0" spc="-200" dirty="0">
                <a:solidFill>
                  <a:srgbClr val="000000"/>
                </a:solidFill>
                <a:effectLst/>
                <a:latin typeface="system-ui"/>
              </a:rPr>
              <a:t>fixing our eyes on Jesus, the author and perfecter of faith, who for the joy set before Him endured the cross, despising the shame, and has sat down at the right hand of the throne of God. </a:t>
            </a:r>
            <a:r>
              <a:rPr lang="en-NZ" sz="1400" spc="-200" dirty="0">
                <a:solidFill>
                  <a:srgbClr val="000000"/>
                </a:solidFill>
                <a:latin typeface="system-ui"/>
              </a:rPr>
              <a:t>(NASB95)</a:t>
            </a:r>
            <a:endParaRPr lang="en-NZ" sz="1400" b="0" i="0" spc="-200" dirty="0">
              <a:solidFill>
                <a:srgbClr val="000000"/>
              </a:solidFill>
              <a:effectLst/>
              <a:latin typeface="system-ui"/>
            </a:endParaRPr>
          </a:p>
        </p:txBody>
      </p:sp>
      <p:sp>
        <p:nvSpPr>
          <p:cNvPr id="4" name="Content Placeholder 3">
            <a:extLst>
              <a:ext uri="{FF2B5EF4-FFF2-40B4-BE49-F238E27FC236}">
                <a16:creationId xmlns:a16="http://schemas.microsoft.com/office/drawing/2014/main" id="{606D1875-CF83-4A4C-98A0-F7460F2BB3AB}"/>
              </a:ext>
            </a:extLst>
          </p:cNvPr>
          <p:cNvSpPr>
            <a:spLocks noGrp="1"/>
          </p:cNvSpPr>
          <p:nvPr>
            <p:ph sz="half" idx="2"/>
          </p:nvPr>
        </p:nvSpPr>
        <p:spPr>
          <a:xfrm>
            <a:off x="628650" y="424071"/>
            <a:ext cx="8106374" cy="1272208"/>
          </a:xfrm>
        </p:spPr>
        <p:txBody>
          <a:bodyPr>
            <a:normAutofit fontScale="77500" lnSpcReduction="20000"/>
          </a:bodyPr>
          <a:lstStyle/>
          <a:p>
            <a:pPr marL="0" indent="0">
              <a:buNone/>
            </a:pPr>
            <a:r>
              <a:rPr lang="en-NZ" sz="6000" dirty="0"/>
              <a:t>On a Mission—</a:t>
            </a:r>
          </a:p>
          <a:p>
            <a:pPr marL="0" indent="0">
              <a:buNone/>
            </a:pPr>
            <a:r>
              <a:rPr lang="en-NZ" sz="6000" dirty="0"/>
              <a:t>4. Eyes on the Prize…</a:t>
            </a:r>
          </a:p>
        </p:txBody>
      </p:sp>
      <p:pic>
        <p:nvPicPr>
          <p:cNvPr id="4098" name="Picture 2" descr="Fix Your Eyes on Jesus/the Word of God (Hebrews 12:2) 7.2 ...">
            <a:extLst>
              <a:ext uri="{FF2B5EF4-FFF2-40B4-BE49-F238E27FC236}">
                <a16:creationId xmlns:a16="http://schemas.microsoft.com/office/drawing/2014/main" id="{ECF5C37D-1FC1-452D-AA0C-EA0CB187622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0435" r="28696"/>
          <a:stretch/>
        </p:blipFill>
        <p:spPr bwMode="auto">
          <a:xfrm>
            <a:off x="4892907" y="1587671"/>
            <a:ext cx="3842117" cy="45892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374063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12190</TotalTime>
  <Words>708</Words>
  <Application>Microsoft Office PowerPoint</Application>
  <PresentationFormat>On-screen Show (4:3)</PresentationFormat>
  <Paragraphs>106</Paragraphs>
  <Slides>19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Calibri Light</vt:lpstr>
      <vt:lpstr>Gotham SSm</vt:lpstr>
      <vt:lpstr>system-ui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 the purpose of godliness</dc:title>
  <dc:creator>John Staiger</dc:creator>
  <cp:lastModifiedBy>HODGMAN, Geoff (BOSTSC)</cp:lastModifiedBy>
  <cp:revision>175</cp:revision>
  <dcterms:created xsi:type="dcterms:W3CDTF">2018-02-15T21:37:55Z</dcterms:created>
  <dcterms:modified xsi:type="dcterms:W3CDTF">2021-10-29T21:04:25Z</dcterms:modified>
</cp:coreProperties>
</file>