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77" r:id="rId2"/>
    <p:sldId id="461" r:id="rId3"/>
    <p:sldId id="456" r:id="rId4"/>
    <p:sldId id="484" r:id="rId5"/>
    <p:sldId id="483" r:id="rId6"/>
    <p:sldId id="480" r:id="rId7"/>
    <p:sldId id="481" r:id="rId8"/>
    <p:sldId id="482" r:id="rId9"/>
    <p:sldId id="460" r:id="rId10"/>
    <p:sldId id="459" r:id="rId11"/>
    <p:sldId id="473" r:id="rId12"/>
    <p:sldId id="478" r:id="rId13"/>
    <p:sldId id="479" r:id="rId14"/>
    <p:sldId id="462" r:id="rId15"/>
    <p:sldId id="463" r:id="rId16"/>
    <p:sldId id="471" r:id="rId17"/>
    <p:sldId id="470" r:id="rId18"/>
    <p:sldId id="472" r:id="rId19"/>
    <p:sldId id="474" r:id="rId20"/>
    <p:sldId id="475" r:id="rId21"/>
    <p:sldId id="476" r:id="rId22"/>
    <p:sldId id="477" r:id="rId23"/>
    <p:sldId id="457" r:id="rId24"/>
    <p:sldId id="466" r:id="rId25"/>
    <p:sldId id="464" r:id="rId26"/>
    <p:sldId id="458" r:id="rId27"/>
    <p:sldId id="465" r:id="rId28"/>
    <p:sldId id="467" r:id="rId29"/>
    <p:sldId id="468" r:id="rId30"/>
    <p:sldId id="469" r:id="rId31"/>
    <p:sldId id="405"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156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F63DD58-AF44-414E-8EE6-274F67F68675}" type="datetimeFigureOut">
              <a:rPr lang="en-NZ" smtClean="0"/>
              <a:t>01/11/2021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6A46865-A5C3-47EA-BA70-7D9D5B683038}" type="slidenum">
              <a:rPr lang="en-NZ" smtClean="0"/>
              <a:t>‹#›</a:t>
            </a:fld>
            <a:endParaRPr lang="en-NZ"/>
          </a:p>
        </p:txBody>
      </p:sp>
    </p:spTree>
    <p:extLst>
      <p:ext uri="{BB962C8B-B14F-4D97-AF65-F5344CB8AC3E}">
        <p14:creationId xmlns:p14="http://schemas.microsoft.com/office/powerpoint/2010/main" val="2334372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63DD58-AF44-414E-8EE6-274F67F68675}" type="datetimeFigureOut">
              <a:rPr lang="en-NZ" smtClean="0"/>
              <a:t>01/11/2021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6A46865-A5C3-47EA-BA70-7D9D5B683038}" type="slidenum">
              <a:rPr lang="en-NZ" smtClean="0"/>
              <a:t>‹#›</a:t>
            </a:fld>
            <a:endParaRPr lang="en-NZ"/>
          </a:p>
        </p:txBody>
      </p:sp>
    </p:spTree>
    <p:extLst>
      <p:ext uri="{BB962C8B-B14F-4D97-AF65-F5344CB8AC3E}">
        <p14:creationId xmlns:p14="http://schemas.microsoft.com/office/powerpoint/2010/main" val="2412387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63DD58-AF44-414E-8EE6-274F67F68675}" type="datetimeFigureOut">
              <a:rPr lang="en-NZ" smtClean="0"/>
              <a:t>01/11/2021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6A46865-A5C3-47EA-BA70-7D9D5B683038}" type="slidenum">
              <a:rPr lang="en-NZ" smtClean="0"/>
              <a:t>‹#›</a:t>
            </a:fld>
            <a:endParaRPr lang="en-NZ"/>
          </a:p>
        </p:txBody>
      </p:sp>
    </p:spTree>
    <p:extLst>
      <p:ext uri="{BB962C8B-B14F-4D97-AF65-F5344CB8AC3E}">
        <p14:creationId xmlns:p14="http://schemas.microsoft.com/office/powerpoint/2010/main" val="298570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63DD58-AF44-414E-8EE6-274F67F68675}" type="datetimeFigureOut">
              <a:rPr lang="en-NZ" smtClean="0"/>
              <a:t>01/11/2021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6A46865-A5C3-47EA-BA70-7D9D5B683038}" type="slidenum">
              <a:rPr lang="en-NZ" smtClean="0"/>
              <a:t>‹#›</a:t>
            </a:fld>
            <a:endParaRPr lang="en-NZ"/>
          </a:p>
        </p:txBody>
      </p:sp>
    </p:spTree>
    <p:extLst>
      <p:ext uri="{BB962C8B-B14F-4D97-AF65-F5344CB8AC3E}">
        <p14:creationId xmlns:p14="http://schemas.microsoft.com/office/powerpoint/2010/main" val="1530794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F63DD58-AF44-414E-8EE6-274F67F68675}" type="datetimeFigureOut">
              <a:rPr lang="en-NZ" smtClean="0"/>
              <a:t>01/11/2021</a:t>
            </a:fld>
            <a:endParaRPr lang="en-NZ"/>
          </a:p>
        </p:txBody>
      </p:sp>
      <p:sp>
        <p:nvSpPr>
          <p:cNvPr id="5" name="Footer Placeholder 4"/>
          <p:cNvSpPr>
            <a:spLocks noGrp="1"/>
          </p:cNvSpPr>
          <p:nvPr>
            <p:ph type="ftr" sz="quarter" idx="11"/>
          </p:nvPr>
        </p:nvSpPr>
        <p:spPr/>
        <p:txBody>
          <a:bodyPr/>
          <a:lstStyle/>
          <a:p>
            <a:endParaRPr lang="en-NZ"/>
          </a:p>
        </p:txBody>
      </p:sp>
      <p:sp>
        <p:nvSpPr>
          <p:cNvPr id="6" name="Slide Number Placeholder 5"/>
          <p:cNvSpPr>
            <a:spLocks noGrp="1"/>
          </p:cNvSpPr>
          <p:nvPr>
            <p:ph type="sldNum" sz="quarter" idx="12"/>
          </p:nvPr>
        </p:nvSpPr>
        <p:spPr/>
        <p:txBody>
          <a:bodyPr/>
          <a:lstStyle/>
          <a:p>
            <a:fld id="{E6A46865-A5C3-47EA-BA70-7D9D5B683038}" type="slidenum">
              <a:rPr lang="en-NZ" smtClean="0"/>
              <a:t>‹#›</a:t>
            </a:fld>
            <a:endParaRPr lang="en-NZ"/>
          </a:p>
        </p:txBody>
      </p:sp>
    </p:spTree>
    <p:extLst>
      <p:ext uri="{BB962C8B-B14F-4D97-AF65-F5344CB8AC3E}">
        <p14:creationId xmlns:p14="http://schemas.microsoft.com/office/powerpoint/2010/main" val="2123824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F63DD58-AF44-414E-8EE6-274F67F68675}" type="datetimeFigureOut">
              <a:rPr lang="en-NZ" smtClean="0"/>
              <a:t>01/11/2021</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E6A46865-A5C3-47EA-BA70-7D9D5B683038}" type="slidenum">
              <a:rPr lang="en-NZ" smtClean="0"/>
              <a:t>‹#›</a:t>
            </a:fld>
            <a:endParaRPr lang="en-NZ"/>
          </a:p>
        </p:txBody>
      </p:sp>
    </p:spTree>
    <p:extLst>
      <p:ext uri="{BB962C8B-B14F-4D97-AF65-F5344CB8AC3E}">
        <p14:creationId xmlns:p14="http://schemas.microsoft.com/office/powerpoint/2010/main" val="1873473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F63DD58-AF44-414E-8EE6-274F67F68675}" type="datetimeFigureOut">
              <a:rPr lang="en-NZ" smtClean="0"/>
              <a:t>01/11/2021</a:t>
            </a:fld>
            <a:endParaRPr lang="en-NZ"/>
          </a:p>
        </p:txBody>
      </p:sp>
      <p:sp>
        <p:nvSpPr>
          <p:cNvPr id="8" name="Footer Placeholder 7"/>
          <p:cNvSpPr>
            <a:spLocks noGrp="1"/>
          </p:cNvSpPr>
          <p:nvPr>
            <p:ph type="ftr" sz="quarter" idx="11"/>
          </p:nvPr>
        </p:nvSpPr>
        <p:spPr/>
        <p:txBody>
          <a:bodyPr/>
          <a:lstStyle/>
          <a:p>
            <a:endParaRPr lang="en-NZ"/>
          </a:p>
        </p:txBody>
      </p:sp>
      <p:sp>
        <p:nvSpPr>
          <p:cNvPr id="9" name="Slide Number Placeholder 8"/>
          <p:cNvSpPr>
            <a:spLocks noGrp="1"/>
          </p:cNvSpPr>
          <p:nvPr>
            <p:ph type="sldNum" sz="quarter" idx="12"/>
          </p:nvPr>
        </p:nvSpPr>
        <p:spPr/>
        <p:txBody>
          <a:bodyPr/>
          <a:lstStyle/>
          <a:p>
            <a:fld id="{E6A46865-A5C3-47EA-BA70-7D9D5B683038}" type="slidenum">
              <a:rPr lang="en-NZ" smtClean="0"/>
              <a:t>‹#›</a:t>
            </a:fld>
            <a:endParaRPr lang="en-NZ"/>
          </a:p>
        </p:txBody>
      </p:sp>
    </p:spTree>
    <p:extLst>
      <p:ext uri="{BB962C8B-B14F-4D97-AF65-F5344CB8AC3E}">
        <p14:creationId xmlns:p14="http://schemas.microsoft.com/office/powerpoint/2010/main" val="2435042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F63DD58-AF44-414E-8EE6-274F67F68675}" type="datetimeFigureOut">
              <a:rPr lang="en-NZ" smtClean="0"/>
              <a:t>01/11/2021</a:t>
            </a:fld>
            <a:endParaRPr lang="en-NZ"/>
          </a:p>
        </p:txBody>
      </p:sp>
      <p:sp>
        <p:nvSpPr>
          <p:cNvPr id="4" name="Footer Placeholder 3"/>
          <p:cNvSpPr>
            <a:spLocks noGrp="1"/>
          </p:cNvSpPr>
          <p:nvPr>
            <p:ph type="ftr" sz="quarter" idx="11"/>
          </p:nvPr>
        </p:nvSpPr>
        <p:spPr/>
        <p:txBody>
          <a:bodyPr/>
          <a:lstStyle/>
          <a:p>
            <a:endParaRPr lang="en-NZ"/>
          </a:p>
        </p:txBody>
      </p:sp>
      <p:sp>
        <p:nvSpPr>
          <p:cNvPr id="5" name="Slide Number Placeholder 4"/>
          <p:cNvSpPr>
            <a:spLocks noGrp="1"/>
          </p:cNvSpPr>
          <p:nvPr>
            <p:ph type="sldNum" sz="quarter" idx="12"/>
          </p:nvPr>
        </p:nvSpPr>
        <p:spPr/>
        <p:txBody>
          <a:bodyPr/>
          <a:lstStyle/>
          <a:p>
            <a:fld id="{E6A46865-A5C3-47EA-BA70-7D9D5B683038}" type="slidenum">
              <a:rPr lang="en-NZ" smtClean="0"/>
              <a:t>‹#›</a:t>
            </a:fld>
            <a:endParaRPr lang="en-NZ"/>
          </a:p>
        </p:txBody>
      </p:sp>
    </p:spTree>
    <p:extLst>
      <p:ext uri="{BB962C8B-B14F-4D97-AF65-F5344CB8AC3E}">
        <p14:creationId xmlns:p14="http://schemas.microsoft.com/office/powerpoint/2010/main" val="1045146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63DD58-AF44-414E-8EE6-274F67F68675}" type="datetimeFigureOut">
              <a:rPr lang="en-NZ" smtClean="0"/>
              <a:t>01/11/2021</a:t>
            </a:fld>
            <a:endParaRPr lang="en-NZ"/>
          </a:p>
        </p:txBody>
      </p:sp>
      <p:sp>
        <p:nvSpPr>
          <p:cNvPr id="3" name="Footer Placeholder 2"/>
          <p:cNvSpPr>
            <a:spLocks noGrp="1"/>
          </p:cNvSpPr>
          <p:nvPr>
            <p:ph type="ftr" sz="quarter" idx="11"/>
          </p:nvPr>
        </p:nvSpPr>
        <p:spPr/>
        <p:txBody>
          <a:bodyPr/>
          <a:lstStyle/>
          <a:p>
            <a:endParaRPr lang="en-NZ"/>
          </a:p>
        </p:txBody>
      </p:sp>
      <p:sp>
        <p:nvSpPr>
          <p:cNvPr id="4" name="Slide Number Placeholder 3"/>
          <p:cNvSpPr>
            <a:spLocks noGrp="1"/>
          </p:cNvSpPr>
          <p:nvPr>
            <p:ph type="sldNum" sz="quarter" idx="12"/>
          </p:nvPr>
        </p:nvSpPr>
        <p:spPr/>
        <p:txBody>
          <a:bodyPr/>
          <a:lstStyle/>
          <a:p>
            <a:fld id="{E6A46865-A5C3-47EA-BA70-7D9D5B683038}" type="slidenum">
              <a:rPr lang="en-NZ" smtClean="0"/>
              <a:t>‹#›</a:t>
            </a:fld>
            <a:endParaRPr lang="en-NZ"/>
          </a:p>
        </p:txBody>
      </p:sp>
    </p:spTree>
    <p:extLst>
      <p:ext uri="{BB962C8B-B14F-4D97-AF65-F5344CB8AC3E}">
        <p14:creationId xmlns:p14="http://schemas.microsoft.com/office/powerpoint/2010/main" val="1734233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F63DD58-AF44-414E-8EE6-274F67F68675}" type="datetimeFigureOut">
              <a:rPr lang="en-NZ" smtClean="0"/>
              <a:t>01/11/2021</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E6A46865-A5C3-47EA-BA70-7D9D5B683038}" type="slidenum">
              <a:rPr lang="en-NZ" smtClean="0"/>
              <a:t>‹#›</a:t>
            </a:fld>
            <a:endParaRPr lang="en-NZ"/>
          </a:p>
        </p:txBody>
      </p:sp>
    </p:spTree>
    <p:extLst>
      <p:ext uri="{BB962C8B-B14F-4D97-AF65-F5344CB8AC3E}">
        <p14:creationId xmlns:p14="http://schemas.microsoft.com/office/powerpoint/2010/main" val="72268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F63DD58-AF44-414E-8EE6-274F67F68675}" type="datetimeFigureOut">
              <a:rPr lang="en-NZ" smtClean="0"/>
              <a:t>01/11/2021</a:t>
            </a:fld>
            <a:endParaRPr lang="en-NZ"/>
          </a:p>
        </p:txBody>
      </p:sp>
      <p:sp>
        <p:nvSpPr>
          <p:cNvPr id="6" name="Footer Placeholder 5"/>
          <p:cNvSpPr>
            <a:spLocks noGrp="1"/>
          </p:cNvSpPr>
          <p:nvPr>
            <p:ph type="ftr" sz="quarter" idx="11"/>
          </p:nvPr>
        </p:nvSpPr>
        <p:spPr/>
        <p:txBody>
          <a:bodyPr/>
          <a:lstStyle/>
          <a:p>
            <a:endParaRPr lang="en-NZ"/>
          </a:p>
        </p:txBody>
      </p:sp>
      <p:sp>
        <p:nvSpPr>
          <p:cNvPr id="7" name="Slide Number Placeholder 6"/>
          <p:cNvSpPr>
            <a:spLocks noGrp="1"/>
          </p:cNvSpPr>
          <p:nvPr>
            <p:ph type="sldNum" sz="quarter" idx="12"/>
          </p:nvPr>
        </p:nvSpPr>
        <p:spPr/>
        <p:txBody>
          <a:bodyPr/>
          <a:lstStyle/>
          <a:p>
            <a:fld id="{E6A46865-A5C3-47EA-BA70-7D9D5B683038}" type="slidenum">
              <a:rPr lang="en-NZ" smtClean="0"/>
              <a:t>‹#›</a:t>
            </a:fld>
            <a:endParaRPr lang="en-NZ"/>
          </a:p>
        </p:txBody>
      </p:sp>
    </p:spTree>
    <p:extLst>
      <p:ext uri="{BB962C8B-B14F-4D97-AF65-F5344CB8AC3E}">
        <p14:creationId xmlns:p14="http://schemas.microsoft.com/office/powerpoint/2010/main" val="1869109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63DD58-AF44-414E-8EE6-274F67F68675}" type="datetimeFigureOut">
              <a:rPr lang="en-NZ" smtClean="0"/>
              <a:t>01/11/2021</a:t>
            </a:fld>
            <a:endParaRPr lang="en-NZ"/>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A46865-A5C3-47EA-BA70-7D9D5B683038}" type="slidenum">
              <a:rPr lang="en-NZ" smtClean="0"/>
              <a:t>‹#›</a:t>
            </a:fld>
            <a:endParaRPr lang="en-NZ"/>
          </a:p>
        </p:txBody>
      </p:sp>
    </p:spTree>
    <p:extLst>
      <p:ext uri="{BB962C8B-B14F-4D97-AF65-F5344CB8AC3E}">
        <p14:creationId xmlns:p14="http://schemas.microsoft.com/office/powerpoint/2010/main" val="16728973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685A3B99-EB2F-4BAB-AB64-F6E13F957339}"/>
              </a:ext>
            </a:extLst>
          </p:cNvPr>
          <p:cNvSpPr txBox="1">
            <a:spLocks/>
          </p:cNvSpPr>
          <p:nvPr/>
        </p:nvSpPr>
        <p:spPr>
          <a:xfrm>
            <a:off x="0" y="278296"/>
            <a:ext cx="9144000" cy="6579704"/>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600" dirty="0"/>
              <a:t>Series: Heavenward Bound.</a:t>
            </a:r>
          </a:p>
          <a:p>
            <a:r>
              <a:rPr lang="en-US" sz="3600" dirty="0"/>
              <a:t>Part 2. “Everybody wants to go hear their name…”</a:t>
            </a:r>
          </a:p>
          <a:p>
            <a:pPr marL="0" indent="0">
              <a:buNone/>
            </a:pPr>
            <a:endParaRPr lang="en-US" sz="800" dirty="0"/>
          </a:p>
          <a:p>
            <a:r>
              <a:rPr lang="en-NZ" sz="3600" dirty="0"/>
              <a:t>John Staiger</a:t>
            </a:r>
          </a:p>
          <a:p>
            <a:endParaRPr lang="en-NZ" sz="800" dirty="0"/>
          </a:p>
          <a:p>
            <a:r>
              <a:rPr lang="en-NZ" sz="3600" dirty="0"/>
              <a:t>Morningside Church of Christ </a:t>
            </a:r>
          </a:p>
          <a:p>
            <a:endParaRPr lang="en-NZ" sz="800" dirty="0"/>
          </a:p>
          <a:p>
            <a:r>
              <a:rPr lang="en-NZ" sz="3600" dirty="0"/>
              <a:t>Sunday 31 October 2021</a:t>
            </a:r>
          </a:p>
          <a:p>
            <a:endParaRPr lang="en-NZ" sz="800" dirty="0"/>
          </a:p>
          <a:p>
            <a:r>
              <a:rPr lang="en-NZ" sz="3600" dirty="0"/>
              <a:t>AM Sermon</a:t>
            </a:r>
          </a:p>
          <a:p>
            <a:endParaRPr lang="en-NZ" sz="800" dirty="0"/>
          </a:p>
          <a:p>
            <a:r>
              <a:rPr lang="en-NZ" sz="3600" dirty="0"/>
              <a:t>Broadcast on Facebook Live from </a:t>
            </a:r>
          </a:p>
          <a:p>
            <a:pPr marL="0" indent="0">
              <a:buNone/>
            </a:pPr>
            <a:r>
              <a:rPr lang="en-NZ" sz="3600" dirty="0"/>
              <a:t>Massey, Auckland, Aotearoa/NZ.</a:t>
            </a:r>
          </a:p>
        </p:txBody>
      </p:sp>
    </p:spTree>
    <p:extLst>
      <p:ext uri="{BB962C8B-B14F-4D97-AF65-F5344CB8AC3E}">
        <p14:creationId xmlns:p14="http://schemas.microsoft.com/office/powerpoint/2010/main" val="613513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1272208"/>
          </a:xfrm>
        </p:spPr>
        <p:txBody>
          <a:bodyPr>
            <a:noAutofit/>
          </a:bodyPr>
          <a:lstStyle/>
          <a:p>
            <a:pPr marL="0" indent="0">
              <a:buNone/>
            </a:pPr>
            <a:r>
              <a:rPr lang="en-US" sz="4000" dirty="0"/>
              <a:t>Everybody wants to hear their name</a:t>
            </a:r>
            <a:r>
              <a:rPr lang="en-NZ" sz="4000" dirty="0"/>
              <a:t>—</a:t>
            </a:r>
          </a:p>
          <a:p>
            <a:pPr marL="0" indent="0">
              <a:buNone/>
            </a:pPr>
            <a:r>
              <a:rPr lang="en-NZ" sz="4000" dirty="0"/>
              <a:t>1. Are you on the List?</a:t>
            </a:r>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825624"/>
            <a:ext cx="5175803" cy="5032375"/>
          </a:xfrm>
        </p:spPr>
        <p:txBody>
          <a:bodyPr>
            <a:normAutofit/>
          </a:bodyPr>
          <a:lstStyle/>
          <a:p>
            <a:pPr marL="0" indent="0" algn="l">
              <a:buNone/>
            </a:pPr>
            <a:r>
              <a:rPr lang="en-NZ" sz="4000" b="0" i="0" spc="-200" dirty="0">
                <a:solidFill>
                  <a:srgbClr val="000000"/>
                </a:solidFill>
                <a:effectLst/>
              </a:rPr>
              <a:t>a. On this list </a:t>
            </a:r>
          </a:p>
          <a:p>
            <a:pPr marL="0" indent="0" algn="ctr">
              <a:buNone/>
            </a:pPr>
            <a:r>
              <a:rPr lang="en-NZ" sz="4000" b="1" i="0" spc="-200" dirty="0">
                <a:solidFill>
                  <a:srgbClr val="000000"/>
                </a:solidFill>
                <a:effectLst/>
              </a:rPr>
              <a:t>Together…</a:t>
            </a:r>
          </a:p>
          <a:p>
            <a:pPr marL="0" indent="0" algn="l">
              <a:buNone/>
            </a:pPr>
            <a:r>
              <a:rPr lang="en-NZ" sz="4000" b="0" i="0" spc="-200" dirty="0">
                <a:solidFill>
                  <a:srgbClr val="000000"/>
                </a:solidFill>
                <a:effectLst/>
              </a:rPr>
              <a:t>(</a:t>
            </a:r>
            <a:r>
              <a:rPr lang="en-NZ" sz="4000" b="0" i="0" spc="-200" dirty="0" err="1">
                <a:solidFill>
                  <a:srgbClr val="000000"/>
                </a:solidFill>
                <a:effectLst/>
              </a:rPr>
              <a:t>i</a:t>
            </a:r>
            <a:r>
              <a:rPr lang="en-NZ" sz="4000" b="0" i="0" spc="-200" dirty="0">
                <a:solidFill>
                  <a:srgbClr val="000000"/>
                </a:solidFill>
                <a:effectLst/>
              </a:rPr>
              <a:t>.) Philippians 4:3—</a:t>
            </a:r>
          </a:p>
        </p:txBody>
      </p:sp>
      <p:pic>
        <p:nvPicPr>
          <p:cNvPr id="6" name="Picture 4">
            <a:extLst>
              <a:ext uri="{FF2B5EF4-FFF2-40B4-BE49-F238E27FC236}">
                <a16:creationId xmlns:a16="http://schemas.microsoft.com/office/drawing/2014/main" id="{BFB5EB2D-D0C7-473B-B54F-C66283E9C5D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061" r="27983"/>
          <a:stretch/>
        </p:blipFill>
        <p:spPr bwMode="auto">
          <a:xfrm>
            <a:off x="5804452" y="2421152"/>
            <a:ext cx="3339548" cy="2581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09095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1272208"/>
          </a:xfrm>
        </p:spPr>
        <p:txBody>
          <a:bodyPr>
            <a:noAutofit/>
          </a:bodyPr>
          <a:lstStyle/>
          <a:p>
            <a:pPr marL="0" indent="0">
              <a:buNone/>
            </a:pPr>
            <a:r>
              <a:rPr lang="en-US" sz="4000" dirty="0"/>
              <a:t>Everybody wants to hear their name</a:t>
            </a:r>
            <a:r>
              <a:rPr lang="en-NZ" sz="4000" dirty="0"/>
              <a:t>—</a:t>
            </a:r>
          </a:p>
          <a:p>
            <a:pPr marL="0" indent="0">
              <a:buNone/>
            </a:pPr>
            <a:r>
              <a:rPr lang="en-NZ" sz="4000" dirty="0"/>
              <a:t>1. Are you on the List?</a:t>
            </a:r>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825624"/>
            <a:ext cx="5175803" cy="5032375"/>
          </a:xfrm>
        </p:spPr>
        <p:txBody>
          <a:bodyPr>
            <a:normAutofit fontScale="92500" lnSpcReduction="20000"/>
          </a:bodyPr>
          <a:lstStyle/>
          <a:p>
            <a:pPr marL="0" indent="0" algn="l">
              <a:buNone/>
            </a:pPr>
            <a:r>
              <a:rPr lang="en-NZ" sz="4300" b="0" i="0" spc="-200" dirty="0">
                <a:solidFill>
                  <a:srgbClr val="000000"/>
                </a:solidFill>
                <a:effectLst/>
              </a:rPr>
              <a:t>(</a:t>
            </a:r>
            <a:r>
              <a:rPr lang="en-NZ" sz="4300" b="0" i="0" spc="-200" dirty="0" err="1">
                <a:solidFill>
                  <a:srgbClr val="000000"/>
                </a:solidFill>
                <a:effectLst/>
              </a:rPr>
              <a:t>i</a:t>
            </a:r>
            <a:r>
              <a:rPr lang="en-NZ" sz="4300" b="0" i="0" spc="-200" dirty="0">
                <a:solidFill>
                  <a:srgbClr val="000000"/>
                </a:solidFill>
                <a:effectLst/>
              </a:rPr>
              <a:t>.) Philippians 4:3—</a:t>
            </a:r>
          </a:p>
          <a:p>
            <a:pPr algn="l"/>
            <a:r>
              <a:rPr lang="en-NZ" sz="4300" b="1" i="0" spc="-200" baseline="30000" dirty="0">
                <a:solidFill>
                  <a:srgbClr val="000000"/>
                </a:solidFill>
                <a:effectLst/>
              </a:rPr>
              <a:t>3</a:t>
            </a:r>
            <a:r>
              <a:rPr lang="en-NZ" sz="4300" b="0" i="0" spc="-200" dirty="0">
                <a:solidFill>
                  <a:srgbClr val="000000"/>
                </a:solidFill>
                <a:effectLst/>
              </a:rPr>
              <a:t>Indeed, true companion, I ask you also to help these women who have shared my struggle in </a:t>
            </a:r>
            <a:r>
              <a:rPr lang="en-NZ" sz="4300" b="0" i="1" spc="-200" dirty="0">
                <a:solidFill>
                  <a:srgbClr val="000000"/>
                </a:solidFill>
                <a:effectLst/>
              </a:rPr>
              <a:t>the cause of</a:t>
            </a:r>
            <a:r>
              <a:rPr lang="en-NZ" sz="4300" b="0" i="0" spc="-200" dirty="0">
                <a:solidFill>
                  <a:srgbClr val="000000"/>
                </a:solidFill>
                <a:effectLst/>
              </a:rPr>
              <a:t> the gospel, together with Clement also and the rest of my fellow workers, </a:t>
            </a:r>
            <a:r>
              <a:rPr lang="en-NZ" sz="4300" b="0" i="0" u="sng" spc="-200" dirty="0">
                <a:solidFill>
                  <a:srgbClr val="000000"/>
                </a:solidFill>
                <a:effectLst/>
              </a:rPr>
              <a:t>whose names are in the book of life</a:t>
            </a:r>
            <a:r>
              <a:rPr lang="en-NZ" sz="4300" b="0" i="0" spc="-200" dirty="0">
                <a:solidFill>
                  <a:srgbClr val="000000"/>
                </a:solidFill>
                <a:effectLst/>
              </a:rPr>
              <a:t>.</a:t>
            </a:r>
            <a:r>
              <a:rPr lang="en-NZ" b="0" i="0" spc="-200" dirty="0">
                <a:solidFill>
                  <a:srgbClr val="000000"/>
                </a:solidFill>
                <a:effectLst/>
                <a:latin typeface="system-ui"/>
              </a:rPr>
              <a:t> </a:t>
            </a:r>
            <a:r>
              <a:rPr lang="en-NZ" sz="1500" b="0" i="0" dirty="0">
                <a:solidFill>
                  <a:srgbClr val="000000"/>
                </a:solidFill>
                <a:effectLst/>
                <a:latin typeface="system-ui"/>
              </a:rPr>
              <a:t>(NASB95)</a:t>
            </a:r>
          </a:p>
        </p:txBody>
      </p:sp>
      <p:pic>
        <p:nvPicPr>
          <p:cNvPr id="6" name="Picture 4">
            <a:extLst>
              <a:ext uri="{FF2B5EF4-FFF2-40B4-BE49-F238E27FC236}">
                <a16:creationId xmlns:a16="http://schemas.microsoft.com/office/drawing/2014/main" id="{BFB5EB2D-D0C7-473B-B54F-C66283E9C5D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061" r="27983"/>
          <a:stretch/>
        </p:blipFill>
        <p:spPr bwMode="auto">
          <a:xfrm>
            <a:off x="5804452" y="2421152"/>
            <a:ext cx="3339548" cy="2581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2052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1272208"/>
          </a:xfrm>
        </p:spPr>
        <p:txBody>
          <a:bodyPr>
            <a:noAutofit/>
          </a:bodyPr>
          <a:lstStyle/>
          <a:p>
            <a:pPr marL="0" indent="0">
              <a:buNone/>
            </a:pPr>
            <a:r>
              <a:rPr lang="en-US" sz="4000" dirty="0"/>
              <a:t>Everybody wants to hear their name</a:t>
            </a:r>
            <a:r>
              <a:rPr lang="en-NZ" sz="4000" dirty="0"/>
              <a:t>—</a:t>
            </a:r>
          </a:p>
          <a:p>
            <a:pPr marL="0" indent="0">
              <a:buNone/>
            </a:pPr>
            <a:r>
              <a:rPr lang="en-NZ" sz="4000" dirty="0"/>
              <a:t>1. Are you on the List?</a:t>
            </a:r>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825624"/>
            <a:ext cx="5175803" cy="5032375"/>
          </a:xfrm>
        </p:spPr>
        <p:txBody>
          <a:bodyPr>
            <a:normAutofit/>
          </a:bodyPr>
          <a:lstStyle/>
          <a:p>
            <a:pPr marL="0" indent="0" algn="l">
              <a:buNone/>
            </a:pPr>
            <a:r>
              <a:rPr lang="en-NZ" sz="4000" b="0" i="0" dirty="0">
                <a:solidFill>
                  <a:srgbClr val="000000"/>
                </a:solidFill>
                <a:effectLst/>
                <a:latin typeface="system-ui"/>
              </a:rPr>
              <a:t>b. Christians will see the power of God in action against the forces of evil…</a:t>
            </a:r>
          </a:p>
          <a:p>
            <a:pPr marL="0" indent="0" algn="l">
              <a:buNone/>
            </a:pPr>
            <a:r>
              <a:rPr lang="en-NZ" sz="4000" dirty="0">
                <a:solidFill>
                  <a:srgbClr val="000000"/>
                </a:solidFill>
                <a:latin typeface="system-ui"/>
              </a:rPr>
              <a:t>(1.) </a:t>
            </a:r>
            <a:r>
              <a:rPr lang="en-NZ" sz="4000" b="0" i="0" dirty="0">
                <a:solidFill>
                  <a:srgbClr val="000000"/>
                </a:solidFill>
                <a:effectLst/>
                <a:latin typeface="system-ui"/>
              </a:rPr>
              <a:t>Luke 10:20—</a:t>
            </a:r>
          </a:p>
        </p:txBody>
      </p:sp>
      <p:pic>
        <p:nvPicPr>
          <p:cNvPr id="6" name="Picture 4">
            <a:extLst>
              <a:ext uri="{FF2B5EF4-FFF2-40B4-BE49-F238E27FC236}">
                <a16:creationId xmlns:a16="http://schemas.microsoft.com/office/drawing/2014/main" id="{BFB5EB2D-D0C7-473B-B54F-C66283E9C5D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061" r="27983"/>
          <a:stretch/>
        </p:blipFill>
        <p:spPr bwMode="auto">
          <a:xfrm>
            <a:off x="5804452" y="2421152"/>
            <a:ext cx="3339548" cy="2581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20332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1272208"/>
          </a:xfrm>
        </p:spPr>
        <p:txBody>
          <a:bodyPr>
            <a:noAutofit/>
          </a:bodyPr>
          <a:lstStyle/>
          <a:p>
            <a:pPr marL="0" indent="0">
              <a:buNone/>
            </a:pPr>
            <a:r>
              <a:rPr lang="en-US" sz="4000" dirty="0"/>
              <a:t>Everybody wants to hear their name</a:t>
            </a:r>
            <a:r>
              <a:rPr lang="en-NZ" sz="4000" dirty="0"/>
              <a:t>—</a:t>
            </a:r>
          </a:p>
          <a:p>
            <a:pPr marL="0" indent="0">
              <a:buNone/>
            </a:pPr>
            <a:r>
              <a:rPr lang="en-NZ" sz="4000" dirty="0"/>
              <a:t>1. Are you on the List?</a:t>
            </a:r>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825624"/>
            <a:ext cx="5175803" cy="5032375"/>
          </a:xfrm>
        </p:spPr>
        <p:txBody>
          <a:bodyPr>
            <a:normAutofit/>
          </a:bodyPr>
          <a:lstStyle/>
          <a:p>
            <a:pPr marL="0" indent="0" algn="l">
              <a:buNone/>
            </a:pPr>
            <a:r>
              <a:rPr lang="en-NZ" sz="4000" b="0" i="0" dirty="0">
                <a:solidFill>
                  <a:srgbClr val="000000"/>
                </a:solidFill>
                <a:effectLst/>
                <a:latin typeface="system-ui"/>
              </a:rPr>
              <a:t>(</a:t>
            </a:r>
            <a:r>
              <a:rPr lang="en-NZ" sz="4000" b="0" i="0" dirty="0" err="1">
                <a:solidFill>
                  <a:srgbClr val="000000"/>
                </a:solidFill>
                <a:effectLst/>
                <a:latin typeface="system-ui"/>
              </a:rPr>
              <a:t>i</a:t>
            </a:r>
            <a:r>
              <a:rPr lang="en-NZ" sz="4000" b="0" i="0" dirty="0">
                <a:solidFill>
                  <a:srgbClr val="000000"/>
                </a:solidFill>
                <a:effectLst/>
                <a:latin typeface="system-ui"/>
              </a:rPr>
              <a:t>.) Luke 10:20—</a:t>
            </a:r>
          </a:p>
          <a:p>
            <a:pPr algn="l"/>
            <a:r>
              <a:rPr lang="en-NZ" sz="4000" b="1" i="0" baseline="30000" dirty="0">
                <a:solidFill>
                  <a:srgbClr val="000000"/>
                </a:solidFill>
                <a:effectLst/>
                <a:latin typeface="system-ui"/>
              </a:rPr>
              <a:t>20</a:t>
            </a:r>
            <a:r>
              <a:rPr lang="en-NZ" sz="4000" b="0" i="0" dirty="0">
                <a:solidFill>
                  <a:srgbClr val="000000"/>
                </a:solidFill>
                <a:effectLst/>
                <a:latin typeface="system-ui"/>
              </a:rPr>
              <a:t>Nevertheless do not rejoice in this, that the spirits are subject to you, but rejoice that your names are recorded in heaven.”</a:t>
            </a:r>
            <a:r>
              <a:rPr lang="en-NZ" sz="3200" b="0" i="0" dirty="0">
                <a:solidFill>
                  <a:srgbClr val="000000"/>
                </a:solidFill>
                <a:effectLst/>
                <a:latin typeface="system-ui"/>
              </a:rPr>
              <a:t> </a:t>
            </a:r>
            <a:r>
              <a:rPr lang="en-NZ" sz="1400" b="0" i="0" dirty="0">
                <a:solidFill>
                  <a:srgbClr val="000000"/>
                </a:solidFill>
                <a:effectLst/>
                <a:latin typeface="system-ui"/>
              </a:rPr>
              <a:t>(NASB95)</a:t>
            </a:r>
          </a:p>
        </p:txBody>
      </p:sp>
      <p:pic>
        <p:nvPicPr>
          <p:cNvPr id="6" name="Picture 4">
            <a:extLst>
              <a:ext uri="{FF2B5EF4-FFF2-40B4-BE49-F238E27FC236}">
                <a16:creationId xmlns:a16="http://schemas.microsoft.com/office/drawing/2014/main" id="{BFB5EB2D-D0C7-473B-B54F-C66283E9C5D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061" r="27983"/>
          <a:stretch/>
        </p:blipFill>
        <p:spPr bwMode="auto">
          <a:xfrm>
            <a:off x="5804452" y="2421152"/>
            <a:ext cx="3339548" cy="2581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34550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1272208"/>
          </a:xfrm>
        </p:spPr>
        <p:txBody>
          <a:bodyPr>
            <a:noAutofit/>
          </a:bodyPr>
          <a:lstStyle/>
          <a:p>
            <a:pPr marL="0" indent="0">
              <a:buNone/>
            </a:pPr>
            <a:r>
              <a:rPr lang="en-US" sz="4000" dirty="0"/>
              <a:t>Everybody wants to hear their name</a:t>
            </a:r>
            <a:r>
              <a:rPr lang="en-NZ" sz="4000" dirty="0"/>
              <a:t>—</a:t>
            </a:r>
          </a:p>
          <a:p>
            <a:pPr marL="0" indent="0">
              <a:buNone/>
            </a:pPr>
            <a:r>
              <a:rPr lang="en-NZ" sz="4000" dirty="0"/>
              <a:t>2. Stay on the List?</a:t>
            </a:r>
          </a:p>
        </p:txBody>
      </p:sp>
      <p:pic>
        <p:nvPicPr>
          <p:cNvPr id="5122" name="Picture 2" descr="Philippians 3:14 I Press Towards The Goal (blue)">
            <a:extLst>
              <a:ext uri="{FF2B5EF4-FFF2-40B4-BE49-F238E27FC236}">
                <a16:creationId xmlns:a16="http://schemas.microsoft.com/office/drawing/2014/main" id="{728E7F37-EB53-4C89-BE0F-105B977AF17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3255" y="1825625"/>
            <a:ext cx="6397490" cy="4798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0033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1272208"/>
          </a:xfrm>
        </p:spPr>
        <p:txBody>
          <a:bodyPr>
            <a:noAutofit/>
          </a:bodyPr>
          <a:lstStyle/>
          <a:p>
            <a:pPr marL="0" indent="0">
              <a:buNone/>
            </a:pPr>
            <a:r>
              <a:rPr lang="en-US" sz="4000" dirty="0"/>
              <a:t>Everybody wants to hear their name</a:t>
            </a:r>
            <a:r>
              <a:rPr lang="en-NZ" sz="4000" dirty="0"/>
              <a:t>—</a:t>
            </a:r>
          </a:p>
          <a:p>
            <a:pPr marL="0" indent="0">
              <a:buNone/>
            </a:pPr>
            <a:r>
              <a:rPr lang="en-NZ" sz="4000" dirty="0"/>
              <a:t>2. Stay on the List?</a:t>
            </a:r>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50" y="1825625"/>
            <a:ext cx="4552950" cy="4351338"/>
          </a:xfrm>
        </p:spPr>
        <p:txBody>
          <a:bodyPr>
            <a:normAutofit/>
          </a:bodyPr>
          <a:lstStyle/>
          <a:p>
            <a:pPr marL="0" indent="0" algn="l">
              <a:buNone/>
            </a:pPr>
            <a:r>
              <a:rPr lang="en-NZ" sz="4000" b="0" i="0" dirty="0">
                <a:solidFill>
                  <a:srgbClr val="000000"/>
                </a:solidFill>
                <a:effectLst/>
                <a:latin typeface="system-ui"/>
              </a:rPr>
              <a:t>a. Endurance is vital…</a:t>
            </a:r>
          </a:p>
          <a:p>
            <a:pPr marL="0" indent="0" algn="l">
              <a:buNone/>
            </a:pPr>
            <a:r>
              <a:rPr lang="en-NZ" sz="4000" b="0" i="0" dirty="0">
                <a:solidFill>
                  <a:srgbClr val="000000"/>
                </a:solidFill>
                <a:effectLst/>
                <a:latin typeface="system-ui"/>
              </a:rPr>
              <a:t>(</a:t>
            </a:r>
            <a:r>
              <a:rPr lang="en-NZ" sz="4000" b="0" i="0" dirty="0" err="1">
                <a:solidFill>
                  <a:srgbClr val="000000"/>
                </a:solidFill>
                <a:effectLst/>
                <a:latin typeface="system-ui"/>
              </a:rPr>
              <a:t>i</a:t>
            </a:r>
            <a:r>
              <a:rPr lang="en-NZ" sz="4000" b="0" i="0" dirty="0">
                <a:solidFill>
                  <a:srgbClr val="000000"/>
                </a:solidFill>
                <a:effectLst/>
                <a:latin typeface="system-ui"/>
              </a:rPr>
              <a:t>.) Matthew 24:13—</a:t>
            </a:r>
          </a:p>
        </p:txBody>
      </p:sp>
      <p:pic>
        <p:nvPicPr>
          <p:cNvPr id="5122" name="Picture 2" descr="Philippians 3:14 I Press Towards The Goal (blue)">
            <a:extLst>
              <a:ext uri="{FF2B5EF4-FFF2-40B4-BE49-F238E27FC236}">
                <a16:creationId xmlns:a16="http://schemas.microsoft.com/office/drawing/2014/main" id="{728E7F37-EB53-4C89-BE0F-105B977AF17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2167"/>
          <a:stretch/>
        </p:blipFill>
        <p:spPr bwMode="auto">
          <a:xfrm>
            <a:off x="5062330" y="2120348"/>
            <a:ext cx="4081670" cy="348532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0D1DF77A-A3CD-4E07-BC1B-C0D5F50C85F4}"/>
              </a:ext>
            </a:extLst>
          </p:cNvPr>
          <p:cNvSpPr txBox="1"/>
          <p:nvPr/>
        </p:nvSpPr>
        <p:spPr>
          <a:xfrm>
            <a:off x="5039965" y="5605670"/>
            <a:ext cx="4104033" cy="707886"/>
          </a:xfrm>
          <a:prstGeom prst="rect">
            <a:avLst/>
          </a:prstGeom>
          <a:noFill/>
        </p:spPr>
        <p:txBody>
          <a:bodyPr wrap="square">
            <a:spAutoFit/>
          </a:bodyPr>
          <a:lstStyle/>
          <a:p>
            <a:pPr algn="ctr"/>
            <a:r>
              <a:rPr lang="en-NZ" sz="4000" spc="-200" dirty="0">
                <a:solidFill>
                  <a:srgbClr val="000000"/>
                </a:solidFill>
                <a:latin typeface="system-ui"/>
              </a:rPr>
              <a:t>Philippians 3:14</a:t>
            </a:r>
            <a:r>
              <a:rPr lang="en-NZ" sz="1800" b="0" i="0" spc="-200" dirty="0">
                <a:solidFill>
                  <a:srgbClr val="000000"/>
                </a:solidFill>
                <a:effectLst/>
                <a:latin typeface="system-ui"/>
              </a:rPr>
              <a:t> </a:t>
            </a:r>
            <a:endParaRPr lang="en-NZ" dirty="0"/>
          </a:p>
        </p:txBody>
      </p:sp>
    </p:spTree>
    <p:extLst>
      <p:ext uri="{BB962C8B-B14F-4D97-AF65-F5344CB8AC3E}">
        <p14:creationId xmlns:p14="http://schemas.microsoft.com/office/powerpoint/2010/main" val="2554866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1272208"/>
          </a:xfrm>
        </p:spPr>
        <p:txBody>
          <a:bodyPr>
            <a:noAutofit/>
          </a:bodyPr>
          <a:lstStyle/>
          <a:p>
            <a:pPr marL="0" indent="0">
              <a:buNone/>
            </a:pPr>
            <a:r>
              <a:rPr lang="en-US" sz="4000" dirty="0"/>
              <a:t>Everybody wants to hear their name</a:t>
            </a:r>
            <a:r>
              <a:rPr lang="en-NZ" sz="4000" dirty="0"/>
              <a:t>—</a:t>
            </a:r>
          </a:p>
          <a:p>
            <a:pPr marL="0" indent="0">
              <a:buNone/>
            </a:pPr>
            <a:r>
              <a:rPr lang="en-NZ" sz="4000" dirty="0"/>
              <a:t>2. Stay on the List?</a:t>
            </a:r>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825625"/>
            <a:ext cx="4486689" cy="4351338"/>
          </a:xfrm>
        </p:spPr>
        <p:txBody>
          <a:bodyPr>
            <a:normAutofit/>
          </a:bodyPr>
          <a:lstStyle/>
          <a:p>
            <a:pPr marL="0" indent="0" algn="l">
              <a:buNone/>
            </a:pPr>
            <a:r>
              <a:rPr lang="en-NZ" sz="4000" b="0" i="0" dirty="0">
                <a:solidFill>
                  <a:srgbClr val="000000"/>
                </a:solidFill>
                <a:effectLst/>
                <a:latin typeface="system-ui"/>
              </a:rPr>
              <a:t>(</a:t>
            </a:r>
            <a:r>
              <a:rPr lang="en-NZ" sz="4000" b="0" i="0" dirty="0" err="1">
                <a:solidFill>
                  <a:srgbClr val="000000"/>
                </a:solidFill>
                <a:effectLst/>
                <a:latin typeface="system-ui"/>
              </a:rPr>
              <a:t>i</a:t>
            </a:r>
            <a:r>
              <a:rPr lang="en-NZ" sz="4000" b="0" i="0" dirty="0">
                <a:solidFill>
                  <a:srgbClr val="000000"/>
                </a:solidFill>
                <a:effectLst/>
                <a:latin typeface="system-ui"/>
              </a:rPr>
              <a:t>.) Matthew 24:13—</a:t>
            </a:r>
          </a:p>
          <a:p>
            <a:pPr algn="l"/>
            <a:r>
              <a:rPr lang="en-NZ" sz="4000" b="1" i="0" baseline="30000" dirty="0">
                <a:solidFill>
                  <a:srgbClr val="000000"/>
                </a:solidFill>
                <a:effectLst/>
                <a:latin typeface="system-ui"/>
              </a:rPr>
              <a:t>13</a:t>
            </a:r>
            <a:r>
              <a:rPr lang="en-NZ" sz="4000" b="0" i="0" dirty="0">
                <a:solidFill>
                  <a:srgbClr val="000000"/>
                </a:solidFill>
                <a:effectLst/>
                <a:latin typeface="system-ui"/>
              </a:rPr>
              <a:t>But the one who endures to the end, he will be saved.</a:t>
            </a:r>
            <a:r>
              <a:rPr lang="en-NZ" b="0" i="0" dirty="0">
                <a:solidFill>
                  <a:srgbClr val="000000"/>
                </a:solidFill>
                <a:effectLst/>
                <a:latin typeface="system-ui"/>
              </a:rPr>
              <a:t> </a:t>
            </a:r>
            <a:r>
              <a:rPr lang="en-NZ" sz="1400" b="0" i="0" dirty="0">
                <a:solidFill>
                  <a:srgbClr val="000000"/>
                </a:solidFill>
                <a:effectLst/>
                <a:latin typeface="system-ui"/>
              </a:rPr>
              <a:t>(NASB95)</a:t>
            </a:r>
          </a:p>
        </p:txBody>
      </p:sp>
      <p:pic>
        <p:nvPicPr>
          <p:cNvPr id="5122" name="Picture 2" descr="Philippians 3:14 I Press Towards The Goal (blue)">
            <a:extLst>
              <a:ext uri="{FF2B5EF4-FFF2-40B4-BE49-F238E27FC236}">
                <a16:creationId xmlns:a16="http://schemas.microsoft.com/office/drawing/2014/main" id="{728E7F37-EB53-4C89-BE0F-105B977AF17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3308"/>
          <a:stretch/>
        </p:blipFill>
        <p:spPr bwMode="auto">
          <a:xfrm>
            <a:off x="5115339" y="2120348"/>
            <a:ext cx="4028661" cy="348532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42888942-F248-413A-B577-2C63E72BC415}"/>
              </a:ext>
            </a:extLst>
          </p:cNvPr>
          <p:cNvSpPr txBox="1"/>
          <p:nvPr/>
        </p:nvSpPr>
        <p:spPr>
          <a:xfrm>
            <a:off x="5039965" y="5605670"/>
            <a:ext cx="4104033" cy="707886"/>
          </a:xfrm>
          <a:prstGeom prst="rect">
            <a:avLst/>
          </a:prstGeom>
          <a:noFill/>
        </p:spPr>
        <p:txBody>
          <a:bodyPr wrap="square">
            <a:spAutoFit/>
          </a:bodyPr>
          <a:lstStyle/>
          <a:p>
            <a:pPr algn="ctr"/>
            <a:r>
              <a:rPr lang="en-NZ" sz="4000" spc="-200" dirty="0">
                <a:solidFill>
                  <a:srgbClr val="000000"/>
                </a:solidFill>
                <a:latin typeface="system-ui"/>
              </a:rPr>
              <a:t>Philippians 3:14</a:t>
            </a:r>
            <a:r>
              <a:rPr lang="en-NZ" sz="1800" b="0" i="0" spc="-200" dirty="0">
                <a:solidFill>
                  <a:srgbClr val="000000"/>
                </a:solidFill>
                <a:effectLst/>
                <a:latin typeface="system-ui"/>
              </a:rPr>
              <a:t> </a:t>
            </a:r>
            <a:endParaRPr lang="en-NZ" dirty="0"/>
          </a:p>
        </p:txBody>
      </p:sp>
    </p:spTree>
    <p:extLst>
      <p:ext uri="{BB962C8B-B14F-4D97-AF65-F5344CB8AC3E}">
        <p14:creationId xmlns:p14="http://schemas.microsoft.com/office/powerpoint/2010/main" val="27029288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1272208"/>
          </a:xfrm>
        </p:spPr>
        <p:txBody>
          <a:bodyPr>
            <a:noAutofit/>
          </a:bodyPr>
          <a:lstStyle/>
          <a:p>
            <a:pPr marL="0" indent="0">
              <a:buNone/>
            </a:pPr>
            <a:r>
              <a:rPr lang="en-US" sz="4000" dirty="0"/>
              <a:t>Everybody wants to hear their name</a:t>
            </a:r>
            <a:r>
              <a:rPr lang="en-NZ" sz="4000" dirty="0"/>
              <a:t>—</a:t>
            </a:r>
          </a:p>
          <a:p>
            <a:pPr marL="0" indent="0">
              <a:buNone/>
            </a:pPr>
            <a:r>
              <a:rPr lang="en-NZ" sz="4000" dirty="0"/>
              <a:t>2. Stay on the List?</a:t>
            </a:r>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306460" y="1825625"/>
            <a:ext cx="4733508" cy="5032375"/>
          </a:xfrm>
        </p:spPr>
        <p:txBody>
          <a:bodyPr>
            <a:normAutofit/>
          </a:bodyPr>
          <a:lstStyle/>
          <a:p>
            <a:pPr marL="0" indent="0" algn="l">
              <a:buNone/>
            </a:pPr>
            <a:r>
              <a:rPr lang="en-NZ" sz="4000" b="0" i="0" spc="-200" dirty="0">
                <a:solidFill>
                  <a:srgbClr val="000000"/>
                </a:solidFill>
                <a:effectLst/>
                <a:latin typeface="system-ui"/>
              </a:rPr>
              <a:t>b. Take extreme care, you can lose your salvation—</a:t>
            </a:r>
          </a:p>
          <a:p>
            <a:pPr marL="0" indent="0" algn="ctr">
              <a:buNone/>
            </a:pPr>
            <a:r>
              <a:rPr lang="en-NZ" sz="4000" b="1" spc="-200" dirty="0">
                <a:solidFill>
                  <a:srgbClr val="000000"/>
                </a:solidFill>
                <a:latin typeface="system-ui"/>
              </a:rPr>
              <a:t>I</a:t>
            </a:r>
            <a:r>
              <a:rPr lang="en-NZ" sz="4000" b="1" i="0" spc="-200" dirty="0">
                <a:solidFill>
                  <a:srgbClr val="000000"/>
                </a:solidFill>
                <a:effectLst/>
                <a:latin typeface="system-ui"/>
              </a:rPr>
              <a:t>f you allow it!</a:t>
            </a:r>
          </a:p>
          <a:p>
            <a:pPr marL="0" indent="0">
              <a:buNone/>
            </a:pPr>
            <a:r>
              <a:rPr lang="en-NZ" sz="4000" b="0" i="0" spc="-200" dirty="0">
                <a:solidFill>
                  <a:srgbClr val="000000"/>
                </a:solidFill>
                <a:effectLst/>
                <a:latin typeface="system-ui"/>
              </a:rPr>
              <a:t>(</a:t>
            </a:r>
            <a:r>
              <a:rPr lang="en-NZ" sz="4000" b="0" i="0" spc="-200" dirty="0" err="1">
                <a:solidFill>
                  <a:srgbClr val="000000"/>
                </a:solidFill>
                <a:effectLst/>
                <a:latin typeface="system-ui"/>
              </a:rPr>
              <a:t>i</a:t>
            </a:r>
            <a:r>
              <a:rPr lang="en-NZ" sz="4000" b="0" i="0" spc="-200" dirty="0">
                <a:solidFill>
                  <a:srgbClr val="000000"/>
                </a:solidFill>
                <a:effectLst/>
                <a:latin typeface="system-ui"/>
              </a:rPr>
              <a:t>.) 2 Peter 2:20—</a:t>
            </a:r>
          </a:p>
          <a:p>
            <a:pPr marL="0" indent="0">
              <a:buNone/>
            </a:pPr>
            <a:r>
              <a:rPr lang="en-NZ" sz="4000" b="0" i="0" spc="-200" dirty="0">
                <a:solidFill>
                  <a:srgbClr val="000000"/>
                </a:solidFill>
                <a:effectLst/>
                <a:latin typeface="system-ui"/>
              </a:rPr>
              <a:t>(</a:t>
            </a:r>
            <a:r>
              <a:rPr lang="en-NZ" sz="4000" spc="-200" dirty="0">
                <a:solidFill>
                  <a:srgbClr val="000000"/>
                </a:solidFill>
                <a:latin typeface="system-ui"/>
              </a:rPr>
              <a:t>ii.) </a:t>
            </a:r>
            <a:r>
              <a:rPr lang="en-NZ" sz="4000" b="0" i="0" spc="-200" dirty="0">
                <a:solidFill>
                  <a:srgbClr val="000000"/>
                </a:solidFill>
                <a:effectLst/>
                <a:latin typeface="system-ui"/>
              </a:rPr>
              <a:t>Revelation 21:27</a:t>
            </a:r>
            <a:r>
              <a:rPr lang="en-NZ" sz="4000" spc="-200" dirty="0">
                <a:solidFill>
                  <a:srgbClr val="000000"/>
                </a:solidFill>
                <a:latin typeface="system-ui"/>
              </a:rPr>
              <a:t>—</a:t>
            </a:r>
          </a:p>
          <a:p>
            <a:pPr marL="0" indent="0">
              <a:buNone/>
            </a:pPr>
            <a:r>
              <a:rPr lang="en-NZ" sz="4000" b="0" i="0" spc="-200" dirty="0">
                <a:solidFill>
                  <a:srgbClr val="000000"/>
                </a:solidFill>
                <a:effectLst/>
                <a:latin typeface="system-ui"/>
              </a:rPr>
              <a:t>(iii.)</a:t>
            </a:r>
            <a:r>
              <a:rPr lang="en-NZ" sz="3800" b="0" i="0" spc="-200" dirty="0">
                <a:solidFill>
                  <a:srgbClr val="000000"/>
                </a:solidFill>
                <a:effectLst/>
                <a:latin typeface="system-ui"/>
              </a:rPr>
              <a:t>1 Corinthians 6:9-11—</a:t>
            </a:r>
            <a:endParaRPr lang="en-NZ" sz="3800" b="1" i="0" dirty="0">
              <a:solidFill>
                <a:srgbClr val="000000"/>
              </a:solidFill>
              <a:effectLst/>
              <a:latin typeface="system-ui"/>
            </a:endParaRPr>
          </a:p>
        </p:txBody>
      </p:sp>
      <p:pic>
        <p:nvPicPr>
          <p:cNvPr id="5122" name="Picture 2" descr="Philippians 3:14 I Press Towards The Goal (blue)">
            <a:extLst>
              <a:ext uri="{FF2B5EF4-FFF2-40B4-BE49-F238E27FC236}">
                <a16:creationId xmlns:a16="http://schemas.microsoft.com/office/drawing/2014/main" id="{728E7F37-EB53-4C89-BE0F-105B977AF17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686"/>
          <a:stretch/>
        </p:blipFill>
        <p:spPr bwMode="auto">
          <a:xfrm>
            <a:off x="5039967" y="2120348"/>
            <a:ext cx="4104033" cy="348532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5664C65A-413A-488F-B6DB-4AD21F597E40}"/>
              </a:ext>
            </a:extLst>
          </p:cNvPr>
          <p:cNvSpPr txBox="1"/>
          <p:nvPr/>
        </p:nvSpPr>
        <p:spPr>
          <a:xfrm>
            <a:off x="5039965" y="5605670"/>
            <a:ext cx="4104033" cy="707886"/>
          </a:xfrm>
          <a:prstGeom prst="rect">
            <a:avLst/>
          </a:prstGeom>
          <a:noFill/>
        </p:spPr>
        <p:txBody>
          <a:bodyPr wrap="square">
            <a:spAutoFit/>
          </a:bodyPr>
          <a:lstStyle/>
          <a:p>
            <a:pPr algn="ctr"/>
            <a:r>
              <a:rPr lang="en-NZ" sz="4000" spc="-200" dirty="0">
                <a:solidFill>
                  <a:srgbClr val="000000"/>
                </a:solidFill>
                <a:latin typeface="system-ui"/>
              </a:rPr>
              <a:t>Philippians 3:14</a:t>
            </a:r>
            <a:r>
              <a:rPr lang="en-NZ" sz="1800" b="0" i="0" spc="-200" dirty="0">
                <a:solidFill>
                  <a:srgbClr val="000000"/>
                </a:solidFill>
                <a:effectLst/>
                <a:latin typeface="system-ui"/>
              </a:rPr>
              <a:t> </a:t>
            </a:r>
            <a:endParaRPr lang="en-NZ" dirty="0"/>
          </a:p>
        </p:txBody>
      </p:sp>
    </p:spTree>
    <p:extLst>
      <p:ext uri="{BB962C8B-B14F-4D97-AF65-F5344CB8AC3E}">
        <p14:creationId xmlns:p14="http://schemas.microsoft.com/office/powerpoint/2010/main" val="449382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1272208"/>
          </a:xfrm>
        </p:spPr>
        <p:txBody>
          <a:bodyPr>
            <a:noAutofit/>
          </a:bodyPr>
          <a:lstStyle/>
          <a:p>
            <a:pPr marL="0" indent="0">
              <a:buNone/>
            </a:pPr>
            <a:r>
              <a:rPr lang="en-US" sz="4000" dirty="0"/>
              <a:t>Everybody wants to hear their name</a:t>
            </a:r>
            <a:r>
              <a:rPr lang="en-NZ" sz="4000" dirty="0"/>
              <a:t>—</a:t>
            </a:r>
          </a:p>
          <a:p>
            <a:pPr marL="0" indent="0">
              <a:buNone/>
            </a:pPr>
            <a:r>
              <a:rPr lang="en-NZ" sz="4000" dirty="0"/>
              <a:t>2. Stay on the List?</a:t>
            </a:r>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306459" y="1825625"/>
            <a:ext cx="4770783" cy="5032375"/>
          </a:xfrm>
        </p:spPr>
        <p:txBody>
          <a:bodyPr>
            <a:normAutofit fontScale="70000" lnSpcReduction="20000"/>
          </a:bodyPr>
          <a:lstStyle/>
          <a:p>
            <a:pPr marL="0" indent="0" algn="l">
              <a:buNone/>
            </a:pPr>
            <a:r>
              <a:rPr lang="en-NZ" sz="5200" b="0" i="0" spc="-200" dirty="0">
                <a:solidFill>
                  <a:srgbClr val="000000"/>
                </a:solidFill>
                <a:effectLst/>
                <a:latin typeface="system-ui"/>
              </a:rPr>
              <a:t>(</a:t>
            </a:r>
            <a:r>
              <a:rPr lang="en-NZ" sz="5200" b="0" i="0" spc="-200" dirty="0" err="1">
                <a:solidFill>
                  <a:srgbClr val="000000"/>
                </a:solidFill>
                <a:effectLst/>
                <a:latin typeface="system-ui"/>
              </a:rPr>
              <a:t>i</a:t>
            </a:r>
            <a:r>
              <a:rPr lang="en-NZ" sz="5200" b="0" i="0" spc="-200" dirty="0">
                <a:solidFill>
                  <a:srgbClr val="000000"/>
                </a:solidFill>
                <a:effectLst/>
                <a:latin typeface="system-ui"/>
              </a:rPr>
              <a:t>.) 2 Peter 2:20—</a:t>
            </a:r>
          </a:p>
          <a:p>
            <a:pPr algn="l"/>
            <a:r>
              <a:rPr lang="en-NZ" sz="5200" b="1" i="0" spc="-200" baseline="30000" dirty="0">
                <a:solidFill>
                  <a:srgbClr val="000000"/>
                </a:solidFill>
                <a:effectLst/>
                <a:latin typeface="system-ui"/>
              </a:rPr>
              <a:t>20</a:t>
            </a:r>
            <a:r>
              <a:rPr lang="en-NZ" sz="5200" b="0" i="0" spc="-200" dirty="0">
                <a:solidFill>
                  <a:srgbClr val="000000"/>
                </a:solidFill>
                <a:effectLst/>
                <a:latin typeface="system-ui"/>
              </a:rPr>
              <a:t>For if, after they have escaped the defilements of the world by the knowledge of the Lord and Saviour Jesus Christ, they are again entangled in them and are overcome, the last state has become worse for them than the first.</a:t>
            </a:r>
            <a:r>
              <a:rPr lang="en-NZ" b="0" i="0" dirty="0">
                <a:solidFill>
                  <a:srgbClr val="000000"/>
                </a:solidFill>
                <a:effectLst/>
                <a:latin typeface="system-ui"/>
              </a:rPr>
              <a:t> </a:t>
            </a:r>
            <a:r>
              <a:rPr lang="en-NZ" sz="1400" b="0" i="0" dirty="0">
                <a:solidFill>
                  <a:srgbClr val="000000"/>
                </a:solidFill>
                <a:effectLst/>
                <a:latin typeface="system-ui"/>
              </a:rPr>
              <a:t>(NASB95)</a:t>
            </a:r>
          </a:p>
        </p:txBody>
      </p:sp>
      <p:pic>
        <p:nvPicPr>
          <p:cNvPr id="5122" name="Picture 2" descr="Philippians 3:14 I Press Towards The Goal (blue)">
            <a:extLst>
              <a:ext uri="{FF2B5EF4-FFF2-40B4-BE49-F238E27FC236}">
                <a16:creationId xmlns:a16="http://schemas.microsoft.com/office/drawing/2014/main" id="{728E7F37-EB53-4C89-BE0F-105B977AF17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686"/>
          <a:stretch/>
        </p:blipFill>
        <p:spPr bwMode="auto">
          <a:xfrm>
            <a:off x="5039967" y="2120348"/>
            <a:ext cx="4104033" cy="348532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5664C65A-413A-488F-B6DB-4AD21F597E40}"/>
              </a:ext>
            </a:extLst>
          </p:cNvPr>
          <p:cNvSpPr txBox="1"/>
          <p:nvPr/>
        </p:nvSpPr>
        <p:spPr>
          <a:xfrm>
            <a:off x="4937260" y="5605670"/>
            <a:ext cx="4206739" cy="707886"/>
          </a:xfrm>
          <a:prstGeom prst="rect">
            <a:avLst/>
          </a:prstGeom>
          <a:noFill/>
        </p:spPr>
        <p:txBody>
          <a:bodyPr wrap="square">
            <a:spAutoFit/>
          </a:bodyPr>
          <a:lstStyle/>
          <a:p>
            <a:pPr algn="ctr"/>
            <a:r>
              <a:rPr lang="en-NZ" sz="4000" spc="-200" dirty="0">
                <a:solidFill>
                  <a:srgbClr val="000000"/>
                </a:solidFill>
                <a:latin typeface="system-ui"/>
              </a:rPr>
              <a:t>Philippians 3:14</a:t>
            </a:r>
            <a:r>
              <a:rPr lang="en-NZ" sz="1800" b="0" i="0" spc="-200" dirty="0">
                <a:solidFill>
                  <a:srgbClr val="000000"/>
                </a:solidFill>
                <a:effectLst/>
                <a:latin typeface="system-ui"/>
              </a:rPr>
              <a:t> </a:t>
            </a:r>
            <a:endParaRPr lang="en-NZ" dirty="0"/>
          </a:p>
        </p:txBody>
      </p:sp>
    </p:spTree>
    <p:extLst>
      <p:ext uri="{BB962C8B-B14F-4D97-AF65-F5344CB8AC3E}">
        <p14:creationId xmlns:p14="http://schemas.microsoft.com/office/powerpoint/2010/main" val="14462142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1272208"/>
          </a:xfrm>
        </p:spPr>
        <p:txBody>
          <a:bodyPr>
            <a:noAutofit/>
          </a:bodyPr>
          <a:lstStyle/>
          <a:p>
            <a:pPr marL="0" indent="0">
              <a:buNone/>
            </a:pPr>
            <a:r>
              <a:rPr lang="en-US" sz="4000" dirty="0"/>
              <a:t>Everybody wants to hear their name</a:t>
            </a:r>
            <a:r>
              <a:rPr lang="en-NZ" sz="4000" dirty="0"/>
              <a:t>—</a:t>
            </a:r>
          </a:p>
          <a:p>
            <a:pPr marL="0" indent="0">
              <a:buNone/>
            </a:pPr>
            <a:r>
              <a:rPr lang="en-NZ" sz="4000" dirty="0"/>
              <a:t>2. Stay on the List?</a:t>
            </a:r>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306459" y="1825625"/>
            <a:ext cx="4770783" cy="5032375"/>
          </a:xfrm>
        </p:spPr>
        <p:txBody>
          <a:bodyPr>
            <a:normAutofit fontScale="92500" lnSpcReduction="10000"/>
          </a:bodyPr>
          <a:lstStyle/>
          <a:p>
            <a:pPr marL="0" indent="0" algn="l">
              <a:buNone/>
            </a:pPr>
            <a:r>
              <a:rPr lang="en-NZ" sz="4300" b="0" i="0" spc="-200" dirty="0">
                <a:solidFill>
                  <a:srgbClr val="000000"/>
                </a:solidFill>
                <a:effectLst/>
                <a:latin typeface="system-ui"/>
              </a:rPr>
              <a:t>(ii.) Revelation 21:27</a:t>
            </a:r>
          </a:p>
          <a:p>
            <a:pPr algn="l"/>
            <a:r>
              <a:rPr lang="en-NZ" sz="4300" b="1" i="0" spc="-200" baseline="30000" dirty="0">
                <a:solidFill>
                  <a:srgbClr val="000000"/>
                </a:solidFill>
                <a:effectLst/>
                <a:latin typeface="system-ui"/>
              </a:rPr>
              <a:t>27</a:t>
            </a:r>
            <a:r>
              <a:rPr lang="en-NZ" sz="4300" b="0" i="0" spc="-200" dirty="0">
                <a:solidFill>
                  <a:srgbClr val="000000"/>
                </a:solidFill>
                <a:effectLst/>
                <a:latin typeface="system-ui"/>
              </a:rPr>
              <a:t>and nothing unclean, and no one who practices abomination and lying, shall ever come into it, but only those whose names are written in the Lamb’s book of life.</a:t>
            </a:r>
            <a:r>
              <a:rPr lang="en-NZ" sz="4000" b="0" i="0" dirty="0">
                <a:solidFill>
                  <a:srgbClr val="000000"/>
                </a:solidFill>
                <a:effectLst/>
                <a:latin typeface="system-ui"/>
              </a:rPr>
              <a:t> </a:t>
            </a:r>
            <a:r>
              <a:rPr lang="en-NZ" sz="1400" b="0" i="0" dirty="0">
                <a:solidFill>
                  <a:srgbClr val="000000"/>
                </a:solidFill>
                <a:effectLst/>
                <a:latin typeface="system-ui"/>
              </a:rPr>
              <a:t>(NASB95)</a:t>
            </a:r>
          </a:p>
        </p:txBody>
      </p:sp>
      <p:pic>
        <p:nvPicPr>
          <p:cNvPr id="5122" name="Picture 2" descr="Philippians 3:14 I Press Towards The Goal (blue)">
            <a:extLst>
              <a:ext uri="{FF2B5EF4-FFF2-40B4-BE49-F238E27FC236}">
                <a16:creationId xmlns:a16="http://schemas.microsoft.com/office/drawing/2014/main" id="{728E7F37-EB53-4C89-BE0F-105B977AF17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686"/>
          <a:stretch/>
        </p:blipFill>
        <p:spPr bwMode="auto">
          <a:xfrm>
            <a:off x="5039967" y="2120348"/>
            <a:ext cx="4104033" cy="348532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5664C65A-413A-488F-B6DB-4AD21F597E40}"/>
              </a:ext>
            </a:extLst>
          </p:cNvPr>
          <p:cNvSpPr txBox="1"/>
          <p:nvPr/>
        </p:nvSpPr>
        <p:spPr>
          <a:xfrm>
            <a:off x="4937260" y="5605670"/>
            <a:ext cx="4206739" cy="707886"/>
          </a:xfrm>
          <a:prstGeom prst="rect">
            <a:avLst/>
          </a:prstGeom>
          <a:noFill/>
        </p:spPr>
        <p:txBody>
          <a:bodyPr wrap="square">
            <a:spAutoFit/>
          </a:bodyPr>
          <a:lstStyle/>
          <a:p>
            <a:pPr algn="ctr"/>
            <a:r>
              <a:rPr lang="en-NZ" sz="4000" spc="-200" dirty="0">
                <a:solidFill>
                  <a:srgbClr val="000000"/>
                </a:solidFill>
                <a:latin typeface="system-ui"/>
              </a:rPr>
              <a:t>Philippians 3:14</a:t>
            </a:r>
            <a:r>
              <a:rPr lang="en-NZ" sz="1800" b="0" i="0" spc="-200" dirty="0">
                <a:solidFill>
                  <a:srgbClr val="000000"/>
                </a:solidFill>
                <a:effectLst/>
                <a:latin typeface="system-ui"/>
              </a:rPr>
              <a:t> </a:t>
            </a:r>
            <a:endParaRPr lang="en-NZ" dirty="0"/>
          </a:p>
        </p:txBody>
      </p:sp>
    </p:spTree>
    <p:extLst>
      <p:ext uri="{BB962C8B-B14F-4D97-AF65-F5344CB8AC3E}">
        <p14:creationId xmlns:p14="http://schemas.microsoft.com/office/powerpoint/2010/main" val="415313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460E0D6-F11F-4805-A8B2-2B7A0B1813FF}"/>
              </a:ext>
            </a:extLst>
          </p:cNvPr>
          <p:cNvSpPr>
            <a:spLocks noGrp="1"/>
          </p:cNvSpPr>
          <p:nvPr>
            <p:ph type="body" idx="1"/>
          </p:nvPr>
        </p:nvSpPr>
        <p:spPr>
          <a:xfrm>
            <a:off x="333387" y="4982817"/>
            <a:ext cx="7816700" cy="1645606"/>
          </a:xfrm>
        </p:spPr>
        <p:txBody>
          <a:bodyPr vert="horz" lIns="91440" tIns="45720" rIns="91440" bIns="45720" rtlCol="0">
            <a:noAutofit/>
          </a:bodyPr>
          <a:lstStyle/>
          <a:p>
            <a:r>
              <a:rPr lang="en-US" sz="6000" kern="1200" dirty="0">
                <a:solidFill>
                  <a:schemeClr val="tx1"/>
                </a:solidFill>
                <a:latin typeface="+mn-lt"/>
                <a:ea typeface="+mn-ea"/>
                <a:cs typeface="+mn-cs"/>
              </a:rPr>
              <a:t>Part 2. </a:t>
            </a:r>
            <a:r>
              <a:rPr lang="en-US" sz="6000" dirty="0"/>
              <a:t>Everybody wants to hear their name…</a:t>
            </a:r>
            <a:endParaRPr lang="en-US" sz="6000" kern="1200" dirty="0">
              <a:solidFill>
                <a:schemeClr val="tx1"/>
              </a:solidFill>
              <a:latin typeface="+mn-lt"/>
              <a:ea typeface="+mn-ea"/>
              <a:cs typeface="+mn-cs"/>
            </a:endParaRPr>
          </a:p>
        </p:txBody>
      </p:sp>
      <p:pic>
        <p:nvPicPr>
          <p:cNvPr id="1028" name="Picture 4" descr="Whose Names Are Written in &quot;the Book of Life&quot;? - YouTube">
            <a:extLst>
              <a:ext uri="{FF2B5EF4-FFF2-40B4-BE49-F238E27FC236}">
                <a16:creationId xmlns:a16="http://schemas.microsoft.com/office/drawing/2014/main" id="{AB755C8C-CD92-4728-8837-AB1ACC219E8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9149" b="9601"/>
          <a:stretch/>
        </p:blipFill>
        <p:spPr bwMode="auto">
          <a:xfrm>
            <a:off x="1153091" y="1025983"/>
            <a:ext cx="6493259" cy="3956834"/>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552ED4DD-84FE-424E-BB14-EE4B1E57FA77}"/>
              </a:ext>
            </a:extLst>
          </p:cNvPr>
          <p:cNvSpPr txBox="1"/>
          <p:nvPr/>
        </p:nvSpPr>
        <p:spPr>
          <a:xfrm>
            <a:off x="114299" y="0"/>
            <a:ext cx="8570844" cy="1015663"/>
          </a:xfrm>
          <a:prstGeom prst="rect">
            <a:avLst/>
          </a:prstGeom>
          <a:noFill/>
        </p:spPr>
        <p:txBody>
          <a:bodyPr wrap="square">
            <a:spAutoFit/>
          </a:bodyPr>
          <a:lstStyle/>
          <a:p>
            <a:r>
              <a:rPr lang="en-US" sz="6000" dirty="0"/>
              <a:t>Heavenward Bound.</a:t>
            </a:r>
          </a:p>
        </p:txBody>
      </p:sp>
    </p:spTree>
    <p:extLst>
      <p:ext uri="{BB962C8B-B14F-4D97-AF65-F5344CB8AC3E}">
        <p14:creationId xmlns:p14="http://schemas.microsoft.com/office/powerpoint/2010/main" val="24829189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1272208"/>
          </a:xfrm>
        </p:spPr>
        <p:txBody>
          <a:bodyPr>
            <a:noAutofit/>
          </a:bodyPr>
          <a:lstStyle/>
          <a:p>
            <a:pPr marL="0" indent="0">
              <a:buNone/>
            </a:pPr>
            <a:r>
              <a:rPr lang="en-US" sz="4000" dirty="0"/>
              <a:t>Everybody wants to hear their name</a:t>
            </a:r>
            <a:r>
              <a:rPr lang="en-NZ" sz="4000" dirty="0"/>
              <a:t>—</a:t>
            </a:r>
          </a:p>
          <a:p>
            <a:pPr marL="0" indent="0">
              <a:buNone/>
            </a:pPr>
            <a:r>
              <a:rPr lang="en-NZ" sz="4000" dirty="0"/>
              <a:t>2. Stay on the List?</a:t>
            </a:r>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306459" y="1825625"/>
            <a:ext cx="4770783" cy="5032375"/>
          </a:xfrm>
        </p:spPr>
        <p:txBody>
          <a:bodyPr>
            <a:noAutofit/>
          </a:bodyPr>
          <a:lstStyle/>
          <a:p>
            <a:pPr marL="0" indent="0" algn="l">
              <a:lnSpc>
                <a:spcPct val="70000"/>
              </a:lnSpc>
              <a:buNone/>
            </a:pPr>
            <a:r>
              <a:rPr lang="en-NZ" sz="4000" b="0" i="0" spc="-200" dirty="0">
                <a:solidFill>
                  <a:srgbClr val="000000"/>
                </a:solidFill>
                <a:effectLst/>
                <a:latin typeface="system-ui"/>
              </a:rPr>
              <a:t>(iii.) 1 Corinthians 6:9-11</a:t>
            </a:r>
          </a:p>
          <a:p>
            <a:pPr algn="l">
              <a:lnSpc>
                <a:spcPct val="70000"/>
              </a:lnSpc>
            </a:pPr>
            <a:r>
              <a:rPr lang="en-NZ" sz="4000" b="1" i="0" spc="-200" baseline="30000" dirty="0">
                <a:solidFill>
                  <a:srgbClr val="000000"/>
                </a:solidFill>
                <a:effectLst/>
                <a:latin typeface="system-ui"/>
              </a:rPr>
              <a:t>9</a:t>
            </a:r>
            <a:r>
              <a:rPr lang="en-NZ" sz="4000" b="0" i="0" spc="-200" dirty="0">
                <a:solidFill>
                  <a:srgbClr val="000000"/>
                </a:solidFill>
                <a:effectLst/>
                <a:latin typeface="system-ui"/>
              </a:rPr>
              <a:t>Or do you not know that the unrighteous will not inherit the kingdom of God? Do not be deceived; neither fornicators, nor idolaters, nor adulterers, nor effeminate, nor homosexuals,… </a:t>
            </a:r>
          </a:p>
        </p:txBody>
      </p:sp>
      <p:pic>
        <p:nvPicPr>
          <p:cNvPr id="5122" name="Picture 2" descr="Philippians 3:14 I Press Towards The Goal (blue)">
            <a:extLst>
              <a:ext uri="{FF2B5EF4-FFF2-40B4-BE49-F238E27FC236}">
                <a16:creationId xmlns:a16="http://schemas.microsoft.com/office/drawing/2014/main" id="{728E7F37-EB53-4C89-BE0F-105B977AF17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686"/>
          <a:stretch/>
        </p:blipFill>
        <p:spPr bwMode="auto">
          <a:xfrm>
            <a:off x="5039967" y="2120348"/>
            <a:ext cx="4104033" cy="348532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5664C65A-413A-488F-B6DB-4AD21F597E40}"/>
              </a:ext>
            </a:extLst>
          </p:cNvPr>
          <p:cNvSpPr txBox="1"/>
          <p:nvPr/>
        </p:nvSpPr>
        <p:spPr>
          <a:xfrm>
            <a:off x="4937260" y="5605670"/>
            <a:ext cx="4206739" cy="707886"/>
          </a:xfrm>
          <a:prstGeom prst="rect">
            <a:avLst/>
          </a:prstGeom>
          <a:noFill/>
        </p:spPr>
        <p:txBody>
          <a:bodyPr wrap="square">
            <a:spAutoFit/>
          </a:bodyPr>
          <a:lstStyle/>
          <a:p>
            <a:pPr algn="ctr"/>
            <a:r>
              <a:rPr lang="en-NZ" sz="4000" spc="-200" dirty="0">
                <a:solidFill>
                  <a:srgbClr val="000000"/>
                </a:solidFill>
                <a:latin typeface="system-ui"/>
              </a:rPr>
              <a:t>Philippians 3:14</a:t>
            </a:r>
            <a:r>
              <a:rPr lang="en-NZ" sz="1800" b="0" i="0" spc="-200" dirty="0">
                <a:solidFill>
                  <a:srgbClr val="000000"/>
                </a:solidFill>
                <a:effectLst/>
                <a:latin typeface="system-ui"/>
              </a:rPr>
              <a:t> </a:t>
            </a:r>
            <a:endParaRPr lang="en-NZ" dirty="0"/>
          </a:p>
        </p:txBody>
      </p:sp>
    </p:spTree>
    <p:extLst>
      <p:ext uri="{BB962C8B-B14F-4D97-AF65-F5344CB8AC3E}">
        <p14:creationId xmlns:p14="http://schemas.microsoft.com/office/powerpoint/2010/main" val="41548134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1272208"/>
          </a:xfrm>
        </p:spPr>
        <p:txBody>
          <a:bodyPr>
            <a:noAutofit/>
          </a:bodyPr>
          <a:lstStyle/>
          <a:p>
            <a:pPr marL="0" indent="0">
              <a:buNone/>
            </a:pPr>
            <a:r>
              <a:rPr lang="en-US" sz="4000" dirty="0"/>
              <a:t>Everybody wants to hear their name</a:t>
            </a:r>
            <a:r>
              <a:rPr lang="en-NZ" sz="4000" dirty="0"/>
              <a:t>—</a:t>
            </a:r>
          </a:p>
          <a:p>
            <a:pPr marL="0" indent="0">
              <a:buNone/>
            </a:pPr>
            <a:r>
              <a:rPr lang="en-NZ" sz="4000" dirty="0"/>
              <a:t>2. Stay on the List?</a:t>
            </a:r>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306459" y="1825625"/>
            <a:ext cx="4733508" cy="5032375"/>
          </a:xfrm>
        </p:spPr>
        <p:txBody>
          <a:bodyPr>
            <a:normAutofit/>
          </a:bodyPr>
          <a:lstStyle/>
          <a:p>
            <a:pPr marL="0" indent="0" algn="l">
              <a:buNone/>
            </a:pPr>
            <a:r>
              <a:rPr lang="en-NZ" sz="4000" b="0" i="0" spc="-200" dirty="0">
                <a:solidFill>
                  <a:srgbClr val="000000"/>
                </a:solidFill>
                <a:effectLst/>
                <a:latin typeface="system-ui"/>
              </a:rPr>
              <a:t>(iii.) 1 Corinthians 6:9-11</a:t>
            </a:r>
          </a:p>
          <a:p>
            <a:pPr algn="l"/>
            <a:r>
              <a:rPr lang="en-NZ" sz="4000" b="0" i="0" spc="-200" dirty="0">
                <a:solidFill>
                  <a:srgbClr val="000000"/>
                </a:solidFill>
                <a:effectLst/>
                <a:latin typeface="system-ui"/>
              </a:rPr>
              <a:t>…</a:t>
            </a:r>
            <a:r>
              <a:rPr lang="en-NZ" sz="4000" b="1" i="0" spc="-200" baseline="30000" dirty="0">
                <a:solidFill>
                  <a:srgbClr val="000000"/>
                </a:solidFill>
                <a:effectLst/>
                <a:latin typeface="system-ui"/>
              </a:rPr>
              <a:t>10</a:t>
            </a:r>
            <a:r>
              <a:rPr lang="en-NZ" sz="4000" b="0" i="0" spc="-200" dirty="0">
                <a:solidFill>
                  <a:srgbClr val="000000"/>
                </a:solidFill>
                <a:effectLst/>
                <a:latin typeface="system-ui"/>
              </a:rPr>
              <a:t>nor thieves, nor </a:t>
            </a:r>
            <a:r>
              <a:rPr lang="en-NZ" sz="4000" b="0" i="1" spc="-200" dirty="0">
                <a:solidFill>
                  <a:srgbClr val="000000"/>
                </a:solidFill>
                <a:effectLst/>
                <a:latin typeface="system-ui"/>
              </a:rPr>
              <a:t>the</a:t>
            </a:r>
            <a:r>
              <a:rPr lang="en-NZ" sz="4000" b="0" i="0" spc="-200" dirty="0">
                <a:solidFill>
                  <a:srgbClr val="000000"/>
                </a:solidFill>
                <a:effectLst/>
                <a:latin typeface="system-ui"/>
              </a:rPr>
              <a:t> covetous, nor drunkards, nor revilers, nor swindlers, will inherit the kingdom of God… </a:t>
            </a:r>
          </a:p>
        </p:txBody>
      </p:sp>
      <p:pic>
        <p:nvPicPr>
          <p:cNvPr id="5122" name="Picture 2" descr="Philippians 3:14 I Press Towards The Goal (blue)">
            <a:extLst>
              <a:ext uri="{FF2B5EF4-FFF2-40B4-BE49-F238E27FC236}">
                <a16:creationId xmlns:a16="http://schemas.microsoft.com/office/drawing/2014/main" id="{728E7F37-EB53-4C89-BE0F-105B977AF17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686"/>
          <a:stretch/>
        </p:blipFill>
        <p:spPr bwMode="auto">
          <a:xfrm>
            <a:off x="5039967" y="2120348"/>
            <a:ext cx="4104033" cy="348532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5664C65A-413A-488F-B6DB-4AD21F597E40}"/>
              </a:ext>
            </a:extLst>
          </p:cNvPr>
          <p:cNvSpPr txBox="1"/>
          <p:nvPr/>
        </p:nvSpPr>
        <p:spPr>
          <a:xfrm>
            <a:off x="4937260" y="5605670"/>
            <a:ext cx="4206739" cy="707886"/>
          </a:xfrm>
          <a:prstGeom prst="rect">
            <a:avLst/>
          </a:prstGeom>
          <a:noFill/>
        </p:spPr>
        <p:txBody>
          <a:bodyPr wrap="square">
            <a:spAutoFit/>
          </a:bodyPr>
          <a:lstStyle/>
          <a:p>
            <a:pPr algn="ctr"/>
            <a:r>
              <a:rPr lang="en-NZ" sz="4000" spc="-200" dirty="0">
                <a:solidFill>
                  <a:srgbClr val="000000"/>
                </a:solidFill>
                <a:latin typeface="system-ui"/>
              </a:rPr>
              <a:t>Philippians 3:14</a:t>
            </a:r>
            <a:r>
              <a:rPr lang="en-NZ" sz="1800" b="0" i="0" spc="-200" dirty="0">
                <a:solidFill>
                  <a:srgbClr val="000000"/>
                </a:solidFill>
                <a:effectLst/>
                <a:latin typeface="system-ui"/>
              </a:rPr>
              <a:t> </a:t>
            </a:r>
            <a:endParaRPr lang="en-NZ" dirty="0"/>
          </a:p>
        </p:txBody>
      </p:sp>
    </p:spTree>
    <p:extLst>
      <p:ext uri="{BB962C8B-B14F-4D97-AF65-F5344CB8AC3E}">
        <p14:creationId xmlns:p14="http://schemas.microsoft.com/office/powerpoint/2010/main" val="1578286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1272208"/>
          </a:xfrm>
        </p:spPr>
        <p:txBody>
          <a:bodyPr>
            <a:noAutofit/>
          </a:bodyPr>
          <a:lstStyle/>
          <a:p>
            <a:pPr marL="0" indent="0">
              <a:buNone/>
            </a:pPr>
            <a:r>
              <a:rPr lang="en-US" sz="4000" dirty="0"/>
              <a:t>Everybody wants to hear their name</a:t>
            </a:r>
            <a:r>
              <a:rPr lang="en-NZ" sz="4000" dirty="0"/>
              <a:t>—</a:t>
            </a:r>
          </a:p>
          <a:p>
            <a:pPr marL="0" indent="0">
              <a:buNone/>
            </a:pPr>
            <a:r>
              <a:rPr lang="en-NZ" sz="4000" dirty="0"/>
              <a:t>2. Stay on the List?</a:t>
            </a:r>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306459" y="1825625"/>
            <a:ext cx="4770783" cy="5032375"/>
          </a:xfrm>
        </p:spPr>
        <p:txBody>
          <a:bodyPr>
            <a:normAutofit fontScale="92500"/>
          </a:bodyPr>
          <a:lstStyle/>
          <a:p>
            <a:pPr marL="0" indent="0" algn="l">
              <a:buNone/>
            </a:pPr>
            <a:r>
              <a:rPr lang="en-NZ" sz="4000" b="0" i="0" spc="-200" dirty="0">
                <a:solidFill>
                  <a:srgbClr val="000000"/>
                </a:solidFill>
                <a:effectLst/>
                <a:latin typeface="system-ui"/>
              </a:rPr>
              <a:t>(iii.) </a:t>
            </a:r>
            <a:r>
              <a:rPr lang="en-NZ" sz="4000" b="0" i="0" dirty="0">
                <a:solidFill>
                  <a:srgbClr val="000000"/>
                </a:solidFill>
                <a:effectLst/>
                <a:latin typeface="system-ui"/>
              </a:rPr>
              <a:t>1 Corinthians 6:9-11</a:t>
            </a:r>
          </a:p>
          <a:p>
            <a:pPr algn="l"/>
            <a:r>
              <a:rPr lang="en-NZ" sz="4000" b="0" i="0" dirty="0">
                <a:solidFill>
                  <a:srgbClr val="000000"/>
                </a:solidFill>
                <a:effectLst/>
                <a:latin typeface="system-ui"/>
              </a:rPr>
              <a:t>…</a:t>
            </a:r>
            <a:r>
              <a:rPr lang="en-NZ" sz="4000" b="1" i="0" baseline="30000" dirty="0">
                <a:solidFill>
                  <a:srgbClr val="000000"/>
                </a:solidFill>
                <a:effectLst/>
                <a:latin typeface="system-ui"/>
              </a:rPr>
              <a:t>11</a:t>
            </a:r>
            <a:r>
              <a:rPr lang="en-NZ" sz="4000" b="0" i="0" dirty="0">
                <a:solidFill>
                  <a:srgbClr val="000000"/>
                </a:solidFill>
                <a:effectLst/>
                <a:latin typeface="system-ui"/>
              </a:rPr>
              <a:t>Such were some of you; but you were </a:t>
            </a:r>
            <a:r>
              <a:rPr lang="en-NZ" sz="4000" b="0" i="0" u="sng" dirty="0">
                <a:solidFill>
                  <a:srgbClr val="000000"/>
                </a:solidFill>
                <a:effectLst/>
                <a:latin typeface="system-ui"/>
              </a:rPr>
              <a:t>washed</a:t>
            </a:r>
            <a:r>
              <a:rPr lang="en-NZ" sz="4000" b="0" i="0" dirty="0">
                <a:solidFill>
                  <a:srgbClr val="000000"/>
                </a:solidFill>
                <a:effectLst/>
                <a:latin typeface="system-ui"/>
              </a:rPr>
              <a:t>, but you were </a:t>
            </a:r>
            <a:r>
              <a:rPr lang="en-NZ" sz="4000" b="0" i="0" u="sng" dirty="0">
                <a:solidFill>
                  <a:srgbClr val="000000"/>
                </a:solidFill>
                <a:effectLst/>
                <a:latin typeface="system-ui"/>
              </a:rPr>
              <a:t>sanctified</a:t>
            </a:r>
            <a:r>
              <a:rPr lang="en-NZ" sz="4000" b="0" i="0" dirty="0">
                <a:solidFill>
                  <a:srgbClr val="000000"/>
                </a:solidFill>
                <a:effectLst/>
                <a:latin typeface="system-ui"/>
              </a:rPr>
              <a:t>, but you were </a:t>
            </a:r>
            <a:r>
              <a:rPr lang="en-NZ" sz="4000" b="0" i="0" u="sng" dirty="0">
                <a:solidFill>
                  <a:srgbClr val="000000"/>
                </a:solidFill>
                <a:effectLst/>
                <a:latin typeface="system-ui"/>
              </a:rPr>
              <a:t>justified</a:t>
            </a:r>
            <a:r>
              <a:rPr lang="en-NZ" sz="4000" b="0" i="0" dirty="0">
                <a:solidFill>
                  <a:srgbClr val="000000"/>
                </a:solidFill>
                <a:effectLst/>
                <a:latin typeface="system-ui"/>
              </a:rPr>
              <a:t> in the name of the Lord Jesus Christ and in the Spirit of our God.</a:t>
            </a:r>
            <a:r>
              <a:rPr lang="en-NZ" sz="1400" b="0" i="0" dirty="0">
                <a:solidFill>
                  <a:srgbClr val="000000"/>
                </a:solidFill>
                <a:effectLst/>
                <a:latin typeface="system-ui"/>
              </a:rPr>
              <a:t> (NASB95)</a:t>
            </a:r>
          </a:p>
        </p:txBody>
      </p:sp>
      <p:pic>
        <p:nvPicPr>
          <p:cNvPr id="5122" name="Picture 2" descr="Philippians 3:14 I Press Towards The Goal (blue)">
            <a:extLst>
              <a:ext uri="{FF2B5EF4-FFF2-40B4-BE49-F238E27FC236}">
                <a16:creationId xmlns:a16="http://schemas.microsoft.com/office/drawing/2014/main" id="{728E7F37-EB53-4C89-BE0F-105B977AF17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1686"/>
          <a:stretch/>
        </p:blipFill>
        <p:spPr bwMode="auto">
          <a:xfrm>
            <a:off x="5039967" y="2120348"/>
            <a:ext cx="4104033" cy="348532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5664C65A-413A-488F-B6DB-4AD21F597E40}"/>
              </a:ext>
            </a:extLst>
          </p:cNvPr>
          <p:cNvSpPr txBox="1"/>
          <p:nvPr/>
        </p:nvSpPr>
        <p:spPr>
          <a:xfrm>
            <a:off x="5077241" y="5605670"/>
            <a:ext cx="4066759" cy="707886"/>
          </a:xfrm>
          <a:prstGeom prst="rect">
            <a:avLst/>
          </a:prstGeom>
          <a:noFill/>
        </p:spPr>
        <p:txBody>
          <a:bodyPr wrap="square">
            <a:spAutoFit/>
          </a:bodyPr>
          <a:lstStyle/>
          <a:p>
            <a:pPr algn="ctr"/>
            <a:r>
              <a:rPr lang="en-NZ" sz="4000" spc="-200" dirty="0">
                <a:solidFill>
                  <a:srgbClr val="000000"/>
                </a:solidFill>
                <a:latin typeface="system-ui"/>
              </a:rPr>
              <a:t>Philippians 3:14</a:t>
            </a:r>
            <a:r>
              <a:rPr lang="en-NZ" sz="1800" b="0" i="0" spc="-200" dirty="0">
                <a:solidFill>
                  <a:srgbClr val="000000"/>
                </a:solidFill>
                <a:effectLst/>
                <a:latin typeface="system-ui"/>
              </a:rPr>
              <a:t> </a:t>
            </a:r>
            <a:endParaRPr lang="en-NZ" dirty="0"/>
          </a:p>
        </p:txBody>
      </p:sp>
    </p:spTree>
    <p:extLst>
      <p:ext uri="{BB962C8B-B14F-4D97-AF65-F5344CB8AC3E}">
        <p14:creationId xmlns:p14="http://schemas.microsoft.com/office/powerpoint/2010/main" val="8076193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1272208"/>
          </a:xfrm>
        </p:spPr>
        <p:txBody>
          <a:bodyPr>
            <a:noAutofit/>
          </a:bodyPr>
          <a:lstStyle/>
          <a:p>
            <a:pPr marL="0" indent="0">
              <a:buNone/>
            </a:pPr>
            <a:r>
              <a:rPr lang="en-US" sz="4000" dirty="0"/>
              <a:t>Everybody wants to hear their name</a:t>
            </a:r>
            <a:r>
              <a:rPr lang="en-NZ" sz="4000" dirty="0"/>
              <a:t>—</a:t>
            </a:r>
          </a:p>
          <a:p>
            <a:pPr marL="0" indent="0">
              <a:buNone/>
            </a:pPr>
            <a:r>
              <a:rPr lang="en-NZ" sz="4000" dirty="0"/>
              <a:t>3. Before the Throne…</a:t>
            </a:r>
          </a:p>
        </p:txBody>
      </p:sp>
      <p:pic>
        <p:nvPicPr>
          <p:cNvPr id="6146" name="Picture 2" descr="2 Corinthians 13:5 Test yourselves to see if you are in ...">
            <a:extLst>
              <a:ext uri="{FF2B5EF4-FFF2-40B4-BE49-F238E27FC236}">
                <a16:creationId xmlns:a16="http://schemas.microsoft.com/office/drawing/2014/main" id="{222C89DE-7296-4591-81A7-D75109B3312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64" r="-71"/>
          <a:stretch/>
        </p:blipFill>
        <p:spPr bwMode="auto">
          <a:xfrm>
            <a:off x="1524001" y="1918389"/>
            <a:ext cx="6427304" cy="48045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99272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1272208"/>
          </a:xfrm>
        </p:spPr>
        <p:txBody>
          <a:bodyPr>
            <a:noAutofit/>
          </a:bodyPr>
          <a:lstStyle/>
          <a:p>
            <a:pPr marL="0" indent="0">
              <a:buNone/>
            </a:pPr>
            <a:r>
              <a:rPr lang="en-US" sz="4000" dirty="0"/>
              <a:t>Everybody wants to hear their name</a:t>
            </a:r>
            <a:r>
              <a:rPr lang="en-NZ" sz="4000" dirty="0"/>
              <a:t>—</a:t>
            </a:r>
          </a:p>
          <a:p>
            <a:pPr marL="0" indent="0">
              <a:buNone/>
            </a:pPr>
            <a:r>
              <a:rPr lang="en-NZ" sz="4000" dirty="0"/>
              <a:t>3. Before the Throne…</a:t>
            </a:r>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490330" y="1825624"/>
            <a:ext cx="4439479" cy="5032375"/>
          </a:xfrm>
        </p:spPr>
        <p:txBody>
          <a:bodyPr>
            <a:normAutofit/>
          </a:bodyPr>
          <a:lstStyle/>
          <a:p>
            <a:pPr marL="0" indent="0" algn="l">
              <a:buNone/>
            </a:pPr>
            <a:r>
              <a:rPr lang="en-NZ" sz="4000" b="0" i="0" dirty="0">
                <a:solidFill>
                  <a:srgbClr val="000000"/>
                </a:solidFill>
                <a:effectLst/>
                <a:latin typeface="Times New Roman" panose="02020603050405020304" pitchFamily="18" charset="0"/>
              </a:rPr>
              <a:t>a. The first thing on the schedule…</a:t>
            </a:r>
          </a:p>
          <a:p>
            <a:pPr marL="0" indent="0" algn="l">
              <a:buNone/>
            </a:pPr>
            <a:r>
              <a:rPr lang="en-NZ" sz="4000" b="0" i="0" spc="-200" dirty="0">
                <a:solidFill>
                  <a:srgbClr val="000000"/>
                </a:solidFill>
                <a:effectLst/>
              </a:rPr>
              <a:t> (</a:t>
            </a:r>
            <a:r>
              <a:rPr lang="en-NZ" sz="4000" b="0" i="0" spc="-200" dirty="0" err="1">
                <a:solidFill>
                  <a:srgbClr val="000000"/>
                </a:solidFill>
                <a:effectLst/>
              </a:rPr>
              <a:t>i</a:t>
            </a:r>
            <a:r>
              <a:rPr lang="en-NZ" sz="4000" b="0" i="0" spc="-200" dirty="0">
                <a:solidFill>
                  <a:srgbClr val="000000"/>
                </a:solidFill>
                <a:effectLst/>
              </a:rPr>
              <a:t>.) 2 Corinthians 5:10</a:t>
            </a:r>
            <a:endParaRPr lang="en-NZ" sz="4000" b="0" i="0" dirty="0">
              <a:solidFill>
                <a:srgbClr val="000000"/>
              </a:solidFill>
              <a:effectLst/>
              <a:latin typeface="system-ui"/>
            </a:endParaRPr>
          </a:p>
        </p:txBody>
      </p:sp>
      <p:pic>
        <p:nvPicPr>
          <p:cNvPr id="6146" name="Picture 2" descr="2 Corinthians 13:5 Test yourselves to see if you are in ...">
            <a:extLst>
              <a:ext uri="{FF2B5EF4-FFF2-40B4-BE49-F238E27FC236}">
                <a16:creationId xmlns:a16="http://schemas.microsoft.com/office/drawing/2014/main" id="{222C89DE-7296-4591-81A7-D75109B3312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943" r="20626"/>
          <a:stretch/>
        </p:blipFill>
        <p:spPr bwMode="auto">
          <a:xfrm>
            <a:off x="4877990" y="1825625"/>
            <a:ext cx="4106985" cy="41947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54668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1272208"/>
          </a:xfrm>
        </p:spPr>
        <p:txBody>
          <a:bodyPr>
            <a:noAutofit/>
          </a:bodyPr>
          <a:lstStyle/>
          <a:p>
            <a:pPr marL="0" indent="0">
              <a:buNone/>
            </a:pPr>
            <a:r>
              <a:rPr lang="en-US" sz="4000" dirty="0"/>
              <a:t>Everybody wants to hear their name</a:t>
            </a:r>
            <a:r>
              <a:rPr lang="en-NZ" sz="4000" dirty="0"/>
              <a:t>—</a:t>
            </a:r>
          </a:p>
          <a:p>
            <a:pPr marL="0" indent="0">
              <a:buNone/>
            </a:pPr>
            <a:r>
              <a:rPr lang="en-NZ" sz="4000" dirty="0"/>
              <a:t>3. Before the Throne…</a:t>
            </a:r>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490330" y="1825624"/>
            <a:ext cx="4439479" cy="5032375"/>
          </a:xfrm>
        </p:spPr>
        <p:txBody>
          <a:bodyPr>
            <a:normAutofit fontScale="92500" lnSpcReduction="10000"/>
          </a:bodyPr>
          <a:lstStyle/>
          <a:p>
            <a:pPr algn="l"/>
            <a:r>
              <a:rPr lang="en-NZ" sz="4000" b="0" i="0" spc="-200" dirty="0">
                <a:solidFill>
                  <a:srgbClr val="000000"/>
                </a:solidFill>
                <a:effectLst/>
              </a:rPr>
              <a:t>2 Corinthians 5:10—</a:t>
            </a:r>
          </a:p>
          <a:p>
            <a:pPr algn="l"/>
            <a:r>
              <a:rPr lang="en-NZ" sz="4000" b="1" i="0" spc="-200" baseline="30000" dirty="0">
                <a:solidFill>
                  <a:srgbClr val="000000"/>
                </a:solidFill>
                <a:effectLst/>
              </a:rPr>
              <a:t>10</a:t>
            </a:r>
            <a:r>
              <a:rPr lang="en-NZ" sz="4000" b="0" i="0" spc="-200" dirty="0">
                <a:solidFill>
                  <a:srgbClr val="000000"/>
                </a:solidFill>
                <a:effectLst/>
              </a:rPr>
              <a:t>For we must all appear before the judgment seat of Christ, so that each one may be recompensed for his deeds in the body, according to what he has done, whether good or bad. </a:t>
            </a:r>
            <a:r>
              <a:rPr lang="en-NZ" sz="1500" b="0" i="0" dirty="0">
                <a:solidFill>
                  <a:srgbClr val="000000"/>
                </a:solidFill>
                <a:effectLst/>
                <a:latin typeface="system-ui"/>
              </a:rPr>
              <a:t>(NASB95)</a:t>
            </a:r>
          </a:p>
        </p:txBody>
      </p:sp>
      <p:pic>
        <p:nvPicPr>
          <p:cNvPr id="6146" name="Picture 2" descr="2 Corinthians 13:5 Test yourselves to see if you are in ...">
            <a:extLst>
              <a:ext uri="{FF2B5EF4-FFF2-40B4-BE49-F238E27FC236}">
                <a16:creationId xmlns:a16="http://schemas.microsoft.com/office/drawing/2014/main" id="{222C89DE-7296-4591-81A7-D75109B3312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943" r="20626"/>
          <a:stretch/>
        </p:blipFill>
        <p:spPr bwMode="auto">
          <a:xfrm>
            <a:off x="4877990" y="1825625"/>
            <a:ext cx="4106985" cy="41947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70445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1272208"/>
          </a:xfrm>
        </p:spPr>
        <p:txBody>
          <a:bodyPr>
            <a:noAutofit/>
          </a:bodyPr>
          <a:lstStyle/>
          <a:p>
            <a:pPr marL="0" indent="0">
              <a:buNone/>
            </a:pPr>
            <a:r>
              <a:rPr lang="en-US" sz="4000" dirty="0"/>
              <a:t>Everybody wants to hear their name</a:t>
            </a:r>
            <a:r>
              <a:rPr lang="en-NZ" sz="4000" dirty="0"/>
              <a:t>—</a:t>
            </a:r>
          </a:p>
          <a:p>
            <a:pPr marL="0" indent="0">
              <a:buNone/>
            </a:pPr>
            <a:r>
              <a:rPr lang="en-NZ" sz="4000" dirty="0"/>
              <a:t>4. Well done!</a:t>
            </a:r>
          </a:p>
        </p:txBody>
      </p:sp>
      <p:pic>
        <p:nvPicPr>
          <p:cNvPr id="7170" name="Picture 2" descr="Matthew 25:21 &quot;His master said to him, 'Well done, good ...">
            <a:extLst>
              <a:ext uri="{FF2B5EF4-FFF2-40B4-BE49-F238E27FC236}">
                <a16:creationId xmlns:a16="http://schemas.microsoft.com/office/drawing/2014/main" id="{67B0F2B2-BD55-468D-A082-C364321E92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940" y="2005839"/>
            <a:ext cx="5904120" cy="44280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92508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1272208"/>
          </a:xfrm>
        </p:spPr>
        <p:txBody>
          <a:bodyPr>
            <a:noAutofit/>
          </a:bodyPr>
          <a:lstStyle/>
          <a:p>
            <a:pPr marL="0" indent="0">
              <a:buNone/>
            </a:pPr>
            <a:r>
              <a:rPr lang="en-US" sz="4000" dirty="0"/>
              <a:t>Everybody wants to hear their name</a:t>
            </a:r>
            <a:r>
              <a:rPr lang="en-NZ" sz="4000" dirty="0"/>
              <a:t>—</a:t>
            </a:r>
          </a:p>
          <a:p>
            <a:pPr marL="0" indent="0">
              <a:buNone/>
            </a:pPr>
            <a:r>
              <a:rPr lang="en-NZ" sz="4000" dirty="0"/>
              <a:t>4. Well done!</a:t>
            </a:r>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825624"/>
            <a:ext cx="4049367" cy="5032375"/>
          </a:xfrm>
        </p:spPr>
        <p:txBody>
          <a:bodyPr>
            <a:normAutofit/>
          </a:bodyPr>
          <a:lstStyle/>
          <a:p>
            <a:pPr marL="0" indent="0" algn="l">
              <a:buNone/>
            </a:pPr>
            <a:r>
              <a:rPr lang="en-NZ" sz="4000" spc="-200" dirty="0">
                <a:solidFill>
                  <a:srgbClr val="000000"/>
                </a:solidFill>
                <a:latin typeface="system-ui"/>
              </a:rPr>
              <a:t>a. In the Joy of His Presence…</a:t>
            </a:r>
            <a:endParaRPr lang="en-NZ" sz="4000" b="0" i="0" spc="-200" dirty="0">
              <a:solidFill>
                <a:srgbClr val="000000"/>
              </a:solidFill>
              <a:effectLst/>
              <a:latin typeface="system-ui"/>
            </a:endParaRPr>
          </a:p>
          <a:p>
            <a:pPr marL="0" indent="0" algn="l">
              <a:buNone/>
            </a:pPr>
            <a:r>
              <a:rPr lang="en-NZ" sz="4000" b="0" i="0" spc="-200" dirty="0">
                <a:solidFill>
                  <a:srgbClr val="000000"/>
                </a:solidFill>
                <a:effectLst/>
                <a:latin typeface="system-ui"/>
              </a:rPr>
              <a:t>(</a:t>
            </a:r>
            <a:r>
              <a:rPr lang="en-NZ" sz="4000" b="0" i="0" spc="-200" dirty="0" err="1">
                <a:solidFill>
                  <a:srgbClr val="000000"/>
                </a:solidFill>
                <a:effectLst/>
                <a:latin typeface="system-ui"/>
              </a:rPr>
              <a:t>i</a:t>
            </a:r>
            <a:r>
              <a:rPr lang="en-NZ" sz="4000" b="0" i="0" spc="-200" dirty="0">
                <a:solidFill>
                  <a:srgbClr val="000000"/>
                </a:solidFill>
                <a:effectLst/>
                <a:latin typeface="system-ui"/>
              </a:rPr>
              <a:t>.) Matthew 25:21—</a:t>
            </a:r>
          </a:p>
        </p:txBody>
      </p:sp>
      <p:pic>
        <p:nvPicPr>
          <p:cNvPr id="7170" name="Picture 2" descr="Matthew 25:21 &quot;His master said to him, 'Well done, good ...">
            <a:extLst>
              <a:ext uri="{FF2B5EF4-FFF2-40B4-BE49-F238E27FC236}">
                <a16:creationId xmlns:a16="http://schemas.microsoft.com/office/drawing/2014/main" id="{67B0F2B2-BD55-468D-A082-C364321E92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2277510"/>
            <a:ext cx="4572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54845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1272208"/>
          </a:xfrm>
        </p:spPr>
        <p:txBody>
          <a:bodyPr>
            <a:noAutofit/>
          </a:bodyPr>
          <a:lstStyle/>
          <a:p>
            <a:pPr marL="0" indent="0">
              <a:buNone/>
            </a:pPr>
            <a:r>
              <a:rPr lang="en-US" sz="4000" dirty="0"/>
              <a:t>Everybody wants to hear their name</a:t>
            </a:r>
            <a:r>
              <a:rPr lang="en-NZ" sz="4000" dirty="0"/>
              <a:t>—</a:t>
            </a:r>
          </a:p>
          <a:p>
            <a:pPr marL="0" indent="0">
              <a:buNone/>
            </a:pPr>
            <a:r>
              <a:rPr lang="en-NZ" sz="4000" dirty="0"/>
              <a:t>4. Well done!</a:t>
            </a:r>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477078" y="1825624"/>
            <a:ext cx="4037772" cy="5032375"/>
          </a:xfrm>
        </p:spPr>
        <p:txBody>
          <a:bodyPr>
            <a:normAutofit fontScale="92500" lnSpcReduction="20000"/>
          </a:bodyPr>
          <a:lstStyle/>
          <a:p>
            <a:pPr marL="0" indent="0" algn="l">
              <a:buNone/>
            </a:pPr>
            <a:r>
              <a:rPr lang="en-NZ" sz="4300" b="0" i="0" spc="-200" dirty="0">
                <a:solidFill>
                  <a:srgbClr val="000000"/>
                </a:solidFill>
                <a:effectLst/>
                <a:latin typeface="system-ui"/>
              </a:rPr>
              <a:t>(</a:t>
            </a:r>
            <a:r>
              <a:rPr lang="en-NZ" sz="4300" b="0" i="0" spc="-200" dirty="0" err="1">
                <a:solidFill>
                  <a:srgbClr val="000000"/>
                </a:solidFill>
                <a:effectLst/>
                <a:latin typeface="system-ui"/>
              </a:rPr>
              <a:t>i</a:t>
            </a:r>
            <a:r>
              <a:rPr lang="en-NZ" sz="4300" b="0" i="0" spc="-200" dirty="0">
                <a:solidFill>
                  <a:srgbClr val="000000"/>
                </a:solidFill>
                <a:effectLst/>
                <a:latin typeface="system-ui"/>
              </a:rPr>
              <a:t>.) Matthew 25:21—</a:t>
            </a:r>
          </a:p>
          <a:p>
            <a:pPr algn="l"/>
            <a:r>
              <a:rPr lang="en-NZ" sz="4300" b="1" i="0" spc="-200" baseline="30000" dirty="0">
                <a:solidFill>
                  <a:srgbClr val="000000"/>
                </a:solidFill>
                <a:effectLst/>
                <a:latin typeface="system-ui"/>
              </a:rPr>
              <a:t>21</a:t>
            </a:r>
            <a:r>
              <a:rPr lang="en-NZ" sz="4300" b="0" i="0" spc="-200" dirty="0">
                <a:solidFill>
                  <a:srgbClr val="000000"/>
                </a:solidFill>
                <a:effectLst/>
                <a:latin typeface="system-ui"/>
              </a:rPr>
              <a:t>His master said to him, ‘Well done, good and faithful slave. You were faithful with a few things, I will put you in charge of many things; enter into the joy of your master.’</a:t>
            </a:r>
            <a:r>
              <a:rPr lang="en-NZ" b="0" i="0" dirty="0">
                <a:solidFill>
                  <a:srgbClr val="000000"/>
                </a:solidFill>
                <a:effectLst/>
                <a:latin typeface="system-ui"/>
              </a:rPr>
              <a:t> </a:t>
            </a:r>
            <a:r>
              <a:rPr lang="en-NZ" sz="1500" b="0" i="0" dirty="0">
                <a:solidFill>
                  <a:srgbClr val="000000"/>
                </a:solidFill>
                <a:effectLst/>
                <a:latin typeface="system-ui"/>
              </a:rPr>
              <a:t>(NASB95)</a:t>
            </a:r>
          </a:p>
        </p:txBody>
      </p:sp>
      <p:pic>
        <p:nvPicPr>
          <p:cNvPr id="7170" name="Picture 2" descr="Matthew 25:21 &quot;His master said to him, 'Well done, good ...">
            <a:extLst>
              <a:ext uri="{FF2B5EF4-FFF2-40B4-BE49-F238E27FC236}">
                <a16:creationId xmlns:a16="http://schemas.microsoft.com/office/drawing/2014/main" id="{67B0F2B2-BD55-468D-A082-C364321E92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2277510"/>
            <a:ext cx="4572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79212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1272208"/>
          </a:xfrm>
        </p:spPr>
        <p:txBody>
          <a:bodyPr>
            <a:noAutofit/>
          </a:bodyPr>
          <a:lstStyle/>
          <a:p>
            <a:pPr marL="0" indent="0">
              <a:buNone/>
            </a:pPr>
            <a:r>
              <a:rPr lang="en-US" sz="4000" dirty="0"/>
              <a:t>Everybody wants to hear their name</a:t>
            </a:r>
            <a:r>
              <a:rPr lang="en-NZ" sz="4000" dirty="0"/>
              <a:t>—</a:t>
            </a:r>
          </a:p>
          <a:p>
            <a:pPr marL="0" indent="0">
              <a:buNone/>
            </a:pPr>
            <a:r>
              <a:rPr lang="en-NZ" sz="4000" dirty="0"/>
              <a:t>4. Well done!</a:t>
            </a:r>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50" y="1825624"/>
            <a:ext cx="4062620" cy="5032375"/>
          </a:xfrm>
        </p:spPr>
        <p:txBody>
          <a:bodyPr>
            <a:normAutofit/>
          </a:bodyPr>
          <a:lstStyle/>
          <a:p>
            <a:pPr marL="0" indent="0" algn="l">
              <a:buNone/>
            </a:pPr>
            <a:r>
              <a:rPr lang="en-NZ" sz="4000" spc="-200" dirty="0">
                <a:solidFill>
                  <a:srgbClr val="000000"/>
                </a:solidFill>
                <a:latin typeface="system-ui"/>
              </a:rPr>
              <a:t>b. The cares of this world will have ended…</a:t>
            </a:r>
            <a:endParaRPr lang="en-NZ" sz="4000" b="0" i="0" spc="-200" dirty="0">
              <a:solidFill>
                <a:srgbClr val="000000"/>
              </a:solidFill>
              <a:effectLst/>
              <a:latin typeface="system-ui"/>
            </a:endParaRPr>
          </a:p>
          <a:p>
            <a:pPr marL="0" indent="0" algn="l">
              <a:buNone/>
            </a:pPr>
            <a:r>
              <a:rPr lang="en-NZ" sz="4000" spc="-200" dirty="0">
                <a:latin typeface="system-ui"/>
              </a:rPr>
              <a:t>(</a:t>
            </a:r>
            <a:r>
              <a:rPr lang="en-NZ" sz="4000" spc="-200" dirty="0" err="1">
                <a:latin typeface="system-ui"/>
              </a:rPr>
              <a:t>i</a:t>
            </a:r>
            <a:r>
              <a:rPr lang="en-NZ" sz="4000" spc="-200" dirty="0">
                <a:latin typeface="system-ui"/>
              </a:rPr>
              <a:t>.) Revelation 21:4—</a:t>
            </a:r>
            <a:endParaRPr lang="en-NZ" sz="4000" b="0" i="0" spc="-200" dirty="0">
              <a:solidFill>
                <a:srgbClr val="000000"/>
              </a:solidFill>
              <a:effectLst/>
              <a:latin typeface="system-ui"/>
            </a:endParaRPr>
          </a:p>
        </p:txBody>
      </p:sp>
      <p:pic>
        <p:nvPicPr>
          <p:cNvPr id="7170" name="Picture 2" descr="Matthew 25:21 &quot;His master said to him, 'Well done, good ...">
            <a:extLst>
              <a:ext uri="{FF2B5EF4-FFF2-40B4-BE49-F238E27FC236}">
                <a16:creationId xmlns:a16="http://schemas.microsoft.com/office/drawing/2014/main" id="{67B0F2B2-BD55-468D-A082-C364321E92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2277510"/>
            <a:ext cx="4572000" cy="342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3645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Everybody wants to hear their name</a:t>
            </a:r>
            <a:r>
              <a:rPr lang="en-NZ" sz="6400" dirty="0"/>
              <a:t>—</a:t>
            </a:r>
          </a:p>
          <a:p>
            <a:pPr marL="0" indent="0">
              <a:buNone/>
            </a:pP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7945507" cy="4859690"/>
          </a:xfrm>
        </p:spPr>
        <p:txBody>
          <a:bodyPr>
            <a:noAutofit/>
          </a:bodyPr>
          <a:lstStyle/>
          <a:p>
            <a:pPr>
              <a:lnSpc>
                <a:spcPct val="70000"/>
              </a:lnSpc>
            </a:pPr>
            <a:r>
              <a:rPr lang="en-NZ" sz="4000" spc="-200" dirty="0"/>
              <a:t>Not the stuff of life…</a:t>
            </a:r>
          </a:p>
        </p:txBody>
      </p:sp>
      <p:pic>
        <p:nvPicPr>
          <p:cNvPr id="11266" name="Picture 2" descr="Binging during low interest rates has caused our collective financial waistlines to bulge. Photo / NZME">
            <a:extLst>
              <a:ext uri="{FF2B5EF4-FFF2-40B4-BE49-F238E27FC236}">
                <a16:creationId xmlns:a16="http://schemas.microsoft.com/office/drawing/2014/main" id="{254BB614-A9BB-40ED-A282-0AF1C5019C4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98310"/>
            <a:ext cx="9144000" cy="48596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04302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1272208"/>
          </a:xfrm>
        </p:spPr>
        <p:txBody>
          <a:bodyPr>
            <a:noAutofit/>
          </a:bodyPr>
          <a:lstStyle/>
          <a:p>
            <a:pPr marL="0" indent="0">
              <a:buNone/>
            </a:pPr>
            <a:r>
              <a:rPr lang="en-US" sz="4000" dirty="0"/>
              <a:t>Everybody wants to hear their name</a:t>
            </a:r>
            <a:r>
              <a:rPr lang="en-NZ" sz="4000" dirty="0"/>
              <a:t>—</a:t>
            </a:r>
          </a:p>
          <a:p>
            <a:pPr marL="0" indent="0">
              <a:buNone/>
            </a:pPr>
            <a:r>
              <a:rPr lang="en-NZ" sz="4000" dirty="0"/>
              <a:t>4. Well done!</a:t>
            </a:r>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119270" y="1825624"/>
            <a:ext cx="4572000" cy="5032375"/>
          </a:xfrm>
        </p:spPr>
        <p:txBody>
          <a:bodyPr>
            <a:normAutofit fontScale="92500" lnSpcReduction="20000"/>
          </a:bodyPr>
          <a:lstStyle/>
          <a:p>
            <a:pPr marL="0" indent="0" algn="l">
              <a:buNone/>
            </a:pPr>
            <a:r>
              <a:rPr lang="en-NZ" sz="4300" spc="-200" dirty="0">
                <a:latin typeface="system-ui"/>
              </a:rPr>
              <a:t>(</a:t>
            </a:r>
            <a:r>
              <a:rPr lang="en-NZ" sz="4300" spc="-200" dirty="0" err="1">
                <a:latin typeface="system-ui"/>
              </a:rPr>
              <a:t>i</a:t>
            </a:r>
            <a:r>
              <a:rPr lang="en-NZ" sz="4300" spc="-200" dirty="0">
                <a:latin typeface="system-ui"/>
              </a:rPr>
              <a:t>.) Revelation 21:4—</a:t>
            </a:r>
            <a:endParaRPr lang="en-NZ" sz="4300" b="0" i="0" spc="-200" dirty="0">
              <a:effectLst/>
              <a:latin typeface="system-ui"/>
            </a:endParaRPr>
          </a:p>
          <a:p>
            <a:pPr algn="l"/>
            <a:r>
              <a:rPr lang="en-NZ" sz="4300" b="0" i="0" spc="-200" dirty="0">
                <a:solidFill>
                  <a:srgbClr val="000000"/>
                </a:solidFill>
                <a:effectLst/>
                <a:latin typeface="system-ui"/>
              </a:rPr>
              <a:t>and He will wipe away every tear from their eyes; and there will no longer be </a:t>
            </a:r>
            <a:r>
              <a:rPr lang="en-NZ" sz="4300" b="0" i="1" spc="-200" dirty="0">
                <a:solidFill>
                  <a:srgbClr val="000000"/>
                </a:solidFill>
                <a:effectLst/>
                <a:latin typeface="system-ui"/>
              </a:rPr>
              <a:t>any </a:t>
            </a:r>
            <a:r>
              <a:rPr lang="en-NZ" sz="4300" b="0" i="0" spc="-200" dirty="0">
                <a:solidFill>
                  <a:srgbClr val="000000"/>
                </a:solidFill>
                <a:effectLst/>
                <a:latin typeface="system-ui"/>
              </a:rPr>
              <a:t>death; there will no longer be </a:t>
            </a:r>
            <a:r>
              <a:rPr lang="en-NZ" sz="4300" b="0" i="1" spc="-200" dirty="0">
                <a:solidFill>
                  <a:srgbClr val="000000"/>
                </a:solidFill>
                <a:effectLst/>
                <a:latin typeface="system-ui"/>
              </a:rPr>
              <a:t>any </a:t>
            </a:r>
            <a:r>
              <a:rPr lang="en-NZ" sz="4300" b="0" i="0" spc="-200" dirty="0">
                <a:solidFill>
                  <a:srgbClr val="000000"/>
                </a:solidFill>
                <a:effectLst/>
                <a:latin typeface="system-ui"/>
              </a:rPr>
              <a:t>mourning, or </a:t>
            </a:r>
            <a:r>
              <a:rPr lang="en-NZ" sz="4300" i="0" spc="-200" dirty="0">
                <a:solidFill>
                  <a:srgbClr val="000000"/>
                </a:solidFill>
                <a:effectLst/>
                <a:latin typeface="system-ui"/>
              </a:rPr>
              <a:t>crying, or pain; the </a:t>
            </a:r>
            <a:r>
              <a:rPr lang="en-NZ" sz="4300" b="0" i="0" spc="-200" dirty="0">
                <a:solidFill>
                  <a:srgbClr val="000000"/>
                </a:solidFill>
                <a:effectLst/>
                <a:latin typeface="system-ui"/>
              </a:rPr>
              <a:t>first things have passed away.”</a:t>
            </a:r>
            <a:r>
              <a:rPr lang="en-NZ" sz="2800" b="0" i="0" dirty="0">
                <a:solidFill>
                  <a:srgbClr val="000000"/>
                </a:solidFill>
                <a:effectLst/>
                <a:latin typeface="system-ui"/>
              </a:rPr>
              <a:t> </a:t>
            </a:r>
            <a:r>
              <a:rPr lang="en-NZ" sz="1400" b="0" i="0" dirty="0">
                <a:solidFill>
                  <a:srgbClr val="000000"/>
                </a:solidFill>
                <a:effectLst/>
                <a:latin typeface="system-ui"/>
              </a:rPr>
              <a:t>(NASB95)</a:t>
            </a:r>
          </a:p>
        </p:txBody>
      </p:sp>
      <p:pic>
        <p:nvPicPr>
          <p:cNvPr id="7170" name="Picture 2" descr="Matthew 25:21 &quot;His master said to him, 'Well done, good ...">
            <a:extLst>
              <a:ext uri="{FF2B5EF4-FFF2-40B4-BE49-F238E27FC236}">
                <a16:creationId xmlns:a16="http://schemas.microsoft.com/office/drawing/2014/main" id="{67B0F2B2-BD55-468D-A082-C364321E92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91270" y="2366962"/>
            <a:ext cx="4452730" cy="33395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05935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0060" y="2586994"/>
            <a:ext cx="2606040" cy="18288"/>
          </a:xfrm>
          <a:custGeom>
            <a:avLst/>
            <a:gdLst>
              <a:gd name="connsiteX0" fmla="*/ 0 w 2606040"/>
              <a:gd name="connsiteY0" fmla="*/ 0 h 18288"/>
              <a:gd name="connsiteX1" fmla="*/ 625450 w 2606040"/>
              <a:gd name="connsiteY1" fmla="*/ 0 h 18288"/>
              <a:gd name="connsiteX2" fmla="*/ 1224839 w 2606040"/>
              <a:gd name="connsiteY2" fmla="*/ 0 h 18288"/>
              <a:gd name="connsiteX3" fmla="*/ 1824228 w 2606040"/>
              <a:gd name="connsiteY3" fmla="*/ 0 h 18288"/>
              <a:gd name="connsiteX4" fmla="*/ 2606040 w 2606040"/>
              <a:gd name="connsiteY4" fmla="*/ 0 h 18288"/>
              <a:gd name="connsiteX5" fmla="*/ 2606040 w 2606040"/>
              <a:gd name="connsiteY5" fmla="*/ 18288 h 18288"/>
              <a:gd name="connsiteX6" fmla="*/ 1902409 w 2606040"/>
              <a:gd name="connsiteY6" fmla="*/ 18288 h 18288"/>
              <a:gd name="connsiteX7" fmla="*/ 1276960 w 2606040"/>
              <a:gd name="connsiteY7" fmla="*/ 18288 h 18288"/>
              <a:gd name="connsiteX8" fmla="*/ 677570 w 2606040"/>
              <a:gd name="connsiteY8" fmla="*/ 18288 h 18288"/>
              <a:gd name="connsiteX9" fmla="*/ 0 w 2606040"/>
              <a:gd name="connsiteY9" fmla="*/ 18288 h 18288"/>
              <a:gd name="connsiteX10" fmla="*/ 0 w 2606040"/>
              <a:gd name="connsiteY10" fmla="*/ 0 h 18288"/>
              <a:gd name="connsiteX0" fmla="*/ 0 w 2606040"/>
              <a:gd name="connsiteY0" fmla="*/ 0 h 18288"/>
              <a:gd name="connsiteX1" fmla="*/ 599389 w 2606040"/>
              <a:gd name="connsiteY1" fmla="*/ 0 h 18288"/>
              <a:gd name="connsiteX2" fmla="*/ 1303020 w 2606040"/>
              <a:gd name="connsiteY2" fmla="*/ 0 h 18288"/>
              <a:gd name="connsiteX3" fmla="*/ 1876349 w 2606040"/>
              <a:gd name="connsiteY3" fmla="*/ 0 h 18288"/>
              <a:gd name="connsiteX4" fmla="*/ 2606040 w 2606040"/>
              <a:gd name="connsiteY4" fmla="*/ 0 h 18288"/>
              <a:gd name="connsiteX5" fmla="*/ 2606040 w 2606040"/>
              <a:gd name="connsiteY5" fmla="*/ 18288 h 18288"/>
              <a:gd name="connsiteX6" fmla="*/ 1980590 w 2606040"/>
              <a:gd name="connsiteY6" fmla="*/ 18288 h 18288"/>
              <a:gd name="connsiteX7" fmla="*/ 1276960 w 2606040"/>
              <a:gd name="connsiteY7" fmla="*/ 18288 h 18288"/>
              <a:gd name="connsiteX8" fmla="*/ 651510 w 2606040"/>
              <a:gd name="connsiteY8" fmla="*/ 18288 h 18288"/>
              <a:gd name="connsiteX9" fmla="*/ 0 w 2606040"/>
              <a:gd name="connsiteY9" fmla="*/ 18288 h 18288"/>
              <a:gd name="connsiteX10" fmla="*/ 0 w 2606040"/>
              <a:gd name="connsiteY1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606040" h="18288" fill="none" extrusionOk="0">
                <a:moveTo>
                  <a:pt x="0" y="0"/>
                </a:moveTo>
                <a:cubicBezTo>
                  <a:pt x="211079" y="-22080"/>
                  <a:pt x="479378" y="-26537"/>
                  <a:pt x="625450" y="0"/>
                </a:cubicBezTo>
                <a:cubicBezTo>
                  <a:pt x="925937" y="-4758"/>
                  <a:pt x="973176" y="15739"/>
                  <a:pt x="1224839" y="0"/>
                </a:cubicBezTo>
                <a:cubicBezTo>
                  <a:pt x="1479663" y="-11328"/>
                  <a:pt x="1566636" y="18697"/>
                  <a:pt x="1824228" y="0"/>
                </a:cubicBezTo>
                <a:cubicBezTo>
                  <a:pt x="2086799" y="-72665"/>
                  <a:pt x="2306223" y="-891"/>
                  <a:pt x="2606040" y="0"/>
                </a:cubicBezTo>
                <a:cubicBezTo>
                  <a:pt x="2606645" y="4461"/>
                  <a:pt x="2607031" y="13181"/>
                  <a:pt x="2606040" y="18288"/>
                </a:cubicBezTo>
                <a:cubicBezTo>
                  <a:pt x="2260204" y="29342"/>
                  <a:pt x="2175708" y="5614"/>
                  <a:pt x="1902409" y="18288"/>
                </a:cubicBezTo>
                <a:cubicBezTo>
                  <a:pt x="1638502" y="41064"/>
                  <a:pt x="1460923" y="-16269"/>
                  <a:pt x="1276960" y="18288"/>
                </a:cubicBezTo>
                <a:cubicBezTo>
                  <a:pt x="1057717" y="14361"/>
                  <a:pt x="867956" y="2320"/>
                  <a:pt x="677570" y="18288"/>
                </a:cubicBezTo>
                <a:cubicBezTo>
                  <a:pt x="457951" y="33373"/>
                  <a:pt x="189752" y="55388"/>
                  <a:pt x="0" y="18288"/>
                </a:cubicBezTo>
                <a:cubicBezTo>
                  <a:pt x="1586" y="13022"/>
                  <a:pt x="-95" y="4569"/>
                  <a:pt x="0" y="0"/>
                </a:cubicBezTo>
                <a:close/>
              </a:path>
              <a:path w="2606040" h="18288" stroke="0" extrusionOk="0">
                <a:moveTo>
                  <a:pt x="0" y="0"/>
                </a:moveTo>
                <a:cubicBezTo>
                  <a:pt x="172759" y="3236"/>
                  <a:pt x="361166" y="-13413"/>
                  <a:pt x="599389" y="0"/>
                </a:cubicBezTo>
                <a:cubicBezTo>
                  <a:pt x="841226" y="37042"/>
                  <a:pt x="968991" y="14587"/>
                  <a:pt x="1303020" y="0"/>
                </a:cubicBezTo>
                <a:cubicBezTo>
                  <a:pt x="1643101" y="-7120"/>
                  <a:pt x="1717813" y="7213"/>
                  <a:pt x="1876349" y="0"/>
                </a:cubicBezTo>
                <a:cubicBezTo>
                  <a:pt x="2036762" y="-14138"/>
                  <a:pt x="2426397" y="-4451"/>
                  <a:pt x="2606040" y="0"/>
                </a:cubicBezTo>
                <a:cubicBezTo>
                  <a:pt x="2606314" y="8448"/>
                  <a:pt x="2606550" y="14527"/>
                  <a:pt x="2606040" y="18288"/>
                </a:cubicBezTo>
                <a:cubicBezTo>
                  <a:pt x="2344840" y="2643"/>
                  <a:pt x="2192043" y="7399"/>
                  <a:pt x="1980590" y="18288"/>
                </a:cubicBezTo>
                <a:cubicBezTo>
                  <a:pt x="1783984" y="-9745"/>
                  <a:pt x="1487673" y="45908"/>
                  <a:pt x="1276960" y="18288"/>
                </a:cubicBezTo>
                <a:cubicBezTo>
                  <a:pt x="1088134" y="-41257"/>
                  <a:pt x="877974" y="49968"/>
                  <a:pt x="651510" y="18288"/>
                </a:cubicBezTo>
                <a:cubicBezTo>
                  <a:pt x="430798" y="-27764"/>
                  <a:pt x="132889" y="-33467"/>
                  <a:pt x="0" y="18288"/>
                </a:cubicBezTo>
                <a:cubicBezTo>
                  <a:pt x="212" y="10845"/>
                  <a:pt x="-833" y="6193"/>
                  <a:pt x="0" y="0"/>
                </a:cubicBezTo>
                <a:close/>
              </a:path>
              <a:path w="2606040" h="18288" fill="none" stroke="0" extrusionOk="0">
                <a:moveTo>
                  <a:pt x="0" y="0"/>
                </a:moveTo>
                <a:cubicBezTo>
                  <a:pt x="202328" y="-14716"/>
                  <a:pt x="332722" y="-11499"/>
                  <a:pt x="625450" y="0"/>
                </a:cubicBezTo>
                <a:cubicBezTo>
                  <a:pt x="927712" y="6878"/>
                  <a:pt x="971143" y="7084"/>
                  <a:pt x="1224839" y="0"/>
                </a:cubicBezTo>
                <a:cubicBezTo>
                  <a:pt x="1477775" y="-16815"/>
                  <a:pt x="1569904" y="19146"/>
                  <a:pt x="1824228" y="0"/>
                </a:cubicBezTo>
                <a:cubicBezTo>
                  <a:pt x="2055206" y="24867"/>
                  <a:pt x="2317192" y="-62872"/>
                  <a:pt x="2606040" y="0"/>
                </a:cubicBezTo>
                <a:cubicBezTo>
                  <a:pt x="2606166" y="3680"/>
                  <a:pt x="2606905" y="11461"/>
                  <a:pt x="2606040" y="18288"/>
                </a:cubicBezTo>
                <a:cubicBezTo>
                  <a:pt x="2234648" y="26976"/>
                  <a:pt x="2180202" y="-10361"/>
                  <a:pt x="1902409" y="18288"/>
                </a:cubicBezTo>
                <a:cubicBezTo>
                  <a:pt x="1635562" y="47194"/>
                  <a:pt x="1477339" y="4794"/>
                  <a:pt x="1276960" y="18288"/>
                </a:cubicBezTo>
                <a:cubicBezTo>
                  <a:pt x="1058094" y="66922"/>
                  <a:pt x="904206" y="-20636"/>
                  <a:pt x="677570" y="18288"/>
                </a:cubicBezTo>
                <a:cubicBezTo>
                  <a:pt x="485746" y="14713"/>
                  <a:pt x="195925" y="33005"/>
                  <a:pt x="0" y="18288"/>
                </a:cubicBezTo>
                <a:cubicBezTo>
                  <a:pt x="1168" y="12774"/>
                  <a:pt x="-229" y="3745"/>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863741219">
                  <a:custGeom>
                    <a:avLst/>
                    <a:gdLst>
                      <a:gd name="connsiteX0" fmla="*/ 0 w 2606040"/>
                      <a:gd name="connsiteY0" fmla="*/ 0 h 18288"/>
                      <a:gd name="connsiteX1" fmla="*/ 625450 w 2606040"/>
                      <a:gd name="connsiteY1" fmla="*/ 0 h 18288"/>
                      <a:gd name="connsiteX2" fmla="*/ 1224839 w 2606040"/>
                      <a:gd name="connsiteY2" fmla="*/ 0 h 18288"/>
                      <a:gd name="connsiteX3" fmla="*/ 1824228 w 2606040"/>
                      <a:gd name="connsiteY3" fmla="*/ 0 h 18288"/>
                      <a:gd name="connsiteX4" fmla="*/ 2606040 w 2606040"/>
                      <a:gd name="connsiteY4" fmla="*/ 0 h 18288"/>
                      <a:gd name="connsiteX5" fmla="*/ 2606040 w 2606040"/>
                      <a:gd name="connsiteY5" fmla="*/ 18288 h 18288"/>
                      <a:gd name="connsiteX6" fmla="*/ 1902409 w 2606040"/>
                      <a:gd name="connsiteY6" fmla="*/ 18288 h 18288"/>
                      <a:gd name="connsiteX7" fmla="*/ 1276960 w 2606040"/>
                      <a:gd name="connsiteY7" fmla="*/ 18288 h 18288"/>
                      <a:gd name="connsiteX8" fmla="*/ 677570 w 2606040"/>
                      <a:gd name="connsiteY8" fmla="*/ 18288 h 18288"/>
                      <a:gd name="connsiteX9" fmla="*/ 0 w 2606040"/>
                      <a:gd name="connsiteY9" fmla="*/ 18288 h 18288"/>
                      <a:gd name="connsiteX10" fmla="*/ 0 w 2606040"/>
                      <a:gd name="connsiteY10"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606040" h="18288" fill="none" extrusionOk="0">
                        <a:moveTo>
                          <a:pt x="0" y="0"/>
                        </a:moveTo>
                        <a:cubicBezTo>
                          <a:pt x="266776" y="-600"/>
                          <a:pt x="322756" y="3201"/>
                          <a:pt x="625450" y="0"/>
                        </a:cubicBezTo>
                        <a:cubicBezTo>
                          <a:pt x="928144" y="-3201"/>
                          <a:pt x="968141" y="9269"/>
                          <a:pt x="1224839" y="0"/>
                        </a:cubicBezTo>
                        <a:cubicBezTo>
                          <a:pt x="1481537" y="-9269"/>
                          <a:pt x="1569059" y="21947"/>
                          <a:pt x="1824228" y="0"/>
                        </a:cubicBezTo>
                        <a:cubicBezTo>
                          <a:pt x="2079397" y="-21947"/>
                          <a:pt x="2326053" y="-10194"/>
                          <a:pt x="2606040" y="0"/>
                        </a:cubicBezTo>
                        <a:cubicBezTo>
                          <a:pt x="2605462" y="4771"/>
                          <a:pt x="2606793" y="12323"/>
                          <a:pt x="2606040" y="18288"/>
                        </a:cubicBezTo>
                        <a:cubicBezTo>
                          <a:pt x="2256758" y="31410"/>
                          <a:pt x="2173673" y="-12878"/>
                          <a:pt x="1902409" y="18288"/>
                        </a:cubicBezTo>
                        <a:cubicBezTo>
                          <a:pt x="1631145" y="49454"/>
                          <a:pt x="1461378" y="5466"/>
                          <a:pt x="1276960" y="18288"/>
                        </a:cubicBezTo>
                        <a:cubicBezTo>
                          <a:pt x="1092542" y="31110"/>
                          <a:pt x="890442" y="13213"/>
                          <a:pt x="677570" y="18288"/>
                        </a:cubicBezTo>
                        <a:cubicBezTo>
                          <a:pt x="464698" y="23364"/>
                          <a:pt x="187648" y="35837"/>
                          <a:pt x="0" y="18288"/>
                        </a:cubicBezTo>
                        <a:cubicBezTo>
                          <a:pt x="841" y="12879"/>
                          <a:pt x="-726" y="3977"/>
                          <a:pt x="0" y="0"/>
                        </a:cubicBezTo>
                        <a:close/>
                      </a:path>
                      <a:path w="2606040" h="18288" stroke="0" extrusionOk="0">
                        <a:moveTo>
                          <a:pt x="0" y="0"/>
                        </a:moveTo>
                        <a:cubicBezTo>
                          <a:pt x="197231" y="3803"/>
                          <a:pt x="358914" y="-9291"/>
                          <a:pt x="599389" y="0"/>
                        </a:cubicBezTo>
                        <a:cubicBezTo>
                          <a:pt x="839864" y="9291"/>
                          <a:pt x="979371" y="8509"/>
                          <a:pt x="1303020" y="0"/>
                        </a:cubicBezTo>
                        <a:cubicBezTo>
                          <a:pt x="1626669" y="-8509"/>
                          <a:pt x="1726300" y="7440"/>
                          <a:pt x="1876349" y="0"/>
                        </a:cubicBezTo>
                        <a:cubicBezTo>
                          <a:pt x="2026398" y="-7440"/>
                          <a:pt x="2430712" y="17957"/>
                          <a:pt x="2606040" y="0"/>
                        </a:cubicBezTo>
                        <a:cubicBezTo>
                          <a:pt x="2605426" y="8857"/>
                          <a:pt x="2606544" y="13619"/>
                          <a:pt x="2606040" y="18288"/>
                        </a:cubicBezTo>
                        <a:cubicBezTo>
                          <a:pt x="2393024" y="2241"/>
                          <a:pt x="2191161" y="39259"/>
                          <a:pt x="1980590" y="18288"/>
                        </a:cubicBezTo>
                        <a:cubicBezTo>
                          <a:pt x="1770019" y="-2683"/>
                          <a:pt x="1476440" y="36114"/>
                          <a:pt x="1276960" y="18288"/>
                        </a:cubicBezTo>
                        <a:cubicBezTo>
                          <a:pt x="1077480" y="463"/>
                          <a:pt x="880988" y="42125"/>
                          <a:pt x="651510" y="18288"/>
                        </a:cubicBezTo>
                        <a:cubicBezTo>
                          <a:pt x="422032" y="-5549"/>
                          <a:pt x="130744" y="-1947"/>
                          <a:pt x="0" y="18288"/>
                        </a:cubicBezTo>
                        <a:cubicBezTo>
                          <a:pt x="-487" y="10816"/>
                          <a:pt x="-839" y="6058"/>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8E40116D-962D-4E74-B4D6-3293EDCF4F45}"/>
              </a:ext>
            </a:extLst>
          </p:cNvPr>
          <p:cNvSpPr>
            <a:spLocks noGrp="1"/>
          </p:cNvSpPr>
          <p:nvPr>
            <p:ph sz="half" idx="2"/>
          </p:nvPr>
        </p:nvSpPr>
        <p:spPr/>
        <p:txBody>
          <a:bodyPr/>
          <a:lstStyle/>
          <a:p>
            <a:endParaRPr lang="en-NZ"/>
          </a:p>
        </p:txBody>
      </p:sp>
      <p:pic>
        <p:nvPicPr>
          <p:cNvPr id="8194" name="Picture 2" descr="Southern Baptist Beliefs and Doctrine">
            <a:extLst>
              <a:ext uri="{FF2B5EF4-FFF2-40B4-BE49-F238E27FC236}">
                <a16:creationId xmlns:a16="http://schemas.microsoft.com/office/drawing/2014/main" id="{FED6CBCF-B3EA-42C1-8AC1-261BC99700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81761"/>
            <a:ext cx="9141714" cy="6094477"/>
          </a:xfrm>
          <a:prstGeom prst="rect">
            <a:avLst/>
          </a:prstGeom>
          <a:noFill/>
          <a:extLst>
            <a:ext uri="{909E8E84-426E-40DD-AFC4-6F175D3DCCD1}">
              <a14:hiddenFill xmlns:a14="http://schemas.microsoft.com/office/drawing/2010/main">
                <a:solidFill>
                  <a:srgbClr val="FFFFFF"/>
                </a:solidFill>
              </a14:hiddenFill>
            </a:ext>
          </a:extLst>
        </p:spPr>
      </p:pic>
      <p:sp>
        <p:nvSpPr>
          <p:cNvPr id="11" name="Content Placeholder 1">
            <a:extLst>
              <a:ext uri="{FF2B5EF4-FFF2-40B4-BE49-F238E27FC236}">
                <a16:creationId xmlns:a16="http://schemas.microsoft.com/office/drawing/2014/main" id="{9CD76651-2C79-4C3C-9D50-5716A6ADBEB6}"/>
              </a:ext>
            </a:extLst>
          </p:cNvPr>
          <p:cNvSpPr txBox="1">
            <a:spLocks/>
          </p:cNvSpPr>
          <p:nvPr/>
        </p:nvSpPr>
        <p:spPr>
          <a:xfrm>
            <a:off x="116586" y="912363"/>
            <a:ext cx="3886200" cy="5264599"/>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NZ" sz="4000" b="1" dirty="0">
                <a:latin typeface="system-ui"/>
              </a:rPr>
              <a:t>Acts 22:16—</a:t>
            </a:r>
          </a:p>
          <a:p>
            <a:r>
              <a:rPr lang="en-NZ" sz="4000" b="1" dirty="0">
                <a:solidFill>
                  <a:srgbClr val="000000"/>
                </a:solidFill>
                <a:latin typeface="system-ui"/>
              </a:rPr>
              <a:t>Now why do you delay? Get up and be baptized, and wash away your sins, calling on His name.’</a:t>
            </a:r>
          </a:p>
          <a:p>
            <a:endParaRPr lang="en-NZ" sz="4000" dirty="0"/>
          </a:p>
        </p:txBody>
      </p:sp>
    </p:spTree>
    <p:extLst>
      <p:ext uri="{BB962C8B-B14F-4D97-AF65-F5344CB8AC3E}">
        <p14:creationId xmlns:p14="http://schemas.microsoft.com/office/powerpoint/2010/main" val="2441146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Everybody wants to hear their name</a:t>
            </a:r>
            <a:r>
              <a:rPr lang="en-NZ" sz="6400" dirty="0"/>
              <a:t>—</a:t>
            </a:r>
          </a:p>
          <a:p>
            <a:pPr marL="0" indent="0">
              <a:buNone/>
            </a:pP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49" y="1317273"/>
            <a:ext cx="7945507" cy="4859690"/>
          </a:xfrm>
        </p:spPr>
        <p:txBody>
          <a:bodyPr>
            <a:noAutofit/>
          </a:bodyPr>
          <a:lstStyle/>
          <a:p>
            <a:pPr>
              <a:lnSpc>
                <a:spcPct val="70000"/>
              </a:lnSpc>
            </a:pPr>
            <a:r>
              <a:rPr lang="en-NZ" sz="4000" spc="-200" dirty="0"/>
              <a:t>Life has twists and turns…Some for the better, some for the worse…!</a:t>
            </a:r>
          </a:p>
        </p:txBody>
      </p:sp>
      <p:pic>
        <p:nvPicPr>
          <p:cNvPr id="15362" name="Picture 2" descr="Twists and Turns - Anne Goldberg, The Savvy Senior">
            <a:extLst>
              <a:ext uri="{FF2B5EF4-FFF2-40B4-BE49-F238E27FC236}">
                <a16:creationId xmlns:a16="http://schemas.microsoft.com/office/drawing/2014/main" id="{0B2456C4-BB04-4652-904A-4DFA11BAA3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54174" y="2350812"/>
            <a:ext cx="3635651" cy="42860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7887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Everybody wants to hear their name</a:t>
            </a:r>
            <a:r>
              <a:rPr lang="en-NZ" sz="6400" dirty="0"/>
              <a:t>—</a:t>
            </a:r>
          </a:p>
          <a:p>
            <a:pPr marL="0" indent="0">
              <a:buNone/>
            </a:pP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50" y="1317273"/>
            <a:ext cx="4234898" cy="4859690"/>
          </a:xfrm>
        </p:spPr>
        <p:txBody>
          <a:bodyPr>
            <a:noAutofit/>
          </a:bodyPr>
          <a:lstStyle/>
          <a:p>
            <a:pPr>
              <a:lnSpc>
                <a:spcPct val="70000"/>
              </a:lnSpc>
            </a:pPr>
            <a:r>
              <a:rPr lang="en-NZ" sz="4000" b="0" i="0" spc="-200" dirty="0">
                <a:effectLst/>
              </a:rPr>
              <a:t>Halyna Hutchins</a:t>
            </a:r>
            <a:r>
              <a:rPr lang="en-NZ" sz="4000" spc="-200" dirty="0"/>
              <a:t>.</a:t>
            </a:r>
          </a:p>
          <a:p>
            <a:pPr>
              <a:lnSpc>
                <a:spcPct val="70000"/>
              </a:lnSpc>
            </a:pPr>
            <a:r>
              <a:rPr lang="en-NZ" sz="4000" spc="-200" dirty="0">
                <a:solidFill>
                  <a:schemeClr val="bg1"/>
                </a:solidFill>
              </a:rPr>
              <a:t>A wife and mother</a:t>
            </a:r>
          </a:p>
          <a:p>
            <a:pPr>
              <a:lnSpc>
                <a:spcPct val="70000"/>
              </a:lnSpc>
            </a:pPr>
            <a:r>
              <a:rPr lang="en-NZ" sz="4000" spc="-200" dirty="0">
                <a:solidFill>
                  <a:schemeClr val="bg1"/>
                </a:solidFill>
              </a:rPr>
              <a:t>Sudden death by accidental shooting on Thursday 21 October 2021.</a:t>
            </a:r>
          </a:p>
          <a:p>
            <a:pPr>
              <a:lnSpc>
                <a:spcPct val="70000"/>
              </a:lnSpc>
            </a:pPr>
            <a:r>
              <a:rPr lang="en-NZ" sz="4000" spc="-200" dirty="0">
                <a:solidFill>
                  <a:schemeClr val="bg1"/>
                </a:solidFill>
              </a:rPr>
              <a:t>The last thing she would have woken up thinking was that it was going to be her last day on earth.</a:t>
            </a:r>
          </a:p>
        </p:txBody>
      </p:sp>
      <p:pic>
        <p:nvPicPr>
          <p:cNvPr id="1026" name="Picture 2" descr="&quot;Rust&quot; Gaffer partage la &quot;dernière photo&quot; d'Halyna ...">
            <a:extLst>
              <a:ext uri="{FF2B5EF4-FFF2-40B4-BE49-F238E27FC236}">
                <a16:creationId xmlns:a16="http://schemas.microsoft.com/office/drawing/2014/main" id="{7AAA075F-05CA-43D4-990D-4821B65781A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3360" r="32318"/>
          <a:stretch/>
        </p:blipFill>
        <p:spPr bwMode="auto">
          <a:xfrm>
            <a:off x="4996068" y="1317273"/>
            <a:ext cx="3519281" cy="5281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0616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Everybody wants to hear their name</a:t>
            </a:r>
            <a:r>
              <a:rPr lang="en-NZ" sz="6400" dirty="0"/>
              <a:t>—</a:t>
            </a:r>
          </a:p>
          <a:p>
            <a:pPr marL="0" indent="0">
              <a:buNone/>
            </a:pP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50" y="1317273"/>
            <a:ext cx="4234898" cy="4859690"/>
          </a:xfrm>
        </p:spPr>
        <p:txBody>
          <a:bodyPr>
            <a:noAutofit/>
          </a:bodyPr>
          <a:lstStyle/>
          <a:p>
            <a:pPr>
              <a:lnSpc>
                <a:spcPct val="70000"/>
              </a:lnSpc>
            </a:pPr>
            <a:r>
              <a:rPr lang="en-NZ" sz="4000" b="0" i="0" spc="-200" dirty="0">
                <a:effectLst/>
              </a:rPr>
              <a:t>Halyna Hutchins</a:t>
            </a:r>
            <a:r>
              <a:rPr lang="en-NZ" sz="4000" spc="-200" dirty="0"/>
              <a:t>.</a:t>
            </a:r>
          </a:p>
          <a:p>
            <a:pPr>
              <a:lnSpc>
                <a:spcPct val="70000"/>
              </a:lnSpc>
            </a:pPr>
            <a:r>
              <a:rPr lang="en-NZ" sz="4000" spc="-200" dirty="0"/>
              <a:t>A wife and mother.</a:t>
            </a:r>
          </a:p>
          <a:p>
            <a:pPr>
              <a:lnSpc>
                <a:spcPct val="70000"/>
              </a:lnSpc>
            </a:pPr>
            <a:r>
              <a:rPr lang="en-NZ" sz="4000" spc="-200" dirty="0">
                <a:solidFill>
                  <a:schemeClr val="bg1"/>
                </a:solidFill>
              </a:rPr>
              <a:t>Sudden death by accidental shooting on Thursday 21 October 2021.</a:t>
            </a:r>
          </a:p>
          <a:p>
            <a:pPr>
              <a:lnSpc>
                <a:spcPct val="70000"/>
              </a:lnSpc>
            </a:pPr>
            <a:r>
              <a:rPr lang="en-NZ" sz="4000" spc="-200" dirty="0">
                <a:solidFill>
                  <a:schemeClr val="bg1"/>
                </a:solidFill>
              </a:rPr>
              <a:t>The last thing she would have woken up thinking was that it was going to be her last day on earth.</a:t>
            </a:r>
          </a:p>
        </p:txBody>
      </p:sp>
      <p:pic>
        <p:nvPicPr>
          <p:cNvPr id="1026" name="Picture 2" descr="&quot;Rust&quot; Gaffer partage la &quot;dernière photo&quot; d'Halyna ...">
            <a:extLst>
              <a:ext uri="{FF2B5EF4-FFF2-40B4-BE49-F238E27FC236}">
                <a16:creationId xmlns:a16="http://schemas.microsoft.com/office/drawing/2014/main" id="{7AAA075F-05CA-43D4-990D-4821B65781A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3360" r="32318"/>
          <a:stretch/>
        </p:blipFill>
        <p:spPr bwMode="auto">
          <a:xfrm>
            <a:off x="4996068" y="1317273"/>
            <a:ext cx="3519281" cy="5281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871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Everybody wants to hear their name</a:t>
            </a:r>
            <a:r>
              <a:rPr lang="en-NZ" sz="6400" dirty="0"/>
              <a:t>—</a:t>
            </a:r>
          </a:p>
          <a:p>
            <a:pPr marL="0" indent="0">
              <a:buNone/>
            </a:pP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50" y="1317273"/>
            <a:ext cx="4234898" cy="4859690"/>
          </a:xfrm>
        </p:spPr>
        <p:txBody>
          <a:bodyPr>
            <a:noAutofit/>
          </a:bodyPr>
          <a:lstStyle/>
          <a:p>
            <a:pPr>
              <a:lnSpc>
                <a:spcPct val="70000"/>
              </a:lnSpc>
            </a:pPr>
            <a:r>
              <a:rPr lang="en-NZ" sz="4000" b="0" i="0" spc="-200" dirty="0">
                <a:effectLst/>
              </a:rPr>
              <a:t>Halyna Hutchins</a:t>
            </a:r>
            <a:r>
              <a:rPr lang="en-NZ" sz="4000" spc="-200" dirty="0"/>
              <a:t>.</a:t>
            </a:r>
          </a:p>
          <a:p>
            <a:pPr>
              <a:lnSpc>
                <a:spcPct val="70000"/>
              </a:lnSpc>
            </a:pPr>
            <a:r>
              <a:rPr lang="en-NZ" sz="4000" spc="-200" dirty="0"/>
              <a:t>A wife and mother</a:t>
            </a:r>
          </a:p>
          <a:p>
            <a:pPr>
              <a:lnSpc>
                <a:spcPct val="70000"/>
              </a:lnSpc>
            </a:pPr>
            <a:r>
              <a:rPr lang="en-NZ" sz="4000" spc="-200" dirty="0"/>
              <a:t>Sudden death by accidental shooting on Thursday 21 October 2021.</a:t>
            </a:r>
          </a:p>
          <a:p>
            <a:pPr>
              <a:lnSpc>
                <a:spcPct val="70000"/>
              </a:lnSpc>
            </a:pPr>
            <a:r>
              <a:rPr lang="en-NZ" sz="4000" spc="-200" dirty="0">
                <a:solidFill>
                  <a:schemeClr val="bg1"/>
                </a:solidFill>
              </a:rPr>
              <a:t>The last thing she would have woken up thinking was that it was going to be her last day on earth.</a:t>
            </a:r>
          </a:p>
        </p:txBody>
      </p:sp>
      <p:pic>
        <p:nvPicPr>
          <p:cNvPr id="1026" name="Picture 2" descr="&quot;Rust&quot; Gaffer partage la &quot;dernière photo&quot; d'Halyna ...">
            <a:extLst>
              <a:ext uri="{FF2B5EF4-FFF2-40B4-BE49-F238E27FC236}">
                <a16:creationId xmlns:a16="http://schemas.microsoft.com/office/drawing/2014/main" id="{7AAA075F-05CA-43D4-990D-4821B65781A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3360" r="32318"/>
          <a:stretch/>
        </p:blipFill>
        <p:spPr bwMode="auto">
          <a:xfrm>
            <a:off x="4996068" y="1317273"/>
            <a:ext cx="3519281" cy="5281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0565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596346"/>
          </a:xfrm>
        </p:spPr>
        <p:txBody>
          <a:bodyPr>
            <a:normAutofit fontScale="62500" lnSpcReduction="20000"/>
          </a:bodyPr>
          <a:lstStyle/>
          <a:p>
            <a:pPr marL="0" indent="0">
              <a:buNone/>
            </a:pPr>
            <a:r>
              <a:rPr lang="en-US" sz="6400" dirty="0"/>
              <a:t>Everybody wants to hear their name</a:t>
            </a:r>
            <a:r>
              <a:rPr lang="en-NZ" sz="6400" dirty="0"/>
              <a:t>—</a:t>
            </a:r>
          </a:p>
          <a:p>
            <a:pPr marL="0" indent="0">
              <a:buNone/>
            </a:pPr>
            <a:endParaRPr lang="en-NZ" sz="6000" dirty="0"/>
          </a:p>
        </p:txBody>
      </p:sp>
      <p:sp>
        <p:nvSpPr>
          <p:cNvPr id="5" name="Content Placeholder 4">
            <a:extLst>
              <a:ext uri="{FF2B5EF4-FFF2-40B4-BE49-F238E27FC236}">
                <a16:creationId xmlns:a16="http://schemas.microsoft.com/office/drawing/2014/main" id="{34D627D0-071D-458C-89EE-911B16F458C3}"/>
              </a:ext>
            </a:extLst>
          </p:cNvPr>
          <p:cNvSpPr>
            <a:spLocks noGrp="1"/>
          </p:cNvSpPr>
          <p:nvPr>
            <p:ph sz="half" idx="1"/>
          </p:nvPr>
        </p:nvSpPr>
        <p:spPr>
          <a:xfrm>
            <a:off x="628650" y="1317273"/>
            <a:ext cx="4234898" cy="4859690"/>
          </a:xfrm>
        </p:spPr>
        <p:txBody>
          <a:bodyPr>
            <a:noAutofit/>
          </a:bodyPr>
          <a:lstStyle/>
          <a:p>
            <a:pPr>
              <a:lnSpc>
                <a:spcPct val="70000"/>
              </a:lnSpc>
            </a:pPr>
            <a:r>
              <a:rPr lang="en-NZ" sz="4000" b="0" i="0" spc="-200" dirty="0">
                <a:effectLst/>
              </a:rPr>
              <a:t>Halyna Hutchins</a:t>
            </a:r>
            <a:r>
              <a:rPr lang="en-NZ" sz="4000" spc="-200" dirty="0"/>
              <a:t>.</a:t>
            </a:r>
          </a:p>
          <a:p>
            <a:pPr>
              <a:lnSpc>
                <a:spcPct val="70000"/>
              </a:lnSpc>
            </a:pPr>
            <a:r>
              <a:rPr lang="en-NZ" sz="4000" spc="-200" dirty="0"/>
              <a:t>A wife and mother</a:t>
            </a:r>
          </a:p>
          <a:p>
            <a:pPr>
              <a:lnSpc>
                <a:spcPct val="70000"/>
              </a:lnSpc>
            </a:pPr>
            <a:r>
              <a:rPr lang="en-NZ" sz="4000" spc="-200" dirty="0"/>
              <a:t>Sudden death by accidental shooting on Thursday 21 October 2021.</a:t>
            </a:r>
          </a:p>
          <a:p>
            <a:pPr>
              <a:lnSpc>
                <a:spcPct val="70000"/>
              </a:lnSpc>
            </a:pPr>
            <a:r>
              <a:rPr lang="en-NZ" sz="4000" spc="-200" dirty="0"/>
              <a:t>The last thing she would have woken up thinking was that it was going to be her last day on earth.</a:t>
            </a:r>
          </a:p>
        </p:txBody>
      </p:sp>
      <p:pic>
        <p:nvPicPr>
          <p:cNvPr id="1026" name="Picture 2" descr="&quot;Rust&quot; Gaffer partage la &quot;dernière photo&quot; d'Halyna ...">
            <a:extLst>
              <a:ext uri="{FF2B5EF4-FFF2-40B4-BE49-F238E27FC236}">
                <a16:creationId xmlns:a16="http://schemas.microsoft.com/office/drawing/2014/main" id="{7AAA075F-05CA-43D4-990D-4821B65781A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3360" r="32318"/>
          <a:stretch/>
        </p:blipFill>
        <p:spPr bwMode="auto">
          <a:xfrm>
            <a:off x="4996068" y="1317273"/>
            <a:ext cx="3519281" cy="52811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70513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06D1875-CF83-4A4C-98A0-F7460F2BB3AB}"/>
              </a:ext>
            </a:extLst>
          </p:cNvPr>
          <p:cNvSpPr>
            <a:spLocks noGrp="1"/>
          </p:cNvSpPr>
          <p:nvPr>
            <p:ph sz="half" idx="2"/>
          </p:nvPr>
        </p:nvSpPr>
        <p:spPr>
          <a:xfrm>
            <a:off x="628650" y="424071"/>
            <a:ext cx="8515350" cy="1272208"/>
          </a:xfrm>
        </p:spPr>
        <p:txBody>
          <a:bodyPr>
            <a:noAutofit/>
          </a:bodyPr>
          <a:lstStyle/>
          <a:p>
            <a:pPr marL="0" indent="0">
              <a:buNone/>
            </a:pPr>
            <a:r>
              <a:rPr lang="en-US" sz="4000" dirty="0"/>
              <a:t>Everybody wants to hear their name</a:t>
            </a:r>
            <a:r>
              <a:rPr lang="en-NZ" sz="4000" dirty="0"/>
              <a:t>—</a:t>
            </a:r>
          </a:p>
          <a:p>
            <a:pPr marL="0" indent="0">
              <a:buNone/>
            </a:pPr>
            <a:r>
              <a:rPr lang="en-NZ" sz="4000" dirty="0"/>
              <a:t>1. Are you on the List?</a:t>
            </a:r>
          </a:p>
        </p:txBody>
      </p:sp>
      <p:pic>
        <p:nvPicPr>
          <p:cNvPr id="2052" name="Picture 4">
            <a:extLst>
              <a:ext uri="{FF2B5EF4-FFF2-40B4-BE49-F238E27FC236}">
                <a16:creationId xmlns:a16="http://schemas.microsoft.com/office/drawing/2014/main" id="{BA613024-9153-44F0-A04C-4679F9D16623}"/>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628649" y="2213113"/>
            <a:ext cx="8014935" cy="4210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49690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12579</TotalTime>
  <Words>1226</Words>
  <Application>Microsoft Office PowerPoint</Application>
  <PresentationFormat>On-screen Show (4:3)</PresentationFormat>
  <Paragraphs>133</Paragraphs>
  <Slides>31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Calibri</vt:lpstr>
      <vt:lpstr>Calibri Light</vt:lpstr>
      <vt:lpstr>system-ui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 the purpose of godliness</dc:title>
  <dc:creator>John Staiger</dc:creator>
  <cp:lastModifiedBy>HODGMAN, Geoff (BOSTSC)</cp:lastModifiedBy>
  <cp:revision>181</cp:revision>
  <dcterms:created xsi:type="dcterms:W3CDTF">2018-02-15T21:37:55Z</dcterms:created>
  <dcterms:modified xsi:type="dcterms:W3CDTF">2021-10-31T21:30:39Z</dcterms:modified>
</cp:coreProperties>
</file>