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55" r:id="rId2"/>
    <p:sldId id="377" r:id="rId3"/>
    <p:sldId id="423" r:id="rId4"/>
    <p:sldId id="456" r:id="rId5"/>
    <p:sldId id="469" r:id="rId6"/>
    <p:sldId id="472" r:id="rId7"/>
    <p:sldId id="485" r:id="rId8"/>
    <p:sldId id="483" r:id="rId9"/>
    <p:sldId id="486" r:id="rId10"/>
    <p:sldId id="484" r:id="rId11"/>
    <p:sldId id="458" r:id="rId12"/>
    <p:sldId id="475" r:id="rId13"/>
    <p:sldId id="476" r:id="rId14"/>
    <p:sldId id="477" r:id="rId15"/>
    <p:sldId id="478" r:id="rId16"/>
    <p:sldId id="459" r:id="rId17"/>
    <p:sldId id="487" r:id="rId18"/>
    <p:sldId id="473" r:id="rId19"/>
    <p:sldId id="488" r:id="rId20"/>
    <p:sldId id="471" r:id="rId21"/>
    <p:sldId id="479" r:id="rId22"/>
    <p:sldId id="480" r:id="rId23"/>
    <p:sldId id="481" r:id="rId24"/>
    <p:sldId id="482" r:id="rId25"/>
    <p:sldId id="460" r:id="rId26"/>
    <p:sldId id="489" r:id="rId27"/>
    <p:sldId id="492" r:id="rId28"/>
    <p:sldId id="493" r:id="rId29"/>
    <p:sldId id="490" r:id="rId30"/>
    <p:sldId id="495" r:id="rId31"/>
    <p:sldId id="496" r:id="rId32"/>
    <p:sldId id="457" r:id="rId33"/>
    <p:sldId id="498" r:id="rId34"/>
    <p:sldId id="461" r:id="rId35"/>
    <p:sldId id="501" r:id="rId36"/>
    <p:sldId id="502" r:id="rId37"/>
    <p:sldId id="503" r:id="rId38"/>
    <p:sldId id="504" r:id="rId39"/>
    <p:sldId id="462" r:id="rId40"/>
    <p:sldId id="506" r:id="rId41"/>
    <p:sldId id="507" r:id="rId42"/>
    <p:sldId id="508" r:id="rId43"/>
    <p:sldId id="509" r:id="rId44"/>
    <p:sldId id="499" r:id="rId45"/>
    <p:sldId id="510" r:id="rId46"/>
    <p:sldId id="511" r:id="rId47"/>
    <p:sldId id="512" r:id="rId48"/>
    <p:sldId id="405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07/10/2021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437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07/10/2021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1238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07/10/2021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857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07/10/2021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3079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07/10/2021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382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07/10/2021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347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07/10/2021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3504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07/10/2021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45146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07/10/2021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423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07/10/2021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226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07/10/2021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6910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3DD58-AF44-414E-8EE6-274F67F68675}" type="datetimeFigureOut">
              <a:rPr lang="en-NZ" smtClean="0"/>
              <a:t>07/10/2021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289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ommunion (The Lord's Supper)">
            <a:extLst>
              <a:ext uri="{FF2B5EF4-FFF2-40B4-BE49-F238E27FC236}">
                <a16:creationId xmlns:a16="http://schemas.microsoft.com/office/drawing/2014/main" id="{50042070-71C3-4F5F-A4C3-D8F955257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27" y="2166083"/>
            <a:ext cx="5387946" cy="446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7B28DF-FEA1-48EE-AA81-D3644655F0DA}"/>
              </a:ext>
            </a:extLst>
          </p:cNvPr>
          <p:cNvSpPr txBox="1">
            <a:spLocks/>
          </p:cNvSpPr>
          <p:nvPr/>
        </p:nvSpPr>
        <p:spPr>
          <a:xfrm>
            <a:off x="623888" y="576264"/>
            <a:ext cx="7886700" cy="18850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/>
              <a:t>“Do this in remembrance of Me…”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53667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C010E-9988-4FA5-9C3D-DE5F0E649F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495306"/>
            <a:ext cx="9144000" cy="41429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John 1:18</a:t>
            </a:r>
          </a:p>
          <a:p>
            <a:pPr marL="0" indent="0" algn="ctr">
              <a:buNone/>
            </a:pPr>
            <a:r>
              <a:rPr lang="en-NZ" sz="4000" b="1" i="0" baseline="30000" dirty="0">
                <a:solidFill>
                  <a:srgbClr val="000000"/>
                </a:solidFill>
                <a:effectLst/>
                <a:latin typeface="system-ui"/>
              </a:rPr>
              <a:t>18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No one has seen God at any time; </a:t>
            </a:r>
          </a:p>
          <a:p>
            <a:pPr marL="0" indent="0" algn="ctr"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the only begotten God </a:t>
            </a:r>
          </a:p>
          <a:p>
            <a:pPr marL="0" indent="0" algn="ctr"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who is in the bosom of the Father, </a:t>
            </a:r>
          </a:p>
          <a:p>
            <a:pPr marL="0" indent="0" algn="ctr"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He has explained </a:t>
            </a:r>
            <a:r>
              <a:rPr lang="en-NZ" sz="4000" b="0" i="1" dirty="0">
                <a:solidFill>
                  <a:srgbClr val="000000"/>
                </a:solidFill>
                <a:effectLst/>
                <a:latin typeface="system-ui"/>
              </a:rPr>
              <a:t>Him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.</a:t>
            </a:r>
          </a:p>
        </p:txBody>
      </p:sp>
      <p:pic>
        <p:nvPicPr>
          <p:cNvPr id="6" name="Picture 2" descr="'Known unknown' concerns future of food safety investment ...">
            <a:extLst>
              <a:ext uri="{FF2B5EF4-FFF2-40B4-BE49-F238E27FC236}">
                <a16:creationId xmlns:a16="http://schemas.microsoft.com/office/drawing/2014/main" id="{EC2FB801-F370-4449-A625-CB3695810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4291219"/>
            <a:ext cx="38671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10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B667587-987D-474A-96E0-5D664DD0D65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4" b="19919"/>
          <a:stretch/>
        </p:blipFill>
        <p:spPr bwMode="auto">
          <a:xfrm>
            <a:off x="0" y="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7C3E9-4D05-426F-8FF2-4EF18159E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954" y="3752850"/>
            <a:ext cx="8420092" cy="24526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en-US" sz="40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2B0037C-3FBC-48F3-A943-B51CC9DF005D}"/>
              </a:ext>
            </a:extLst>
          </p:cNvPr>
          <p:cNvSpPr txBox="1">
            <a:spLocks/>
          </p:cNvSpPr>
          <p:nvPr/>
        </p:nvSpPr>
        <p:spPr>
          <a:xfrm>
            <a:off x="361954" y="340414"/>
            <a:ext cx="2468166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Christians are realists:</a:t>
            </a:r>
            <a:br>
              <a:rPr lang="en-US" sz="3100" dirty="0"/>
            </a:b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107943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B667587-987D-474A-96E0-5D664DD0D65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4" b="19919"/>
          <a:stretch/>
        </p:blipFill>
        <p:spPr bwMode="auto">
          <a:xfrm>
            <a:off x="0" y="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7C3E9-4D05-426F-8FF2-4EF18159E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954" y="3752850"/>
            <a:ext cx="8420092" cy="245268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000" dirty="0"/>
              <a:t>They see this life as it is: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bg1"/>
                </a:solidFill>
              </a:rPr>
              <a:t>Transitory.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bg1"/>
                </a:solidFill>
              </a:rPr>
              <a:t>Unreliable.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bg1"/>
                </a:solidFill>
              </a:rPr>
              <a:t>Frail.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2B0037C-3FBC-48F3-A943-B51CC9DF005D}"/>
              </a:ext>
            </a:extLst>
          </p:cNvPr>
          <p:cNvSpPr txBox="1">
            <a:spLocks/>
          </p:cNvSpPr>
          <p:nvPr/>
        </p:nvSpPr>
        <p:spPr>
          <a:xfrm>
            <a:off x="361954" y="340414"/>
            <a:ext cx="2468166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Christians are realists:</a:t>
            </a:r>
            <a:br>
              <a:rPr lang="en-US" sz="3100" dirty="0"/>
            </a:b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346733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B667587-987D-474A-96E0-5D664DD0D65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4" b="19919"/>
          <a:stretch/>
        </p:blipFill>
        <p:spPr bwMode="auto">
          <a:xfrm>
            <a:off x="0" y="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7C3E9-4D05-426F-8FF2-4EF18159E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954" y="3752850"/>
            <a:ext cx="8420092" cy="245268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000" dirty="0"/>
              <a:t>They see this life as it is: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4000" dirty="0"/>
              <a:t>Transitory.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bg1"/>
                </a:solidFill>
              </a:rPr>
              <a:t>Unreliable.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bg1"/>
                </a:solidFill>
              </a:rPr>
              <a:t>Frail.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2B0037C-3FBC-48F3-A943-B51CC9DF005D}"/>
              </a:ext>
            </a:extLst>
          </p:cNvPr>
          <p:cNvSpPr txBox="1">
            <a:spLocks/>
          </p:cNvSpPr>
          <p:nvPr/>
        </p:nvSpPr>
        <p:spPr>
          <a:xfrm>
            <a:off x="361954" y="340414"/>
            <a:ext cx="2468166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Christians are realists:</a:t>
            </a:r>
            <a:br>
              <a:rPr lang="en-US" sz="3100" dirty="0"/>
            </a:b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571889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B667587-987D-474A-96E0-5D664DD0D65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4" b="19919"/>
          <a:stretch/>
        </p:blipFill>
        <p:spPr bwMode="auto">
          <a:xfrm>
            <a:off x="0" y="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7C3E9-4D05-426F-8FF2-4EF18159E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954" y="3752850"/>
            <a:ext cx="8420092" cy="245268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000" dirty="0"/>
              <a:t>They see this life as it is: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4000" dirty="0"/>
              <a:t>Transitory.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4000" dirty="0"/>
              <a:t>Unreliable</a:t>
            </a:r>
            <a:r>
              <a:rPr lang="en-US" sz="4000" dirty="0">
                <a:solidFill>
                  <a:schemeClr val="bg1"/>
                </a:solidFill>
              </a:rPr>
              <a:t>.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bg1"/>
                </a:solidFill>
              </a:rPr>
              <a:t>Frail.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2B0037C-3FBC-48F3-A943-B51CC9DF005D}"/>
              </a:ext>
            </a:extLst>
          </p:cNvPr>
          <p:cNvSpPr txBox="1">
            <a:spLocks/>
          </p:cNvSpPr>
          <p:nvPr/>
        </p:nvSpPr>
        <p:spPr>
          <a:xfrm>
            <a:off x="361954" y="340414"/>
            <a:ext cx="2468166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Christians are realists:</a:t>
            </a:r>
            <a:br>
              <a:rPr lang="en-US" sz="3100" dirty="0"/>
            </a:b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071890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B667587-987D-474A-96E0-5D664DD0D65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4" b="19919"/>
          <a:stretch/>
        </p:blipFill>
        <p:spPr bwMode="auto">
          <a:xfrm>
            <a:off x="0" y="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7C3E9-4D05-426F-8FF2-4EF18159E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954" y="3752850"/>
            <a:ext cx="8420092" cy="245268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000" dirty="0"/>
              <a:t>They see this life as it is: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4000" dirty="0"/>
              <a:t>Transitory.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4000" dirty="0"/>
              <a:t>Unreliable.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4000" dirty="0"/>
              <a:t>Frail.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2B0037C-3FBC-48F3-A943-B51CC9DF005D}"/>
              </a:ext>
            </a:extLst>
          </p:cNvPr>
          <p:cNvSpPr txBox="1">
            <a:spLocks/>
          </p:cNvSpPr>
          <p:nvPr/>
        </p:nvSpPr>
        <p:spPr>
          <a:xfrm>
            <a:off x="361954" y="340414"/>
            <a:ext cx="2468166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Christians are realists:</a:t>
            </a:r>
            <a:br>
              <a:rPr lang="en-US" sz="3100" dirty="0"/>
            </a:b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912900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8E878C0-1CAA-44CC-A193-A44883B28B9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0" b="32515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7C3E9-4D05-426F-8FF2-4EF18159E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3096" y="3752850"/>
            <a:ext cx="8198950" cy="245268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70000"/>
              </a:lnSpc>
            </a:pPr>
            <a:r>
              <a:rPr lang="en-US" sz="4000" b="0" i="0" dirty="0">
                <a:effectLst/>
              </a:rPr>
              <a:t>When everything else decays, what is it that is imperishable? </a:t>
            </a:r>
          </a:p>
        </p:txBody>
      </p:sp>
    </p:spTree>
    <p:extLst>
      <p:ext uri="{BB962C8B-B14F-4D97-AF65-F5344CB8AC3E}">
        <p14:creationId xmlns:p14="http://schemas.microsoft.com/office/powerpoint/2010/main" val="29622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8E878C0-1CAA-44CC-A193-A44883B28B9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0" b="32515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7C3E9-4D05-426F-8FF2-4EF18159E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3096" y="3752850"/>
            <a:ext cx="8198950" cy="245268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70000"/>
              </a:lnSpc>
            </a:pPr>
            <a:r>
              <a:rPr lang="en-US" sz="4000" b="0" i="0" dirty="0">
                <a:effectLst/>
              </a:rPr>
              <a:t>Jesus says it is the knowledge of God and of Himself.</a:t>
            </a:r>
          </a:p>
        </p:txBody>
      </p:sp>
    </p:spTree>
    <p:extLst>
      <p:ext uri="{BB962C8B-B14F-4D97-AF65-F5344CB8AC3E}">
        <p14:creationId xmlns:p14="http://schemas.microsoft.com/office/powerpoint/2010/main" val="4179434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8E878C0-1CAA-44CC-A193-A44883B28B9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0" b="32515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7C3E9-4D05-426F-8FF2-4EF18159E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3096" y="3752850"/>
            <a:ext cx="8198950" cy="245268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70000"/>
              </a:lnSpc>
            </a:pPr>
            <a:r>
              <a:rPr lang="en-US" sz="4000" b="0" i="0" dirty="0">
                <a:effectLst/>
              </a:rPr>
              <a:t>So that to know Christ and God is to know Him in love and service. </a:t>
            </a:r>
          </a:p>
        </p:txBody>
      </p:sp>
    </p:spTree>
    <p:extLst>
      <p:ext uri="{BB962C8B-B14F-4D97-AF65-F5344CB8AC3E}">
        <p14:creationId xmlns:p14="http://schemas.microsoft.com/office/powerpoint/2010/main" val="101031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8E878C0-1CAA-44CC-A193-A44883B28B9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0" b="32515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7C3E9-4D05-426F-8FF2-4EF18159E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3096" y="3752850"/>
            <a:ext cx="8198950" cy="245268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70000"/>
              </a:lnSpc>
            </a:pPr>
            <a:r>
              <a:rPr lang="en-US" sz="4000" dirty="0"/>
              <a:t>T</a:t>
            </a:r>
            <a:r>
              <a:rPr lang="en-US" sz="4000" b="0" i="0" dirty="0">
                <a:effectLst/>
              </a:rPr>
              <a:t>he permanent part of our life is the part which has to do with God.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3209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5A3B99-EB2F-4BAB-AB64-F6E13F957339}"/>
              </a:ext>
            </a:extLst>
          </p:cNvPr>
          <p:cNvSpPr txBox="1">
            <a:spLocks/>
          </p:cNvSpPr>
          <p:nvPr/>
        </p:nvSpPr>
        <p:spPr>
          <a:xfrm>
            <a:off x="0" y="278296"/>
            <a:ext cx="9144000" cy="65797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Series: Life in the Son.</a:t>
            </a:r>
          </a:p>
          <a:p>
            <a:r>
              <a:rPr lang="en-US" sz="3600" dirty="0"/>
              <a:t>Part 2. “This is Eternal Life.”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NZ" sz="3600" dirty="0"/>
              <a:t>John Staiger</a:t>
            </a:r>
          </a:p>
          <a:p>
            <a:endParaRPr lang="en-NZ" sz="800" dirty="0"/>
          </a:p>
          <a:p>
            <a:r>
              <a:rPr lang="en-NZ" sz="3600" dirty="0"/>
              <a:t>Morningside Church of Christ </a:t>
            </a:r>
          </a:p>
          <a:p>
            <a:endParaRPr lang="en-NZ" sz="800" dirty="0"/>
          </a:p>
          <a:p>
            <a:r>
              <a:rPr lang="en-NZ" sz="3600" dirty="0"/>
              <a:t>Sunday 3 October 2021</a:t>
            </a:r>
          </a:p>
          <a:p>
            <a:endParaRPr lang="en-NZ" sz="800" dirty="0"/>
          </a:p>
          <a:p>
            <a:r>
              <a:rPr lang="en-NZ" sz="3600" dirty="0"/>
              <a:t>AM Sermon</a:t>
            </a:r>
          </a:p>
          <a:p>
            <a:endParaRPr lang="en-NZ" sz="800" dirty="0"/>
          </a:p>
          <a:p>
            <a:r>
              <a:rPr lang="en-NZ" sz="3600" dirty="0"/>
              <a:t>Broadcast on Facebook Live from </a:t>
            </a:r>
          </a:p>
          <a:p>
            <a:pPr marL="0" indent="0">
              <a:buNone/>
            </a:pPr>
            <a:r>
              <a:rPr lang="en-NZ" sz="3600" dirty="0"/>
              <a:t>Massey, Auckland, Aotearoa/NZ.</a:t>
            </a:r>
          </a:p>
        </p:txBody>
      </p:sp>
    </p:spTree>
    <p:extLst>
      <p:ext uri="{BB962C8B-B14F-4D97-AF65-F5344CB8AC3E}">
        <p14:creationId xmlns:p14="http://schemas.microsoft.com/office/powerpoint/2010/main" val="613513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2B0037C-3FBC-48F3-A943-B51CC9DF005D}"/>
              </a:ext>
            </a:extLst>
          </p:cNvPr>
          <p:cNvSpPr txBox="1">
            <a:spLocks/>
          </p:cNvSpPr>
          <p:nvPr/>
        </p:nvSpPr>
        <p:spPr>
          <a:xfrm>
            <a:off x="360759" y="3752849"/>
            <a:ext cx="2468166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dirty="0"/>
              <a:t>Adjusting to a new Reality:</a:t>
            </a:r>
            <a:br>
              <a:rPr lang="en-US" sz="3100" dirty="0"/>
            </a:br>
            <a:endParaRPr lang="en-US" sz="3100" dirty="0"/>
          </a:p>
        </p:txBody>
      </p:sp>
      <p:pic>
        <p:nvPicPr>
          <p:cNvPr id="6" name="Picture 2" descr="Work In Progress - HICG">
            <a:extLst>
              <a:ext uri="{FF2B5EF4-FFF2-40B4-BE49-F238E27FC236}">
                <a16:creationId xmlns:a16="http://schemas.microsoft.com/office/drawing/2014/main" id="{85535E03-240E-4A4A-A8D9-BE223A4733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" b="-1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7C3E9-4D05-426F-8FF2-4EF18159E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67986" y="3752850"/>
            <a:ext cx="5614060" cy="245268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dirty="0"/>
              <a:t>Eternal Life brings hope and meaning.</a:t>
            </a:r>
          </a:p>
        </p:txBody>
      </p:sp>
    </p:spTree>
    <p:extLst>
      <p:ext uri="{BB962C8B-B14F-4D97-AF65-F5344CB8AC3E}">
        <p14:creationId xmlns:p14="http://schemas.microsoft.com/office/powerpoint/2010/main" val="258071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2B0037C-3FBC-48F3-A943-B51CC9DF005D}"/>
              </a:ext>
            </a:extLst>
          </p:cNvPr>
          <p:cNvSpPr txBox="1">
            <a:spLocks/>
          </p:cNvSpPr>
          <p:nvPr/>
        </p:nvSpPr>
        <p:spPr>
          <a:xfrm>
            <a:off x="360759" y="3752849"/>
            <a:ext cx="2468166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dirty="0"/>
              <a:t>Adjusting to a new Reality:</a:t>
            </a:r>
            <a:br>
              <a:rPr lang="en-US" sz="3100" dirty="0"/>
            </a:br>
            <a:endParaRPr lang="en-US" sz="3100" dirty="0"/>
          </a:p>
        </p:txBody>
      </p:sp>
      <p:pic>
        <p:nvPicPr>
          <p:cNvPr id="6" name="Picture 2" descr="Work In Progress - HICG">
            <a:extLst>
              <a:ext uri="{FF2B5EF4-FFF2-40B4-BE49-F238E27FC236}">
                <a16:creationId xmlns:a16="http://schemas.microsoft.com/office/drawing/2014/main" id="{85535E03-240E-4A4A-A8D9-BE223A4733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" b="-1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7C3E9-4D05-426F-8FF2-4EF18159E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67986" y="3752850"/>
            <a:ext cx="5614060" cy="245268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dirty="0"/>
              <a:t>A purposeful investment of our days.</a:t>
            </a:r>
          </a:p>
        </p:txBody>
      </p:sp>
    </p:spTree>
    <p:extLst>
      <p:ext uri="{BB962C8B-B14F-4D97-AF65-F5344CB8AC3E}">
        <p14:creationId xmlns:p14="http://schemas.microsoft.com/office/powerpoint/2010/main" val="2311805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2B0037C-3FBC-48F3-A943-B51CC9DF005D}"/>
              </a:ext>
            </a:extLst>
          </p:cNvPr>
          <p:cNvSpPr txBox="1">
            <a:spLocks/>
          </p:cNvSpPr>
          <p:nvPr/>
        </p:nvSpPr>
        <p:spPr>
          <a:xfrm>
            <a:off x="360759" y="3752849"/>
            <a:ext cx="2468166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dirty="0"/>
              <a:t>Adjusting to a new Reality:</a:t>
            </a:r>
            <a:br>
              <a:rPr lang="en-US" sz="3100" dirty="0"/>
            </a:br>
            <a:endParaRPr lang="en-US" sz="3100" dirty="0"/>
          </a:p>
        </p:txBody>
      </p:sp>
      <p:pic>
        <p:nvPicPr>
          <p:cNvPr id="6" name="Picture 2" descr="Work In Progress - HICG">
            <a:extLst>
              <a:ext uri="{FF2B5EF4-FFF2-40B4-BE49-F238E27FC236}">
                <a16:creationId xmlns:a16="http://schemas.microsoft.com/office/drawing/2014/main" id="{85535E03-240E-4A4A-A8D9-BE223A4733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" b="-1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7C3E9-4D05-426F-8FF2-4EF18159E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67986" y="3752850"/>
            <a:ext cx="5614060" cy="245268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dirty="0"/>
              <a:t>Its everlasting and indestructible.</a:t>
            </a:r>
          </a:p>
        </p:txBody>
      </p:sp>
    </p:spTree>
    <p:extLst>
      <p:ext uri="{BB962C8B-B14F-4D97-AF65-F5344CB8AC3E}">
        <p14:creationId xmlns:p14="http://schemas.microsoft.com/office/powerpoint/2010/main" val="422482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2B0037C-3FBC-48F3-A943-B51CC9DF005D}"/>
              </a:ext>
            </a:extLst>
          </p:cNvPr>
          <p:cNvSpPr txBox="1">
            <a:spLocks/>
          </p:cNvSpPr>
          <p:nvPr/>
        </p:nvSpPr>
        <p:spPr>
          <a:xfrm>
            <a:off x="360759" y="3752849"/>
            <a:ext cx="2468166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dirty="0"/>
              <a:t>Adjusting to a new Reality:</a:t>
            </a:r>
            <a:br>
              <a:rPr lang="en-US" sz="3100" dirty="0"/>
            </a:br>
            <a:endParaRPr lang="en-US" sz="3100" dirty="0"/>
          </a:p>
        </p:txBody>
      </p:sp>
      <p:pic>
        <p:nvPicPr>
          <p:cNvPr id="6" name="Picture 2" descr="Work In Progress - HICG">
            <a:extLst>
              <a:ext uri="{FF2B5EF4-FFF2-40B4-BE49-F238E27FC236}">
                <a16:creationId xmlns:a16="http://schemas.microsoft.com/office/drawing/2014/main" id="{85535E03-240E-4A4A-A8D9-BE223A4733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" b="-1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7C3E9-4D05-426F-8FF2-4EF18159E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67986" y="3752850"/>
            <a:ext cx="5614060" cy="245268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dirty="0"/>
              <a:t>Immortality restores us.</a:t>
            </a:r>
          </a:p>
        </p:txBody>
      </p:sp>
    </p:spTree>
    <p:extLst>
      <p:ext uri="{BB962C8B-B14F-4D97-AF65-F5344CB8AC3E}">
        <p14:creationId xmlns:p14="http://schemas.microsoft.com/office/powerpoint/2010/main" val="3892829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2B0037C-3FBC-48F3-A943-B51CC9DF005D}"/>
              </a:ext>
            </a:extLst>
          </p:cNvPr>
          <p:cNvSpPr txBox="1">
            <a:spLocks/>
          </p:cNvSpPr>
          <p:nvPr/>
        </p:nvSpPr>
        <p:spPr>
          <a:xfrm>
            <a:off x="360759" y="3752849"/>
            <a:ext cx="2468166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dirty="0"/>
              <a:t>Adjusting to a new Reality:</a:t>
            </a:r>
            <a:br>
              <a:rPr lang="en-US" sz="3100" dirty="0"/>
            </a:br>
            <a:endParaRPr lang="en-US" sz="3100" dirty="0"/>
          </a:p>
        </p:txBody>
      </p:sp>
      <p:pic>
        <p:nvPicPr>
          <p:cNvPr id="6" name="Picture 2" descr="Work In Progress - HICG">
            <a:extLst>
              <a:ext uri="{FF2B5EF4-FFF2-40B4-BE49-F238E27FC236}">
                <a16:creationId xmlns:a16="http://schemas.microsoft.com/office/drawing/2014/main" id="{85535E03-240E-4A4A-A8D9-BE223A4733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" b="-1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7C3E9-4D05-426F-8FF2-4EF18159E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67986" y="3752850"/>
            <a:ext cx="5614060" cy="245268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dirty="0"/>
              <a:t>Puts courage into frightened hearts.</a:t>
            </a:r>
          </a:p>
        </p:txBody>
      </p:sp>
    </p:spTree>
    <p:extLst>
      <p:ext uri="{BB962C8B-B14F-4D97-AF65-F5344CB8AC3E}">
        <p14:creationId xmlns:p14="http://schemas.microsoft.com/office/powerpoint/2010/main" val="1919507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CFDC-348A-4244-8720-53F85530E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150" y="365126"/>
            <a:ext cx="3886200" cy="1325563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7C3E9-4D05-426F-8FF2-4EF18159E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65126"/>
            <a:ext cx="3886200" cy="5811837"/>
          </a:xfrm>
        </p:spPr>
        <p:txBody>
          <a:bodyPr>
            <a:normAutofit/>
          </a:bodyPr>
          <a:lstStyle/>
          <a:p>
            <a:r>
              <a:rPr lang="en-NZ" sz="40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Simple test:</a:t>
            </a:r>
          </a:p>
        </p:txBody>
      </p:sp>
      <p:pic>
        <p:nvPicPr>
          <p:cNvPr id="5" name="Content Placeholder 4" descr="b4.jpg">
            <a:extLst>
              <a:ext uri="{FF2B5EF4-FFF2-40B4-BE49-F238E27FC236}">
                <a16:creationId xmlns:a16="http://schemas.microsoft.com/office/drawing/2014/main" id="{0B14A168-D1A2-4390-BDEB-AC1B32A8BE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82469" y="1875644"/>
            <a:ext cx="2932881" cy="4407335"/>
          </a:xfrm>
        </p:spPr>
      </p:pic>
    </p:spTree>
    <p:extLst>
      <p:ext uri="{BB962C8B-B14F-4D97-AF65-F5344CB8AC3E}">
        <p14:creationId xmlns:p14="http://schemas.microsoft.com/office/powerpoint/2010/main" val="3521738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CFDC-348A-4244-8720-53F85530E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150" y="365126"/>
            <a:ext cx="3886200" cy="1325563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7C3E9-4D05-426F-8FF2-4EF18159E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65126"/>
            <a:ext cx="3886200" cy="5811837"/>
          </a:xfrm>
        </p:spPr>
        <p:txBody>
          <a:bodyPr>
            <a:normAutofit/>
          </a:bodyPr>
          <a:lstStyle/>
          <a:p>
            <a:r>
              <a:rPr lang="en-NZ" sz="40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Simple test:</a:t>
            </a:r>
          </a:p>
          <a:p>
            <a:r>
              <a:rPr lang="en-NZ" sz="40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What is there in this world  that will last? </a:t>
            </a:r>
          </a:p>
        </p:txBody>
      </p:sp>
      <p:pic>
        <p:nvPicPr>
          <p:cNvPr id="5" name="Content Placeholder 4" descr="b4.jpg">
            <a:extLst>
              <a:ext uri="{FF2B5EF4-FFF2-40B4-BE49-F238E27FC236}">
                <a16:creationId xmlns:a16="http://schemas.microsoft.com/office/drawing/2014/main" id="{0B14A168-D1A2-4390-BDEB-AC1B32A8BE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82469" y="1875644"/>
            <a:ext cx="2932881" cy="4407335"/>
          </a:xfrm>
        </p:spPr>
      </p:pic>
    </p:spTree>
    <p:extLst>
      <p:ext uri="{BB962C8B-B14F-4D97-AF65-F5344CB8AC3E}">
        <p14:creationId xmlns:p14="http://schemas.microsoft.com/office/powerpoint/2010/main" val="9699397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CFDC-348A-4244-8720-53F85530E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150" y="365126"/>
            <a:ext cx="3886200" cy="1325563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7C3E9-4D05-426F-8FF2-4EF18159E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65126"/>
            <a:ext cx="3886200" cy="5811837"/>
          </a:xfrm>
        </p:spPr>
        <p:txBody>
          <a:bodyPr>
            <a:normAutofit/>
          </a:bodyPr>
          <a:lstStyle/>
          <a:p>
            <a:r>
              <a:rPr lang="en-NZ" sz="40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Simple test:</a:t>
            </a:r>
          </a:p>
          <a:p>
            <a:r>
              <a:rPr lang="en-NZ" sz="40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What is there in this world  that will last?</a:t>
            </a:r>
          </a:p>
          <a:p>
            <a:r>
              <a:rPr lang="en-NZ" sz="4000" dirty="0">
                <a:solidFill>
                  <a:srgbClr val="001320"/>
                </a:solidFill>
                <a:latin typeface="Roboto" panose="02000000000000000000" pitchFamily="2" charset="0"/>
              </a:rPr>
              <a:t>Not flesh or things…</a:t>
            </a:r>
            <a:r>
              <a:rPr lang="en-NZ" sz="40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</a:t>
            </a:r>
          </a:p>
        </p:txBody>
      </p:sp>
      <p:pic>
        <p:nvPicPr>
          <p:cNvPr id="5" name="Content Placeholder 4" descr="b4.jpg">
            <a:extLst>
              <a:ext uri="{FF2B5EF4-FFF2-40B4-BE49-F238E27FC236}">
                <a16:creationId xmlns:a16="http://schemas.microsoft.com/office/drawing/2014/main" id="{0B14A168-D1A2-4390-BDEB-AC1B32A8BE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82469" y="1875644"/>
            <a:ext cx="2932881" cy="4407335"/>
          </a:xfrm>
        </p:spPr>
      </p:pic>
    </p:spTree>
    <p:extLst>
      <p:ext uri="{BB962C8B-B14F-4D97-AF65-F5344CB8AC3E}">
        <p14:creationId xmlns:p14="http://schemas.microsoft.com/office/powerpoint/2010/main" val="13978374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CFDC-348A-4244-8720-53F85530E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150" y="365126"/>
            <a:ext cx="3886200" cy="1325563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7C3E9-4D05-426F-8FF2-4EF18159E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65126"/>
            <a:ext cx="3886200" cy="5811837"/>
          </a:xfrm>
        </p:spPr>
        <p:txBody>
          <a:bodyPr>
            <a:normAutofit/>
          </a:bodyPr>
          <a:lstStyle/>
          <a:p>
            <a:r>
              <a:rPr lang="en-NZ" sz="40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Simple test:</a:t>
            </a:r>
          </a:p>
          <a:p>
            <a:r>
              <a:rPr lang="en-NZ" sz="40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What is there in this world  that will last?</a:t>
            </a:r>
          </a:p>
          <a:p>
            <a:r>
              <a:rPr lang="en-NZ" sz="4000" dirty="0">
                <a:solidFill>
                  <a:srgbClr val="001320"/>
                </a:solidFill>
                <a:latin typeface="Roboto" panose="02000000000000000000" pitchFamily="2" charset="0"/>
              </a:rPr>
              <a:t>Not flesh or things…</a:t>
            </a:r>
          </a:p>
          <a:p>
            <a:r>
              <a:rPr lang="en-NZ" sz="40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Only that which has to do with God! </a:t>
            </a:r>
          </a:p>
        </p:txBody>
      </p:sp>
      <p:pic>
        <p:nvPicPr>
          <p:cNvPr id="5" name="Content Placeholder 4" descr="b4.jpg">
            <a:extLst>
              <a:ext uri="{FF2B5EF4-FFF2-40B4-BE49-F238E27FC236}">
                <a16:creationId xmlns:a16="http://schemas.microsoft.com/office/drawing/2014/main" id="{0B14A168-D1A2-4390-BDEB-AC1B32A8BE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82469" y="1875644"/>
            <a:ext cx="2932881" cy="4407335"/>
          </a:xfrm>
        </p:spPr>
      </p:pic>
    </p:spTree>
    <p:extLst>
      <p:ext uri="{BB962C8B-B14F-4D97-AF65-F5344CB8AC3E}">
        <p14:creationId xmlns:p14="http://schemas.microsoft.com/office/powerpoint/2010/main" val="24432321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CFDC-348A-4244-8720-53F85530E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150" y="365126"/>
            <a:ext cx="3886200" cy="1325563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7C3E9-4D05-426F-8FF2-4EF18159E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65126"/>
            <a:ext cx="3886200" cy="5811837"/>
          </a:xfrm>
        </p:spPr>
        <p:txBody>
          <a:bodyPr>
            <a:noAutofit/>
          </a:bodyPr>
          <a:lstStyle/>
          <a:p>
            <a:r>
              <a:rPr lang="en-NZ" sz="40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Make it count:</a:t>
            </a:r>
          </a:p>
          <a:p>
            <a:endParaRPr lang="en-NZ" sz="4000" dirty="0">
              <a:solidFill>
                <a:srgbClr val="001320"/>
              </a:solidFill>
              <a:latin typeface="Roboto" panose="02000000000000000000" pitchFamily="2" charset="0"/>
            </a:endParaRPr>
          </a:p>
          <a:p>
            <a:r>
              <a:rPr lang="en-NZ" sz="40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Your relationships have a promise of permanence in Christ.</a:t>
            </a:r>
            <a:endParaRPr lang="en-NZ" sz="4000" dirty="0"/>
          </a:p>
        </p:txBody>
      </p:sp>
      <p:pic>
        <p:nvPicPr>
          <p:cNvPr id="5" name="Content Placeholder 4" descr="b4.jpg">
            <a:extLst>
              <a:ext uri="{FF2B5EF4-FFF2-40B4-BE49-F238E27FC236}">
                <a16:creationId xmlns:a16="http://schemas.microsoft.com/office/drawing/2014/main" id="{0B14A168-D1A2-4390-BDEB-AC1B32A8BE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82469" y="1875644"/>
            <a:ext cx="2932881" cy="4407335"/>
          </a:xfrm>
        </p:spPr>
      </p:pic>
    </p:spTree>
    <p:extLst>
      <p:ext uri="{BB962C8B-B14F-4D97-AF65-F5344CB8AC3E}">
        <p14:creationId xmlns:p14="http://schemas.microsoft.com/office/powerpoint/2010/main" val="26053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A289D4-D3BC-4ECC-B318-AAC0A4165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61" y="639193"/>
            <a:ext cx="2678858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Life in </a:t>
            </a:r>
            <a:r>
              <a:rPr lang="en-US" sz="6000"/>
              <a:t>the Son.</a:t>
            </a:r>
            <a:endParaRPr lang="en-US" sz="5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0E0D6-F11F-4805-A8B2-2B7A0B181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161" y="4631161"/>
            <a:ext cx="7816700" cy="1559327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6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This is </a:t>
            </a:r>
            <a:r>
              <a:rPr lang="en-US" sz="6000" dirty="0"/>
              <a:t>Eternal Life</a:t>
            </a:r>
            <a:r>
              <a:rPr lang="en-US" sz="6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</a:t>
            </a:r>
          </a:p>
        </p:txBody>
      </p:sp>
      <p:sp>
        <p:nvSpPr>
          <p:cNvPr id="7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4409267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097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CFDC-348A-4244-8720-53F85530E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150" y="365126"/>
            <a:ext cx="3886200" cy="1325563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7C3E9-4D05-426F-8FF2-4EF18159E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65126"/>
            <a:ext cx="3886200" cy="5811837"/>
          </a:xfrm>
        </p:spPr>
        <p:txBody>
          <a:bodyPr>
            <a:noAutofit/>
          </a:bodyPr>
          <a:lstStyle/>
          <a:p>
            <a:r>
              <a:rPr lang="en-NZ" sz="40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Make it count: </a:t>
            </a:r>
          </a:p>
          <a:p>
            <a:endParaRPr lang="en-NZ" sz="4000" dirty="0">
              <a:solidFill>
                <a:srgbClr val="001320"/>
              </a:solidFill>
              <a:latin typeface="Roboto" panose="02000000000000000000" pitchFamily="2" charset="0"/>
            </a:endParaRPr>
          </a:p>
          <a:p>
            <a:r>
              <a:rPr lang="en-NZ" sz="40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Your words have the promise of eternal blessing.</a:t>
            </a:r>
            <a:endParaRPr lang="en-NZ" sz="4000" dirty="0"/>
          </a:p>
        </p:txBody>
      </p:sp>
      <p:pic>
        <p:nvPicPr>
          <p:cNvPr id="5" name="Content Placeholder 4" descr="b4.jpg">
            <a:extLst>
              <a:ext uri="{FF2B5EF4-FFF2-40B4-BE49-F238E27FC236}">
                <a16:creationId xmlns:a16="http://schemas.microsoft.com/office/drawing/2014/main" id="{0B14A168-D1A2-4390-BDEB-AC1B32A8BE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82469" y="1875644"/>
            <a:ext cx="2932881" cy="4407335"/>
          </a:xfrm>
        </p:spPr>
      </p:pic>
    </p:spTree>
    <p:extLst>
      <p:ext uri="{BB962C8B-B14F-4D97-AF65-F5344CB8AC3E}">
        <p14:creationId xmlns:p14="http://schemas.microsoft.com/office/powerpoint/2010/main" val="26980372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CFDC-348A-4244-8720-53F85530E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150" y="365126"/>
            <a:ext cx="3886200" cy="1325563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7C3E9-4D05-426F-8FF2-4EF18159E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65126"/>
            <a:ext cx="3886200" cy="5811837"/>
          </a:xfrm>
        </p:spPr>
        <p:txBody>
          <a:bodyPr>
            <a:noAutofit/>
          </a:bodyPr>
          <a:lstStyle/>
          <a:p>
            <a:r>
              <a:rPr lang="en-NZ" sz="40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Make it count: </a:t>
            </a:r>
          </a:p>
          <a:p>
            <a:endParaRPr lang="en-NZ" sz="4000" dirty="0">
              <a:solidFill>
                <a:srgbClr val="001320"/>
              </a:solidFill>
              <a:latin typeface="Roboto" panose="02000000000000000000" pitchFamily="2" charset="0"/>
            </a:endParaRPr>
          </a:p>
          <a:p>
            <a:r>
              <a:rPr lang="en-NZ" sz="40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Your example has the promise of </a:t>
            </a:r>
            <a:r>
              <a:rPr lang="en-NZ" sz="4000" dirty="0">
                <a:solidFill>
                  <a:srgbClr val="001320"/>
                </a:solidFill>
                <a:latin typeface="Roboto" panose="02000000000000000000" pitchFamily="2" charset="0"/>
              </a:rPr>
              <a:t>E</a:t>
            </a:r>
            <a:r>
              <a:rPr lang="en-NZ" sz="40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ternal Light.</a:t>
            </a:r>
            <a:endParaRPr lang="en-NZ" sz="4000" dirty="0"/>
          </a:p>
        </p:txBody>
      </p:sp>
      <p:pic>
        <p:nvPicPr>
          <p:cNvPr id="5" name="Content Placeholder 4" descr="b4.jpg">
            <a:extLst>
              <a:ext uri="{FF2B5EF4-FFF2-40B4-BE49-F238E27FC236}">
                <a16:creationId xmlns:a16="http://schemas.microsoft.com/office/drawing/2014/main" id="{0B14A168-D1A2-4390-BDEB-AC1B32A8BE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82469" y="1875644"/>
            <a:ext cx="2932881" cy="4407335"/>
          </a:xfrm>
        </p:spPr>
      </p:pic>
    </p:spTree>
    <p:extLst>
      <p:ext uri="{BB962C8B-B14F-4D97-AF65-F5344CB8AC3E}">
        <p14:creationId xmlns:p14="http://schemas.microsoft.com/office/powerpoint/2010/main" val="33109216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C42CF9-185C-4CC9-BCDE-FEBA9B894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 dirty="0"/>
              <a:t>The great equalizer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6240D-50B0-435D-AFA6-416261B48C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060" y="2872899"/>
            <a:ext cx="3182691" cy="332066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en-US" sz="4000" b="0" i="0" dirty="0">
                <a:effectLst/>
              </a:rPr>
              <a:t>In death you can keep </a:t>
            </a:r>
            <a:r>
              <a:rPr lang="en-US" sz="4000" dirty="0"/>
              <a:t>that which has to do with God.</a:t>
            </a:r>
          </a:p>
        </p:txBody>
      </p:sp>
      <p:pic>
        <p:nvPicPr>
          <p:cNvPr id="19458" name="Picture 2" descr="Rich Poor - Daily LOL Pics">
            <a:extLst>
              <a:ext uri="{FF2B5EF4-FFF2-40B4-BE49-F238E27FC236}">
                <a16:creationId xmlns:a16="http://schemas.microsoft.com/office/drawing/2014/main" id="{FC94EF6A-40FF-49BE-87EB-86C08662472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1" r="12374"/>
          <a:stretch/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3059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C42CF9-185C-4CC9-BCDE-FEBA9B894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 dirty="0"/>
              <a:t>The great equalizer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6240D-50B0-435D-AFA6-416261B48C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060" y="2872899"/>
            <a:ext cx="3182691" cy="332066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en-US" sz="4000" b="0" i="0" dirty="0">
                <a:effectLst/>
              </a:rPr>
              <a:t>To have Jesus is to have everything worth having.</a:t>
            </a:r>
            <a:endParaRPr lang="en-US" sz="4000" dirty="0"/>
          </a:p>
        </p:txBody>
      </p:sp>
      <p:pic>
        <p:nvPicPr>
          <p:cNvPr id="19458" name="Picture 2" descr="Rich Poor - Daily LOL Pics">
            <a:extLst>
              <a:ext uri="{FF2B5EF4-FFF2-40B4-BE49-F238E27FC236}">
                <a16:creationId xmlns:a16="http://schemas.microsoft.com/office/drawing/2014/main" id="{FC94EF6A-40FF-49BE-87EB-86C08662472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1" r="12374"/>
          <a:stretch/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5963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CFDC-348A-4244-8720-53F85530E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150" y="365126"/>
            <a:ext cx="3886200" cy="1325563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7C3E9-4D05-426F-8FF2-4EF18159E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65126"/>
            <a:ext cx="3886200" cy="5811837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b="0" i="0" spc="-20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Living </a:t>
            </a:r>
            <a:r>
              <a:rPr lang="en-NZ" sz="4000" spc="-200" dirty="0">
                <a:solidFill>
                  <a:srgbClr val="001320"/>
                </a:solidFill>
                <a:latin typeface="Roboto" panose="02000000000000000000" pitchFamily="2" charset="0"/>
              </a:rPr>
              <a:t>abundantly in the Son:</a:t>
            </a:r>
          </a:p>
        </p:txBody>
      </p:sp>
      <p:pic>
        <p:nvPicPr>
          <p:cNvPr id="7" name="Content Placeholder 4" descr="t7.jpg">
            <a:extLst>
              <a:ext uri="{FF2B5EF4-FFF2-40B4-BE49-F238E27FC236}">
                <a16:creationId xmlns:a16="http://schemas.microsoft.com/office/drawing/2014/main" id="{9DF3FEB1-9B49-4CEE-BC01-2A8AE2B95B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29150" y="2435155"/>
            <a:ext cx="3886200" cy="3132277"/>
          </a:xfrm>
        </p:spPr>
      </p:pic>
    </p:spTree>
    <p:extLst>
      <p:ext uri="{BB962C8B-B14F-4D97-AF65-F5344CB8AC3E}">
        <p14:creationId xmlns:p14="http://schemas.microsoft.com/office/powerpoint/2010/main" val="8211582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CFDC-348A-4244-8720-53F85530E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150" y="365126"/>
            <a:ext cx="3886200" cy="1325563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7C3E9-4D05-426F-8FF2-4EF18159E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65126"/>
            <a:ext cx="3886200" cy="5811837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b="0" i="0" spc="-20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Living </a:t>
            </a:r>
            <a:r>
              <a:rPr lang="en-NZ" sz="4000" spc="-200" dirty="0">
                <a:solidFill>
                  <a:srgbClr val="001320"/>
                </a:solidFill>
                <a:latin typeface="Roboto" panose="02000000000000000000" pitchFamily="2" charset="0"/>
              </a:rPr>
              <a:t>abundantly in the Son:</a:t>
            </a:r>
          </a:p>
          <a:p>
            <a:pPr>
              <a:lnSpc>
                <a:spcPct val="70000"/>
              </a:lnSpc>
            </a:pPr>
            <a:r>
              <a:rPr lang="en-NZ" sz="4000" b="0" i="0" spc="-20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Renewed enthusiasm.</a:t>
            </a:r>
          </a:p>
        </p:txBody>
      </p:sp>
      <p:pic>
        <p:nvPicPr>
          <p:cNvPr id="7" name="Content Placeholder 4" descr="t7.jpg">
            <a:extLst>
              <a:ext uri="{FF2B5EF4-FFF2-40B4-BE49-F238E27FC236}">
                <a16:creationId xmlns:a16="http://schemas.microsoft.com/office/drawing/2014/main" id="{9DF3FEB1-9B49-4CEE-BC01-2A8AE2B95B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29150" y="2435155"/>
            <a:ext cx="3886200" cy="3132277"/>
          </a:xfrm>
        </p:spPr>
      </p:pic>
    </p:spTree>
    <p:extLst>
      <p:ext uri="{BB962C8B-B14F-4D97-AF65-F5344CB8AC3E}">
        <p14:creationId xmlns:p14="http://schemas.microsoft.com/office/powerpoint/2010/main" val="41305132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CFDC-348A-4244-8720-53F85530E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150" y="365126"/>
            <a:ext cx="3886200" cy="1325563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7C3E9-4D05-426F-8FF2-4EF18159E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65126"/>
            <a:ext cx="3886200" cy="5811837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b="0" i="0" spc="-20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Living </a:t>
            </a:r>
            <a:r>
              <a:rPr lang="en-NZ" sz="4000" spc="-200" dirty="0">
                <a:solidFill>
                  <a:srgbClr val="001320"/>
                </a:solidFill>
                <a:latin typeface="Roboto" panose="02000000000000000000" pitchFamily="2" charset="0"/>
              </a:rPr>
              <a:t>abundantly in the Son:</a:t>
            </a:r>
          </a:p>
          <a:p>
            <a:pPr>
              <a:lnSpc>
                <a:spcPct val="70000"/>
              </a:lnSpc>
            </a:pPr>
            <a:r>
              <a:rPr lang="en-NZ" sz="4000" b="0" i="0" spc="-20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Renewed enthusiasm.</a:t>
            </a:r>
          </a:p>
          <a:p>
            <a:pPr>
              <a:lnSpc>
                <a:spcPct val="70000"/>
              </a:lnSpc>
            </a:pPr>
            <a:r>
              <a:rPr lang="en-NZ" sz="4000" spc="-200" dirty="0">
                <a:solidFill>
                  <a:srgbClr val="001320"/>
                </a:solidFill>
                <a:latin typeface="Roboto" panose="02000000000000000000" pitchFamily="2" charset="0"/>
              </a:rPr>
              <a:t>F</a:t>
            </a:r>
            <a:r>
              <a:rPr lang="en-NZ" sz="4000" b="0" i="0" spc="-20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ired up for a principle.</a:t>
            </a:r>
          </a:p>
        </p:txBody>
      </p:sp>
      <p:pic>
        <p:nvPicPr>
          <p:cNvPr id="7" name="Content Placeholder 4" descr="t7.jpg">
            <a:extLst>
              <a:ext uri="{FF2B5EF4-FFF2-40B4-BE49-F238E27FC236}">
                <a16:creationId xmlns:a16="http://schemas.microsoft.com/office/drawing/2014/main" id="{9DF3FEB1-9B49-4CEE-BC01-2A8AE2B95B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29150" y="2435155"/>
            <a:ext cx="3886200" cy="3132277"/>
          </a:xfrm>
        </p:spPr>
      </p:pic>
    </p:spTree>
    <p:extLst>
      <p:ext uri="{BB962C8B-B14F-4D97-AF65-F5344CB8AC3E}">
        <p14:creationId xmlns:p14="http://schemas.microsoft.com/office/powerpoint/2010/main" val="39562867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CFDC-348A-4244-8720-53F85530E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150" y="365126"/>
            <a:ext cx="3886200" cy="1325563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7C3E9-4D05-426F-8FF2-4EF18159E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65126"/>
            <a:ext cx="3886200" cy="5811837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b="0" i="0" spc="-20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Living </a:t>
            </a:r>
            <a:r>
              <a:rPr lang="en-NZ" sz="4000" spc="-200" dirty="0">
                <a:solidFill>
                  <a:srgbClr val="001320"/>
                </a:solidFill>
                <a:latin typeface="Roboto" panose="02000000000000000000" pitchFamily="2" charset="0"/>
              </a:rPr>
              <a:t>abundantly in the Son:</a:t>
            </a:r>
          </a:p>
          <a:p>
            <a:pPr>
              <a:lnSpc>
                <a:spcPct val="70000"/>
              </a:lnSpc>
            </a:pPr>
            <a:r>
              <a:rPr lang="en-NZ" sz="4000" b="0" i="0" spc="-20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Renewed enthusiasm.</a:t>
            </a:r>
          </a:p>
          <a:p>
            <a:pPr>
              <a:lnSpc>
                <a:spcPct val="70000"/>
              </a:lnSpc>
            </a:pPr>
            <a:r>
              <a:rPr lang="en-NZ" sz="4000" spc="-200" dirty="0">
                <a:solidFill>
                  <a:srgbClr val="001320"/>
                </a:solidFill>
                <a:latin typeface="Roboto" panose="02000000000000000000" pitchFamily="2" charset="0"/>
              </a:rPr>
              <a:t>F</a:t>
            </a:r>
            <a:r>
              <a:rPr lang="en-NZ" sz="4000" b="0" i="0" spc="-20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ired up for a principle.</a:t>
            </a:r>
          </a:p>
          <a:p>
            <a:pPr>
              <a:lnSpc>
                <a:spcPct val="70000"/>
              </a:lnSpc>
            </a:pPr>
            <a:r>
              <a:rPr lang="en-NZ" sz="4000" b="0" i="0" spc="-20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Push back temptation.</a:t>
            </a:r>
          </a:p>
        </p:txBody>
      </p:sp>
      <p:pic>
        <p:nvPicPr>
          <p:cNvPr id="7" name="Content Placeholder 4" descr="t7.jpg">
            <a:extLst>
              <a:ext uri="{FF2B5EF4-FFF2-40B4-BE49-F238E27FC236}">
                <a16:creationId xmlns:a16="http://schemas.microsoft.com/office/drawing/2014/main" id="{9DF3FEB1-9B49-4CEE-BC01-2A8AE2B95B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29150" y="2435155"/>
            <a:ext cx="3886200" cy="3132277"/>
          </a:xfrm>
        </p:spPr>
      </p:pic>
    </p:spTree>
    <p:extLst>
      <p:ext uri="{BB962C8B-B14F-4D97-AF65-F5344CB8AC3E}">
        <p14:creationId xmlns:p14="http://schemas.microsoft.com/office/powerpoint/2010/main" val="18438298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CFDC-348A-4244-8720-53F85530E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150" y="365126"/>
            <a:ext cx="3886200" cy="1325563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7C3E9-4D05-426F-8FF2-4EF18159E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65126"/>
            <a:ext cx="3886200" cy="5811837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b="0" i="0" spc="-20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Living </a:t>
            </a:r>
            <a:r>
              <a:rPr lang="en-NZ" sz="4000" spc="-200" dirty="0">
                <a:solidFill>
                  <a:srgbClr val="001320"/>
                </a:solidFill>
                <a:latin typeface="Roboto" panose="02000000000000000000" pitchFamily="2" charset="0"/>
              </a:rPr>
              <a:t>abundantly in the Son:</a:t>
            </a:r>
          </a:p>
          <a:p>
            <a:pPr>
              <a:lnSpc>
                <a:spcPct val="70000"/>
              </a:lnSpc>
            </a:pPr>
            <a:r>
              <a:rPr lang="en-NZ" sz="4000" b="0" i="0" spc="-20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Renewed enthusiasm.</a:t>
            </a:r>
          </a:p>
          <a:p>
            <a:pPr>
              <a:lnSpc>
                <a:spcPct val="70000"/>
              </a:lnSpc>
            </a:pPr>
            <a:r>
              <a:rPr lang="en-NZ" sz="4000" spc="-200" dirty="0">
                <a:solidFill>
                  <a:srgbClr val="001320"/>
                </a:solidFill>
                <a:latin typeface="Roboto" panose="02000000000000000000" pitchFamily="2" charset="0"/>
              </a:rPr>
              <a:t>F</a:t>
            </a:r>
            <a:r>
              <a:rPr lang="en-NZ" sz="4000" b="0" i="0" spc="-20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ired up for a principle.</a:t>
            </a:r>
          </a:p>
          <a:p>
            <a:pPr>
              <a:lnSpc>
                <a:spcPct val="70000"/>
              </a:lnSpc>
            </a:pPr>
            <a:r>
              <a:rPr lang="en-NZ" sz="4000" b="0" i="0" spc="-20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Push back temptation.</a:t>
            </a:r>
          </a:p>
          <a:p>
            <a:pPr>
              <a:lnSpc>
                <a:spcPct val="70000"/>
              </a:lnSpc>
            </a:pPr>
            <a:r>
              <a:rPr lang="en-NZ" sz="4000" spc="-200" dirty="0">
                <a:solidFill>
                  <a:srgbClr val="001320"/>
                </a:solidFill>
                <a:latin typeface="Roboto" panose="02000000000000000000" pitchFamily="2" charset="0"/>
              </a:rPr>
              <a:t>D</a:t>
            </a:r>
            <a:r>
              <a:rPr lang="en-NZ" sz="4000" b="0" i="0" spc="-20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elight in the church’s success.</a:t>
            </a:r>
          </a:p>
        </p:txBody>
      </p:sp>
      <p:pic>
        <p:nvPicPr>
          <p:cNvPr id="7" name="Content Placeholder 4" descr="t7.jpg">
            <a:extLst>
              <a:ext uri="{FF2B5EF4-FFF2-40B4-BE49-F238E27FC236}">
                <a16:creationId xmlns:a16="http://schemas.microsoft.com/office/drawing/2014/main" id="{9DF3FEB1-9B49-4CEE-BC01-2A8AE2B95B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29150" y="2435155"/>
            <a:ext cx="3886200" cy="3132277"/>
          </a:xfrm>
        </p:spPr>
      </p:pic>
    </p:spTree>
    <p:extLst>
      <p:ext uri="{BB962C8B-B14F-4D97-AF65-F5344CB8AC3E}">
        <p14:creationId xmlns:p14="http://schemas.microsoft.com/office/powerpoint/2010/main" val="2477559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CFDC-348A-4244-8720-53F85530E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150" y="365126"/>
            <a:ext cx="3886200" cy="1325563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7C3E9-4D05-426F-8FF2-4EF18159E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65126"/>
            <a:ext cx="3886200" cy="5811837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b="0" i="0" spc="-20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Too much gets us down in this life.</a:t>
            </a:r>
          </a:p>
        </p:txBody>
      </p:sp>
      <p:pic>
        <p:nvPicPr>
          <p:cNvPr id="5" name="Content Placeholder 4" descr="t7.jpg">
            <a:extLst>
              <a:ext uri="{FF2B5EF4-FFF2-40B4-BE49-F238E27FC236}">
                <a16:creationId xmlns:a16="http://schemas.microsoft.com/office/drawing/2014/main" id="{51AEE9AA-2E9F-4C77-80FA-5A8FE115B3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29150" y="2435155"/>
            <a:ext cx="3886200" cy="3132277"/>
          </a:xfrm>
        </p:spPr>
      </p:pic>
    </p:spTree>
    <p:extLst>
      <p:ext uri="{BB962C8B-B14F-4D97-AF65-F5344CB8AC3E}">
        <p14:creationId xmlns:p14="http://schemas.microsoft.com/office/powerpoint/2010/main" val="494839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IFE Group Devotions: 10/1/11 - 11/1/11">
            <a:extLst>
              <a:ext uri="{FF2B5EF4-FFF2-40B4-BE49-F238E27FC236}">
                <a16:creationId xmlns:a16="http://schemas.microsoft.com/office/drawing/2014/main" id="{0832E2F3-7BF4-486E-B2CB-BC8138EE241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" y="1434548"/>
            <a:ext cx="9134017" cy="398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E319062-DC4A-46CE-8F88-8779D75F36A9}"/>
              </a:ext>
            </a:extLst>
          </p:cNvPr>
          <p:cNvSpPr txBox="1">
            <a:spLocks/>
          </p:cNvSpPr>
          <p:nvPr/>
        </p:nvSpPr>
        <p:spPr>
          <a:xfrm>
            <a:off x="290719" y="2199860"/>
            <a:ext cx="4685472" cy="3332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en-NZ" sz="4000" spc="-200" dirty="0">
                <a:solidFill>
                  <a:srgbClr val="000000"/>
                </a:solidFill>
                <a:latin typeface="system-ui"/>
              </a:rPr>
              <a:t>John 17:3—</a:t>
            </a:r>
          </a:p>
          <a:p>
            <a:pPr marL="0" indent="0">
              <a:lnSpc>
                <a:spcPct val="60000"/>
              </a:lnSpc>
              <a:buFont typeface="Arial" panose="020B0604020202020204" pitchFamily="34" charset="0"/>
              <a:buNone/>
            </a:pPr>
            <a:r>
              <a:rPr lang="en-NZ" sz="4000" b="1" spc="-200" baseline="30000" dirty="0">
                <a:solidFill>
                  <a:srgbClr val="000000"/>
                </a:solidFill>
                <a:latin typeface="system-ui"/>
              </a:rPr>
              <a:t>3</a:t>
            </a:r>
            <a:r>
              <a:rPr lang="en-NZ" sz="4000" spc="-200" dirty="0">
                <a:solidFill>
                  <a:srgbClr val="000000"/>
                </a:solidFill>
                <a:latin typeface="system-ui"/>
              </a:rPr>
              <a:t>This is eternal life, </a:t>
            </a:r>
          </a:p>
          <a:p>
            <a:pPr marL="0" indent="0">
              <a:lnSpc>
                <a:spcPct val="60000"/>
              </a:lnSpc>
              <a:buFont typeface="Arial" panose="020B0604020202020204" pitchFamily="34" charset="0"/>
              <a:buNone/>
            </a:pPr>
            <a:r>
              <a:rPr lang="en-NZ" sz="4000" spc="-200" dirty="0">
                <a:solidFill>
                  <a:srgbClr val="000000"/>
                </a:solidFill>
                <a:latin typeface="system-ui"/>
              </a:rPr>
              <a:t>that they may know You,</a:t>
            </a:r>
          </a:p>
          <a:p>
            <a:pPr marL="0" indent="0">
              <a:lnSpc>
                <a:spcPct val="60000"/>
              </a:lnSpc>
              <a:buFont typeface="Arial" panose="020B0604020202020204" pitchFamily="34" charset="0"/>
              <a:buNone/>
            </a:pPr>
            <a:r>
              <a:rPr lang="en-NZ" sz="4000" spc="-200" dirty="0">
                <a:solidFill>
                  <a:srgbClr val="000000"/>
                </a:solidFill>
                <a:latin typeface="system-ui"/>
              </a:rPr>
              <a:t>the only true God, </a:t>
            </a:r>
          </a:p>
          <a:p>
            <a:pPr marL="0" indent="0">
              <a:lnSpc>
                <a:spcPct val="60000"/>
              </a:lnSpc>
              <a:buFont typeface="Arial" panose="020B0604020202020204" pitchFamily="34" charset="0"/>
              <a:buNone/>
            </a:pPr>
            <a:r>
              <a:rPr lang="en-NZ" sz="4000" spc="-200" dirty="0">
                <a:solidFill>
                  <a:srgbClr val="000000"/>
                </a:solidFill>
                <a:latin typeface="system-ui"/>
              </a:rPr>
              <a:t>and Jesus Christ </a:t>
            </a:r>
          </a:p>
          <a:p>
            <a:pPr marL="0" indent="0">
              <a:lnSpc>
                <a:spcPct val="60000"/>
              </a:lnSpc>
              <a:buFont typeface="Arial" panose="020B0604020202020204" pitchFamily="34" charset="0"/>
              <a:buNone/>
            </a:pPr>
            <a:r>
              <a:rPr lang="en-NZ" sz="4000" spc="-200" dirty="0">
                <a:solidFill>
                  <a:srgbClr val="000000"/>
                </a:solidFill>
                <a:latin typeface="system-ui"/>
              </a:rPr>
              <a:t>whom You have sent.</a:t>
            </a:r>
            <a:r>
              <a:rPr lang="en-NZ" spc="-200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NZ" sz="1600" spc="-200" dirty="0">
                <a:solidFill>
                  <a:srgbClr val="000000"/>
                </a:solidFill>
                <a:latin typeface="system-ui"/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6589824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CFDC-348A-4244-8720-53F85530E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150" y="365126"/>
            <a:ext cx="3886200" cy="1325563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7C3E9-4D05-426F-8FF2-4EF18159E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65126"/>
            <a:ext cx="3886200" cy="5811837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b="0" i="0" spc="-20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Too much gets us down in this life.</a:t>
            </a:r>
          </a:p>
          <a:p>
            <a:pPr>
              <a:lnSpc>
                <a:spcPct val="70000"/>
              </a:lnSpc>
            </a:pPr>
            <a:r>
              <a:rPr lang="en-NZ" sz="4000" b="0" i="0" spc="-20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Too many live at a low level of joy.</a:t>
            </a:r>
          </a:p>
        </p:txBody>
      </p:sp>
      <p:pic>
        <p:nvPicPr>
          <p:cNvPr id="5" name="Content Placeholder 4" descr="t7.jpg">
            <a:extLst>
              <a:ext uri="{FF2B5EF4-FFF2-40B4-BE49-F238E27FC236}">
                <a16:creationId xmlns:a16="http://schemas.microsoft.com/office/drawing/2014/main" id="{51AEE9AA-2E9F-4C77-80FA-5A8FE115B3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29150" y="2435155"/>
            <a:ext cx="3886200" cy="3132277"/>
          </a:xfrm>
        </p:spPr>
      </p:pic>
    </p:spTree>
    <p:extLst>
      <p:ext uri="{BB962C8B-B14F-4D97-AF65-F5344CB8AC3E}">
        <p14:creationId xmlns:p14="http://schemas.microsoft.com/office/powerpoint/2010/main" val="5043112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CFDC-348A-4244-8720-53F85530E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150" y="365126"/>
            <a:ext cx="3886200" cy="1325563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7C3E9-4D05-426F-8FF2-4EF18159E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65126"/>
            <a:ext cx="3886200" cy="5811837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b="0" i="0" spc="-20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Too much gets us down in this life.</a:t>
            </a:r>
          </a:p>
          <a:p>
            <a:pPr>
              <a:lnSpc>
                <a:spcPct val="70000"/>
              </a:lnSpc>
            </a:pPr>
            <a:r>
              <a:rPr lang="en-NZ" sz="4000" b="0" i="0" spc="-20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Too many live at a low level of joy.</a:t>
            </a:r>
          </a:p>
          <a:p>
            <a:pPr>
              <a:lnSpc>
                <a:spcPct val="70000"/>
              </a:lnSpc>
            </a:pPr>
            <a:r>
              <a:rPr lang="en-NZ" sz="4000" b="0" i="0" spc="-20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There is a littleness that wearies us.</a:t>
            </a:r>
          </a:p>
        </p:txBody>
      </p:sp>
      <p:pic>
        <p:nvPicPr>
          <p:cNvPr id="5" name="Content Placeholder 4" descr="t7.jpg">
            <a:extLst>
              <a:ext uri="{FF2B5EF4-FFF2-40B4-BE49-F238E27FC236}">
                <a16:creationId xmlns:a16="http://schemas.microsoft.com/office/drawing/2014/main" id="{51AEE9AA-2E9F-4C77-80FA-5A8FE115B3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29150" y="2435155"/>
            <a:ext cx="3886200" cy="3132277"/>
          </a:xfrm>
        </p:spPr>
      </p:pic>
    </p:spTree>
    <p:extLst>
      <p:ext uri="{BB962C8B-B14F-4D97-AF65-F5344CB8AC3E}">
        <p14:creationId xmlns:p14="http://schemas.microsoft.com/office/powerpoint/2010/main" val="6963558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CFDC-348A-4244-8720-53F85530E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150" y="365126"/>
            <a:ext cx="3886200" cy="1325563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7C3E9-4D05-426F-8FF2-4EF18159E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65126"/>
            <a:ext cx="3886200" cy="5811837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b="0" i="0" spc="-20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Too much gets us down in this life.</a:t>
            </a:r>
          </a:p>
          <a:p>
            <a:pPr>
              <a:lnSpc>
                <a:spcPct val="70000"/>
              </a:lnSpc>
            </a:pPr>
            <a:r>
              <a:rPr lang="en-NZ" sz="4000" b="0" i="0" spc="-20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Too many live at a low level of joy.</a:t>
            </a:r>
          </a:p>
          <a:p>
            <a:pPr>
              <a:lnSpc>
                <a:spcPct val="70000"/>
              </a:lnSpc>
            </a:pPr>
            <a:r>
              <a:rPr lang="en-NZ" sz="4000" b="0" i="0" spc="-20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There is a littleness that wearies us.</a:t>
            </a:r>
          </a:p>
          <a:p>
            <a:pPr>
              <a:lnSpc>
                <a:spcPct val="70000"/>
              </a:lnSpc>
            </a:pPr>
            <a:r>
              <a:rPr lang="en-NZ" sz="4000" spc="-200" dirty="0">
                <a:solidFill>
                  <a:srgbClr val="001320"/>
                </a:solidFill>
                <a:latin typeface="Roboto" panose="02000000000000000000" pitchFamily="2" charset="0"/>
              </a:rPr>
              <a:t>It makes us ask</a:t>
            </a:r>
            <a:r>
              <a:rPr lang="en-NZ" sz="4000" b="0" i="0" spc="-20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: </a:t>
            </a:r>
          </a:p>
          <a:p>
            <a:pPr marL="0" indent="0">
              <a:lnSpc>
                <a:spcPct val="70000"/>
              </a:lnSpc>
              <a:buNone/>
            </a:pPr>
            <a:endParaRPr lang="en-NZ" sz="4000" spc="-200" dirty="0">
              <a:solidFill>
                <a:srgbClr val="001320"/>
              </a:solidFill>
              <a:latin typeface="Roboto" panose="02000000000000000000" pitchFamily="2" charset="0"/>
            </a:endParaRPr>
          </a:p>
        </p:txBody>
      </p:sp>
      <p:pic>
        <p:nvPicPr>
          <p:cNvPr id="5" name="Content Placeholder 4" descr="t7.jpg">
            <a:extLst>
              <a:ext uri="{FF2B5EF4-FFF2-40B4-BE49-F238E27FC236}">
                <a16:creationId xmlns:a16="http://schemas.microsoft.com/office/drawing/2014/main" id="{51AEE9AA-2E9F-4C77-80FA-5A8FE115B3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29150" y="2435155"/>
            <a:ext cx="3886200" cy="3132277"/>
          </a:xfrm>
        </p:spPr>
      </p:pic>
    </p:spTree>
    <p:extLst>
      <p:ext uri="{BB962C8B-B14F-4D97-AF65-F5344CB8AC3E}">
        <p14:creationId xmlns:p14="http://schemas.microsoft.com/office/powerpoint/2010/main" val="41787912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CFDC-348A-4244-8720-53F85530E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150" y="365126"/>
            <a:ext cx="3886200" cy="1325563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7C3E9-4D05-426F-8FF2-4EF18159E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65126"/>
            <a:ext cx="3886200" cy="5811837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b="0" i="0" spc="-20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Too much gets us down in this life.</a:t>
            </a:r>
          </a:p>
          <a:p>
            <a:pPr>
              <a:lnSpc>
                <a:spcPct val="70000"/>
              </a:lnSpc>
            </a:pPr>
            <a:r>
              <a:rPr lang="en-NZ" sz="4000" b="0" i="0" spc="-20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Too many live at a low level of joy.</a:t>
            </a:r>
          </a:p>
          <a:p>
            <a:pPr>
              <a:lnSpc>
                <a:spcPct val="70000"/>
              </a:lnSpc>
            </a:pPr>
            <a:r>
              <a:rPr lang="en-NZ" sz="4000" b="0" i="0" spc="-20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There is a littleness that wearies us.</a:t>
            </a:r>
          </a:p>
          <a:p>
            <a:pPr>
              <a:lnSpc>
                <a:spcPct val="70000"/>
              </a:lnSpc>
            </a:pPr>
            <a:r>
              <a:rPr lang="en-NZ" sz="4000" spc="-200" dirty="0">
                <a:solidFill>
                  <a:srgbClr val="001320"/>
                </a:solidFill>
                <a:latin typeface="Roboto" panose="02000000000000000000" pitchFamily="2" charset="0"/>
              </a:rPr>
              <a:t>It makes us ask</a:t>
            </a:r>
            <a:r>
              <a:rPr lang="en-NZ" sz="4000" b="0" i="0" spc="-20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: </a:t>
            </a:r>
          </a:p>
          <a:p>
            <a:pPr marL="0" indent="0">
              <a:lnSpc>
                <a:spcPct val="70000"/>
              </a:lnSpc>
              <a:buNone/>
            </a:pPr>
            <a:endParaRPr lang="en-NZ" sz="4000" spc="-200" dirty="0">
              <a:solidFill>
                <a:srgbClr val="001320"/>
              </a:solidFill>
              <a:latin typeface="Roboto" panose="02000000000000000000" pitchFamily="2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NZ" sz="4000" i="1" spc="-20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"Is it worth while?"</a:t>
            </a:r>
            <a:endParaRPr lang="en-NZ" sz="4000" i="1" spc="-200" dirty="0"/>
          </a:p>
        </p:txBody>
      </p:sp>
      <p:pic>
        <p:nvPicPr>
          <p:cNvPr id="5" name="Content Placeholder 4" descr="t7.jpg">
            <a:extLst>
              <a:ext uri="{FF2B5EF4-FFF2-40B4-BE49-F238E27FC236}">
                <a16:creationId xmlns:a16="http://schemas.microsoft.com/office/drawing/2014/main" id="{51AEE9AA-2E9F-4C77-80FA-5A8FE115B3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29150" y="2435155"/>
            <a:ext cx="3886200" cy="3132277"/>
          </a:xfrm>
        </p:spPr>
      </p:pic>
    </p:spTree>
    <p:extLst>
      <p:ext uri="{BB962C8B-B14F-4D97-AF65-F5344CB8AC3E}">
        <p14:creationId xmlns:p14="http://schemas.microsoft.com/office/powerpoint/2010/main" val="6565772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CFDC-348A-4244-8720-53F85530E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150" y="365126"/>
            <a:ext cx="3886200" cy="1325563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7C3E9-4D05-426F-8FF2-4EF18159E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65126"/>
            <a:ext cx="3886200" cy="5811837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b="0" i="0" spc="-20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Know Christ’s redemption:</a:t>
            </a:r>
          </a:p>
        </p:txBody>
      </p:sp>
      <p:pic>
        <p:nvPicPr>
          <p:cNvPr id="5" name="Content Placeholder 4" descr="t7.jpg">
            <a:extLst>
              <a:ext uri="{FF2B5EF4-FFF2-40B4-BE49-F238E27FC236}">
                <a16:creationId xmlns:a16="http://schemas.microsoft.com/office/drawing/2014/main" id="{51AEE9AA-2E9F-4C77-80FA-5A8FE115B3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29150" y="2435155"/>
            <a:ext cx="3886200" cy="3132277"/>
          </a:xfrm>
        </p:spPr>
      </p:pic>
    </p:spTree>
    <p:extLst>
      <p:ext uri="{BB962C8B-B14F-4D97-AF65-F5344CB8AC3E}">
        <p14:creationId xmlns:p14="http://schemas.microsoft.com/office/powerpoint/2010/main" val="37662049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CFDC-348A-4244-8720-53F85530E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150" y="365126"/>
            <a:ext cx="3886200" cy="1325563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7C3E9-4D05-426F-8FF2-4EF18159E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65126"/>
            <a:ext cx="3886200" cy="5811837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b="0" i="0" spc="-20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Know Christ’s redemption:</a:t>
            </a:r>
          </a:p>
          <a:p>
            <a:pPr>
              <a:lnSpc>
                <a:spcPct val="70000"/>
              </a:lnSpc>
            </a:pPr>
            <a:r>
              <a:rPr lang="en-NZ" sz="4000" spc="-200" dirty="0">
                <a:solidFill>
                  <a:srgbClr val="001320"/>
                </a:solidFill>
                <a:latin typeface="Roboto" panose="02000000000000000000" pitchFamily="2" charset="0"/>
              </a:rPr>
              <a:t>The renewed soul sees hope in the mundane.</a:t>
            </a:r>
          </a:p>
        </p:txBody>
      </p:sp>
      <p:pic>
        <p:nvPicPr>
          <p:cNvPr id="5" name="Content Placeholder 4" descr="t7.jpg">
            <a:extLst>
              <a:ext uri="{FF2B5EF4-FFF2-40B4-BE49-F238E27FC236}">
                <a16:creationId xmlns:a16="http://schemas.microsoft.com/office/drawing/2014/main" id="{51AEE9AA-2E9F-4C77-80FA-5A8FE115B3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29150" y="2435155"/>
            <a:ext cx="3886200" cy="3132277"/>
          </a:xfrm>
        </p:spPr>
      </p:pic>
    </p:spTree>
    <p:extLst>
      <p:ext uri="{BB962C8B-B14F-4D97-AF65-F5344CB8AC3E}">
        <p14:creationId xmlns:p14="http://schemas.microsoft.com/office/powerpoint/2010/main" val="3236337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CFDC-348A-4244-8720-53F85530E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150" y="365126"/>
            <a:ext cx="3886200" cy="1325563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7C3E9-4D05-426F-8FF2-4EF18159E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65126"/>
            <a:ext cx="3886200" cy="5811837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b="0" i="0" spc="-20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Know Christ’s redemption:</a:t>
            </a:r>
          </a:p>
          <a:p>
            <a:pPr>
              <a:lnSpc>
                <a:spcPct val="70000"/>
              </a:lnSpc>
            </a:pPr>
            <a:r>
              <a:rPr lang="en-NZ" sz="4000" spc="-200" dirty="0">
                <a:solidFill>
                  <a:srgbClr val="001320"/>
                </a:solidFill>
                <a:latin typeface="Roboto" panose="02000000000000000000" pitchFamily="2" charset="0"/>
              </a:rPr>
              <a:t>The renewed soul sees hope in the mundane.</a:t>
            </a:r>
          </a:p>
          <a:p>
            <a:pPr>
              <a:lnSpc>
                <a:spcPct val="70000"/>
              </a:lnSpc>
            </a:pPr>
            <a:r>
              <a:rPr lang="en-NZ" sz="4000" spc="-200" dirty="0">
                <a:solidFill>
                  <a:srgbClr val="001320"/>
                </a:solidFill>
                <a:latin typeface="Roboto" panose="02000000000000000000" pitchFamily="2" charset="0"/>
              </a:rPr>
              <a:t>Opportunities</a:t>
            </a:r>
            <a:r>
              <a:rPr lang="en-NZ" sz="4000" b="0" i="0" spc="-20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in the difficulties.</a:t>
            </a:r>
          </a:p>
        </p:txBody>
      </p:sp>
      <p:pic>
        <p:nvPicPr>
          <p:cNvPr id="5" name="Content Placeholder 4" descr="t7.jpg">
            <a:extLst>
              <a:ext uri="{FF2B5EF4-FFF2-40B4-BE49-F238E27FC236}">
                <a16:creationId xmlns:a16="http://schemas.microsoft.com/office/drawing/2014/main" id="{51AEE9AA-2E9F-4C77-80FA-5A8FE115B3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29150" y="2435155"/>
            <a:ext cx="3886200" cy="3132277"/>
          </a:xfrm>
        </p:spPr>
      </p:pic>
    </p:spTree>
    <p:extLst>
      <p:ext uri="{BB962C8B-B14F-4D97-AF65-F5344CB8AC3E}">
        <p14:creationId xmlns:p14="http://schemas.microsoft.com/office/powerpoint/2010/main" val="29784635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CFDC-348A-4244-8720-53F85530E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150" y="365126"/>
            <a:ext cx="3886200" cy="1325563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7C3E9-4D05-426F-8FF2-4EF18159E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65126"/>
            <a:ext cx="3886200" cy="5811837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b="0" i="0" spc="-20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Know Christ’s redemption:</a:t>
            </a:r>
          </a:p>
          <a:p>
            <a:pPr>
              <a:lnSpc>
                <a:spcPct val="70000"/>
              </a:lnSpc>
            </a:pPr>
            <a:r>
              <a:rPr lang="en-NZ" sz="4000" spc="-200" dirty="0">
                <a:solidFill>
                  <a:srgbClr val="001320"/>
                </a:solidFill>
                <a:latin typeface="Roboto" panose="02000000000000000000" pitchFamily="2" charset="0"/>
              </a:rPr>
              <a:t>The renewed soul sees hope in the mundane.</a:t>
            </a:r>
          </a:p>
          <a:p>
            <a:pPr>
              <a:lnSpc>
                <a:spcPct val="70000"/>
              </a:lnSpc>
            </a:pPr>
            <a:r>
              <a:rPr lang="en-NZ" sz="4000" spc="-200" dirty="0">
                <a:solidFill>
                  <a:srgbClr val="001320"/>
                </a:solidFill>
                <a:latin typeface="Roboto" panose="02000000000000000000" pitchFamily="2" charset="0"/>
              </a:rPr>
              <a:t>Opportunities</a:t>
            </a:r>
            <a:r>
              <a:rPr lang="en-NZ" sz="4000" b="0" i="0" spc="-20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 in the difficulties.</a:t>
            </a:r>
          </a:p>
          <a:p>
            <a:pPr>
              <a:lnSpc>
                <a:spcPct val="70000"/>
              </a:lnSpc>
            </a:pPr>
            <a:r>
              <a:rPr lang="en-NZ" sz="4000" spc="-200" dirty="0">
                <a:solidFill>
                  <a:srgbClr val="001320"/>
                </a:solidFill>
                <a:latin typeface="Roboto" panose="02000000000000000000" pitchFamily="2" charset="0"/>
              </a:rPr>
              <a:t>God’s help and wisdom for the asking.</a:t>
            </a:r>
            <a:endParaRPr lang="en-NZ" sz="4000" b="0" i="0" spc="-200" dirty="0">
              <a:solidFill>
                <a:srgbClr val="001320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5" name="Content Placeholder 4" descr="t7.jpg">
            <a:extLst>
              <a:ext uri="{FF2B5EF4-FFF2-40B4-BE49-F238E27FC236}">
                <a16:creationId xmlns:a16="http://schemas.microsoft.com/office/drawing/2014/main" id="{51AEE9AA-2E9F-4C77-80FA-5A8FE115B3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29150" y="2435155"/>
            <a:ext cx="3886200" cy="3132277"/>
          </a:xfrm>
        </p:spPr>
      </p:pic>
    </p:spTree>
    <p:extLst>
      <p:ext uri="{BB962C8B-B14F-4D97-AF65-F5344CB8AC3E}">
        <p14:creationId xmlns:p14="http://schemas.microsoft.com/office/powerpoint/2010/main" val="3294400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24906FE-F689-446B-8F72-69A95E577102}"/>
              </a:ext>
            </a:extLst>
          </p:cNvPr>
          <p:cNvSpPr txBox="1">
            <a:spLocks/>
          </p:cNvSpPr>
          <p:nvPr/>
        </p:nvSpPr>
        <p:spPr>
          <a:xfrm>
            <a:off x="480060" y="325369"/>
            <a:ext cx="3276451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300" dirty="0">
                <a:latin typeface="+mj-lt"/>
                <a:ea typeface="+mj-ea"/>
                <a:cs typeface="+mj-cs"/>
              </a:rPr>
              <a:t>“Baptism now saves you” (1Pet.3:21).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6084BE-EBE7-45CA-A8BD-5D8018A9F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2282210"/>
            <a:ext cx="3982633" cy="457578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lang="en-NZ" sz="4000" b="1" i="0" baseline="30000" dirty="0">
                <a:solidFill>
                  <a:srgbClr val="000000"/>
                </a:solidFill>
                <a:effectLst/>
                <a:latin typeface="system-ui"/>
              </a:rPr>
              <a:t>21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Corresponding to that, baptism now saves you—not the removal of dirt from the flesh, but an appeal to God for a good conscience—through the resurrection of Jesus Christ,</a:t>
            </a:r>
            <a:r>
              <a:rPr lang="en-US" sz="1900" b="0" i="0" dirty="0">
                <a:effectLst/>
              </a:rPr>
              <a:t> (NASB95)</a:t>
            </a:r>
            <a:endParaRPr lang="en-US" sz="19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73839D-807D-4FA0-B6A3-A5964FB0289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5" t="-1" r="11833" b="-1"/>
          <a:stretch/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146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C010E-9988-4FA5-9C3D-DE5F0E649F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291547"/>
            <a:ext cx="9144000" cy="5653699"/>
          </a:xfrm>
        </p:spPr>
        <p:txBody>
          <a:bodyPr>
            <a:normAutofit/>
          </a:bodyPr>
          <a:lstStyle/>
          <a:p>
            <a:pPr algn="l"/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Psalm 139:1-4</a:t>
            </a:r>
          </a:p>
          <a:p>
            <a:pPr algn="l"/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O </a:t>
            </a:r>
            <a:r>
              <a:rPr lang="en-NZ" sz="4000" b="0" i="0" cap="small" spc="-200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, You have searched me and known </a:t>
            </a:r>
            <a:r>
              <a:rPr lang="en-NZ" sz="4000" b="0" i="1" spc="-200" dirty="0">
                <a:solidFill>
                  <a:srgbClr val="000000"/>
                </a:solidFill>
                <a:effectLst/>
                <a:latin typeface="system-ui"/>
              </a:rPr>
              <a:t>me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.</a:t>
            </a:r>
            <a:b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NZ" sz="4000" b="1" i="0" spc="-200" baseline="30000" dirty="0">
                <a:solidFill>
                  <a:srgbClr val="000000"/>
                </a:solidFill>
                <a:effectLst/>
                <a:latin typeface="system-ui"/>
              </a:rPr>
              <a:t>2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You know when I sit down and when I rise up;</a:t>
            </a:r>
            <a:b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You understand my thought from afar.</a:t>
            </a:r>
            <a:b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NZ" sz="4000" b="1" i="0" spc="-200" baseline="30000" dirty="0">
                <a:solidFill>
                  <a:srgbClr val="000000"/>
                </a:solidFill>
                <a:effectLst/>
                <a:latin typeface="system-ui"/>
              </a:rPr>
              <a:t>3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You scrutinize my path and my lying down,</a:t>
            </a:r>
            <a:b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And are intimately acquainted with all my ways.</a:t>
            </a:r>
            <a:b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NZ" sz="4000" b="1" i="0" spc="-200" baseline="30000" dirty="0">
                <a:solidFill>
                  <a:srgbClr val="000000"/>
                </a:solidFill>
                <a:effectLst/>
                <a:latin typeface="system-ui"/>
              </a:rPr>
              <a:t>4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Even before there is a word on my tongue,</a:t>
            </a:r>
            <a:b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Behold, O </a:t>
            </a:r>
            <a:r>
              <a:rPr lang="en-NZ" sz="4000" b="0" i="0" cap="small" spc="-200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NZ" sz="4000" b="0" i="0" spc="-200" dirty="0">
                <a:solidFill>
                  <a:srgbClr val="000000"/>
                </a:solidFill>
                <a:effectLst/>
                <a:latin typeface="system-ui"/>
              </a:rPr>
              <a:t>, You know it all. </a:t>
            </a:r>
          </a:p>
          <a:p>
            <a:pPr marL="0" indent="0" algn="l">
              <a:buNone/>
            </a:pPr>
            <a:r>
              <a:rPr lang="en-NZ" sz="16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pic>
        <p:nvPicPr>
          <p:cNvPr id="4098" name="Picture 2" descr="Psalm 139:4 Even before there is a word on my tongue ...">
            <a:extLst>
              <a:ext uri="{FF2B5EF4-FFF2-40B4-BE49-F238E27FC236}">
                <a16:creationId xmlns:a16="http://schemas.microsoft.com/office/drawing/2014/main" id="{6F26AA0C-929F-436A-A827-A6D2C8A737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2" r="82483" b="12844"/>
          <a:stretch/>
        </p:blipFill>
        <p:spPr bwMode="auto">
          <a:xfrm rot="5400000">
            <a:off x="968549" y="4877306"/>
            <a:ext cx="1012146" cy="294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nown: Psalm 139 | Sermon Series From Ministry Pass">
            <a:extLst>
              <a:ext uri="{FF2B5EF4-FFF2-40B4-BE49-F238E27FC236}">
                <a16:creationId xmlns:a16="http://schemas.microsoft.com/office/drawing/2014/main" id="{84C7532E-C6B1-4310-8795-3E9D8DAD96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73" b="36581"/>
          <a:stretch/>
        </p:blipFill>
        <p:spPr bwMode="auto">
          <a:xfrm>
            <a:off x="2949243" y="5845853"/>
            <a:ext cx="6194755" cy="101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989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C010E-9988-4FA5-9C3D-DE5F0E649F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1802296"/>
            <a:ext cx="9144000" cy="41429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40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But whilst God knows us </a:t>
            </a:r>
          </a:p>
          <a:p>
            <a:pPr marL="0" indent="0" algn="ctr">
              <a:buNone/>
            </a:pPr>
            <a:r>
              <a:rPr lang="en-NZ" sz="40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perfectly, </a:t>
            </a:r>
          </a:p>
          <a:p>
            <a:pPr marL="0" indent="0" algn="ctr">
              <a:buNone/>
            </a:pPr>
            <a:r>
              <a:rPr lang="en-NZ" sz="40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we can only know him </a:t>
            </a:r>
          </a:p>
          <a:p>
            <a:pPr marL="0" indent="0" algn="ctr">
              <a:buNone/>
            </a:pPr>
            <a:r>
              <a:rPr lang="en-NZ" sz="40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imperfectly. </a:t>
            </a:r>
          </a:p>
        </p:txBody>
      </p:sp>
      <p:pic>
        <p:nvPicPr>
          <p:cNvPr id="4098" name="Picture 2" descr="Psalm 139:4 Even before there is a word on my tongue ...">
            <a:extLst>
              <a:ext uri="{FF2B5EF4-FFF2-40B4-BE49-F238E27FC236}">
                <a16:creationId xmlns:a16="http://schemas.microsoft.com/office/drawing/2014/main" id="{6F26AA0C-929F-436A-A827-A6D2C8A737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2" r="82483" b="12844"/>
          <a:stretch/>
        </p:blipFill>
        <p:spPr bwMode="auto">
          <a:xfrm rot="5400000">
            <a:off x="968549" y="4877306"/>
            <a:ext cx="1012146" cy="294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nown: Psalm 139 | Sermon Series From Ministry Pass">
            <a:extLst>
              <a:ext uri="{FF2B5EF4-FFF2-40B4-BE49-F238E27FC236}">
                <a16:creationId xmlns:a16="http://schemas.microsoft.com/office/drawing/2014/main" id="{84C7532E-C6B1-4310-8795-3E9D8DAD96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73" b="36581"/>
          <a:stretch/>
        </p:blipFill>
        <p:spPr bwMode="auto">
          <a:xfrm>
            <a:off x="2949243" y="5845853"/>
            <a:ext cx="6194755" cy="101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404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C010E-9988-4FA5-9C3D-DE5F0E649F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1802296"/>
            <a:ext cx="9144000" cy="414295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NZ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Ironically,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neither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educational enlightenment,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nor technological improvement,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nor medical advancement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has added to the furtherance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 hope. </a:t>
            </a:r>
          </a:p>
          <a:p>
            <a:pPr marL="0" indent="0" algn="ctr">
              <a:buNone/>
            </a:pPr>
            <a:endParaRPr lang="en-NZ" sz="4000" b="0" i="0" dirty="0">
              <a:solidFill>
                <a:srgbClr val="001320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4098" name="Picture 2" descr="Psalm 139:4 Even before there is a word on my tongue ...">
            <a:extLst>
              <a:ext uri="{FF2B5EF4-FFF2-40B4-BE49-F238E27FC236}">
                <a16:creationId xmlns:a16="http://schemas.microsoft.com/office/drawing/2014/main" id="{6F26AA0C-929F-436A-A827-A6D2C8A737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2" r="82483" b="12844"/>
          <a:stretch/>
        </p:blipFill>
        <p:spPr bwMode="auto">
          <a:xfrm rot="5400000">
            <a:off x="968549" y="4877306"/>
            <a:ext cx="1012146" cy="294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nown: Psalm 139 | Sermon Series From Ministry Pass">
            <a:extLst>
              <a:ext uri="{FF2B5EF4-FFF2-40B4-BE49-F238E27FC236}">
                <a16:creationId xmlns:a16="http://schemas.microsoft.com/office/drawing/2014/main" id="{84C7532E-C6B1-4310-8795-3E9D8DAD96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73" b="36581"/>
          <a:stretch/>
        </p:blipFill>
        <p:spPr bwMode="auto">
          <a:xfrm>
            <a:off x="2949243" y="5845853"/>
            <a:ext cx="6194755" cy="101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262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C010E-9988-4FA5-9C3D-DE5F0E649F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336280"/>
            <a:ext cx="9144000" cy="414295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NZ" sz="4000" b="0" i="0" spc="-100" dirty="0">
                <a:solidFill>
                  <a:srgbClr val="000000"/>
                </a:solidFill>
                <a:effectLst/>
                <a:latin typeface="system-ui"/>
              </a:rPr>
              <a:t>John 14:8-9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1" i="0" spc="-100" baseline="30000" dirty="0">
                <a:solidFill>
                  <a:srgbClr val="000000"/>
                </a:solidFill>
                <a:effectLst/>
                <a:latin typeface="system-ui"/>
              </a:rPr>
              <a:t>8</a:t>
            </a:r>
            <a:r>
              <a:rPr lang="en-NZ" sz="4000" b="0" i="0" spc="-100" dirty="0">
                <a:solidFill>
                  <a:srgbClr val="000000"/>
                </a:solidFill>
                <a:effectLst/>
                <a:latin typeface="system-ui"/>
              </a:rPr>
              <a:t>Philip said to Him, “Lord, show us the Father, and it is enough for us.” 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1" i="0" spc="-100" baseline="30000" dirty="0">
                <a:solidFill>
                  <a:srgbClr val="000000"/>
                </a:solidFill>
                <a:effectLst/>
                <a:latin typeface="system-ui"/>
              </a:rPr>
              <a:t>9</a:t>
            </a:r>
            <a:r>
              <a:rPr lang="en-NZ" sz="4000" b="0" i="0" spc="-100" dirty="0">
                <a:solidFill>
                  <a:srgbClr val="000000"/>
                </a:solidFill>
                <a:effectLst/>
                <a:latin typeface="system-ui"/>
              </a:rPr>
              <a:t>Jesus said to him, “Have I been so long with you, and </a:t>
            </a:r>
            <a:r>
              <a:rPr lang="en-NZ" sz="4000" b="0" i="1" spc="-100" dirty="0">
                <a:solidFill>
                  <a:srgbClr val="000000"/>
                </a:solidFill>
                <a:effectLst/>
                <a:latin typeface="system-ui"/>
              </a:rPr>
              <a:t>yet</a:t>
            </a:r>
            <a:r>
              <a:rPr lang="en-NZ" sz="4000" b="0" i="0" spc="-100" dirty="0">
                <a:solidFill>
                  <a:srgbClr val="000000"/>
                </a:solidFill>
                <a:effectLst/>
                <a:latin typeface="system-ui"/>
              </a:rPr>
              <a:t> you have not come to know Me, Philip? 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sz="4000" b="0" i="0" u="sng" spc="-100" dirty="0">
                <a:solidFill>
                  <a:srgbClr val="000000"/>
                </a:solidFill>
                <a:effectLst/>
                <a:latin typeface="system-ui"/>
              </a:rPr>
              <a:t>He who has seen Me has seen the Father</a:t>
            </a:r>
            <a:r>
              <a:rPr lang="en-NZ" sz="4000" b="0" i="0" spc="-100" dirty="0">
                <a:solidFill>
                  <a:srgbClr val="000000"/>
                </a:solidFill>
                <a:effectLst/>
                <a:latin typeface="system-ui"/>
              </a:rPr>
              <a:t>; how </a:t>
            </a:r>
            <a:r>
              <a:rPr lang="en-NZ" sz="4000" b="0" i="1" spc="-100" dirty="0">
                <a:solidFill>
                  <a:srgbClr val="000000"/>
                </a:solidFill>
                <a:effectLst/>
                <a:latin typeface="system-ui"/>
              </a:rPr>
              <a:t>can</a:t>
            </a:r>
            <a:r>
              <a:rPr lang="en-NZ" sz="4000" b="0" i="0" spc="-100" dirty="0">
                <a:solidFill>
                  <a:srgbClr val="000000"/>
                </a:solidFill>
                <a:effectLst/>
                <a:latin typeface="system-ui"/>
              </a:rPr>
              <a:t> you say, ‘Show us the Father’?</a:t>
            </a:r>
          </a:p>
        </p:txBody>
      </p:sp>
      <p:pic>
        <p:nvPicPr>
          <p:cNvPr id="5" name="Picture 2" descr="'Known unknown' concerns future of food safety investment ...">
            <a:extLst>
              <a:ext uri="{FF2B5EF4-FFF2-40B4-BE49-F238E27FC236}">
                <a16:creationId xmlns:a16="http://schemas.microsoft.com/office/drawing/2014/main" id="{6664A812-605A-4F59-A202-110FC868D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4291219"/>
            <a:ext cx="38671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681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C010E-9988-4FA5-9C3D-DE5F0E649F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336280"/>
            <a:ext cx="9144000" cy="41429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John 1:14</a:t>
            </a:r>
          </a:p>
          <a:p>
            <a:pPr marL="0" indent="0" algn="ctr">
              <a:buNone/>
            </a:pPr>
            <a:r>
              <a:rPr lang="en-NZ" sz="4000" b="1" i="0" baseline="30000" dirty="0">
                <a:solidFill>
                  <a:srgbClr val="000000"/>
                </a:solidFill>
                <a:effectLst/>
                <a:latin typeface="system-ui"/>
              </a:rPr>
              <a:t>14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And the Word became flesh, </a:t>
            </a:r>
          </a:p>
          <a:p>
            <a:pPr marL="0" indent="0" algn="ctr"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and dwelt among us, and we saw His glory,</a:t>
            </a:r>
          </a:p>
          <a:p>
            <a:pPr marL="0" indent="0" algn="ctr"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 glory as of the only begotten from the </a:t>
            </a:r>
          </a:p>
          <a:p>
            <a:pPr marL="0" indent="0" algn="ctr"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Father, </a:t>
            </a:r>
          </a:p>
          <a:p>
            <a:pPr marL="0" indent="0" algn="ctr">
              <a:buNone/>
            </a:pP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full of grace and truth.</a:t>
            </a:r>
          </a:p>
        </p:txBody>
      </p:sp>
      <p:pic>
        <p:nvPicPr>
          <p:cNvPr id="5" name="Picture 2" descr="'Known unknown' concerns future of food safety investment ...">
            <a:extLst>
              <a:ext uri="{FF2B5EF4-FFF2-40B4-BE49-F238E27FC236}">
                <a16:creationId xmlns:a16="http://schemas.microsoft.com/office/drawing/2014/main" id="{6664A812-605A-4F59-A202-110FC868D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4291219"/>
            <a:ext cx="38671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901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10248</TotalTime>
  <Words>979</Words>
  <Application>Microsoft Office PowerPoint</Application>
  <PresentationFormat>On-screen Show (4:3)</PresentationFormat>
  <Paragraphs>152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Roboto</vt:lpstr>
      <vt:lpstr>system-ui</vt:lpstr>
      <vt:lpstr>Wingdings</vt:lpstr>
      <vt:lpstr>Office Theme</vt:lpstr>
      <vt:lpstr>PowerPoint Presentation</vt:lpstr>
      <vt:lpstr>PowerPoint Presentation</vt:lpstr>
      <vt:lpstr>Life in the Son.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great equalizer</vt:lpstr>
      <vt:lpstr>The great equalizer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the purpose of godliness</dc:title>
  <dc:creator>John Staiger</dc:creator>
  <cp:lastModifiedBy>HODGMAN, Geoff (BOSTSC)</cp:lastModifiedBy>
  <cp:revision>160</cp:revision>
  <dcterms:created xsi:type="dcterms:W3CDTF">2018-02-15T21:37:55Z</dcterms:created>
  <dcterms:modified xsi:type="dcterms:W3CDTF">2021-10-07T07:13:52Z</dcterms:modified>
</cp:coreProperties>
</file>