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423" r:id="rId3"/>
    <p:sldId id="465" r:id="rId4"/>
    <p:sldId id="476" r:id="rId5"/>
    <p:sldId id="477" r:id="rId6"/>
    <p:sldId id="478" r:id="rId7"/>
    <p:sldId id="479" r:id="rId8"/>
    <p:sldId id="468" r:id="rId9"/>
    <p:sldId id="481" r:id="rId10"/>
    <p:sldId id="482" r:id="rId11"/>
    <p:sldId id="483" r:id="rId12"/>
    <p:sldId id="469" r:id="rId13"/>
    <p:sldId id="484" r:id="rId14"/>
    <p:sldId id="485" r:id="rId15"/>
    <p:sldId id="486" r:id="rId16"/>
    <p:sldId id="470" r:id="rId17"/>
    <p:sldId id="489" r:id="rId18"/>
    <p:sldId id="490" r:id="rId19"/>
    <p:sldId id="491" r:id="rId20"/>
    <p:sldId id="492" r:id="rId21"/>
    <p:sldId id="471" r:id="rId22"/>
    <p:sldId id="494" r:id="rId23"/>
    <p:sldId id="495" r:id="rId24"/>
    <p:sldId id="472" r:id="rId25"/>
    <p:sldId id="496" r:id="rId26"/>
    <p:sldId id="497" r:id="rId27"/>
    <p:sldId id="473" r:id="rId28"/>
    <p:sldId id="499" r:id="rId29"/>
    <p:sldId id="500" r:id="rId30"/>
    <p:sldId id="501" r:id="rId31"/>
    <p:sldId id="464" r:id="rId32"/>
    <p:sldId id="502" r:id="rId33"/>
    <p:sldId id="405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437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238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57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07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382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347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504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514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423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2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910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DD58-AF44-414E-8EE6-274F67F68675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289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Series: Life in the Son.</a:t>
            </a:r>
          </a:p>
          <a:p>
            <a:r>
              <a:rPr lang="en-US" sz="3600" dirty="0"/>
              <a:t>Part 4. “Strengthened.”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NZ" sz="3600" dirty="0"/>
              <a:t>John Staiger</a:t>
            </a:r>
          </a:p>
          <a:p>
            <a:endParaRPr lang="en-NZ" sz="800" dirty="0"/>
          </a:p>
          <a:p>
            <a:r>
              <a:rPr lang="en-NZ" sz="3600" dirty="0"/>
              <a:t>Morningside Church of Christ </a:t>
            </a:r>
          </a:p>
          <a:p>
            <a:endParaRPr lang="en-NZ" sz="800" dirty="0"/>
          </a:p>
          <a:p>
            <a:r>
              <a:rPr lang="en-NZ" sz="3600" dirty="0"/>
              <a:t>Sunday 17 October 2021</a:t>
            </a:r>
          </a:p>
          <a:p>
            <a:endParaRPr lang="en-NZ" sz="800" dirty="0"/>
          </a:p>
          <a:p>
            <a:r>
              <a:rPr lang="en-NZ" sz="3600" dirty="0"/>
              <a:t>AM Sermon</a:t>
            </a:r>
          </a:p>
          <a:p>
            <a:endParaRPr lang="en-NZ" sz="800" dirty="0"/>
          </a:p>
          <a:p>
            <a:r>
              <a:rPr lang="en-NZ" sz="3600" dirty="0"/>
              <a:t>Broadcast on Facebook Live from </a:t>
            </a:r>
          </a:p>
          <a:p>
            <a:pPr marL="0" indent="0">
              <a:buNone/>
            </a:pPr>
            <a:r>
              <a:rPr lang="en-NZ" sz="3600" dirty="0"/>
              <a:t>Massey, Auckland, Aotearoa/NZ.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6C889-43CE-4EFE-B1BF-E54854A67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0" y="2397443"/>
            <a:ext cx="5192091" cy="12071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…but all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deserted me;… 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DC50A6-80B2-4056-9A83-1F22C6A11796}"/>
              </a:ext>
            </a:extLst>
          </p:cNvPr>
          <p:cNvSpPr txBox="1">
            <a:spLocks/>
          </p:cNvSpPr>
          <p:nvPr/>
        </p:nvSpPr>
        <p:spPr>
          <a:xfrm>
            <a:off x="254550" y="3717145"/>
            <a:ext cx="5344491" cy="318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B. Abandoned—</a:t>
            </a:r>
          </a:p>
          <a:p>
            <a:pPr>
              <a:lnSpc>
                <a:spcPct val="60000"/>
              </a:lnSpc>
            </a:pPr>
            <a:r>
              <a:rPr lang="en-NZ" sz="4000" dirty="0">
                <a:solidFill>
                  <a:srgbClr val="000000"/>
                </a:solidFill>
              </a:rPr>
              <a:t>All unavailable?</a:t>
            </a:r>
          </a:p>
          <a:p>
            <a:pPr>
              <a:lnSpc>
                <a:spcPct val="60000"/>
              </a:lnSpc>
            </a:pPr>
            <a:r>
              <a:rPr lang="en-NZ" sz="4000" dirty="0">
                <a:solidFill>
                  <a:srgbClr val="000000"/>
                </a:solidFill>
              </a:rPr>
              <a:t>All afraid?</a:t>
            </a:r>
          </a:p>
        </p:txBody>
      </p:sp>
    </p:spTree>
    <p:extLst>
      <p:ext uri="{BB962C8B-B14F-4D97-AF65-F5344CB8AC3E}">
        <p14:creationId xmlns:p14="http://schemas.microsoft.com/office/powerpoint/2010/main" val="80071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6C889-43CE-4EFE-B1BF-E54854A67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0" y="2397443"/>
            <a:ext cx="5192091" cy="12071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…but all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deserted me;… 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DC50A6-80B2-4056-9A83-1F22C6A11796}"/>
              </a:ext>
            </a:extLst>
          </p:cNvPr>
          <p:cNvSpPr txBox="1">
            <a:spLocks/>
          </p:cNvSpPr>
          <p:nvPr/>
        </p:nvSpPr>
        <p:spPr>
          <a:xfrm>
            <a:off x="254550" y="3717145"/>
            <a:ext cx="5344491" cy="318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B. Abandoned—</a:t>
            </a:r>
          </a:p>
          <a:p>
            <a:pPr>
              <a:lnSpc>
                <a:spcPct val="60000"/>
              </a:lnSpc>
            </a:pPr>
            <a:r>
              <a:rPr lang="en-NZ" sz="4000" dirty="0">
                <a:solidFill>
                  <a:srgbClr val="000000"/>
                </a:solidFill>
              </a:rPr>
              <a:t>All unavailable?</a:t>
            </a:r>
          </a:p>
          <a:p>
            <a:pPr>
              <a:lnSpc>
                <a:spcPct val="60000"/>
              </a:lnSpc>
            </a:pPr>
            <a:r>
              <a:rPr lang="en-NZ" sz="4000" dirty="0">
                <a:solidFill>
                  <a:srgbClr val="000000"/>
                </a:solidFill>
              </a:rPr>
              <a:t>All afraid?</a:t>
            </a:r>
          </a:p>
          <a:p>
            <a:pPr>
              <a:lnSpc>
                <a:spcPct val="60000"/>
              </a:lnSpc>
            </a:pPr>
            <a:r>
              <a:rPr lang="en-NZ" sz="4000" dirty="0">
                <a:solidFill>
                  <a:srgbClr val="000000"/>
                </a:solidFill>
              </a:rPr>
              <a:t>All too weak?</a:t>
            </a:r>
          </a:p>
        </p:txBody>
      </p:sp>
    </p:spTree>
    <p:extLst>
      <p:ext uri="{BB962C8B-B14F-4D97-AF65-F5344CB8AC3E}">
        <p14:creationId xmlns:p14="http://schemas.microsoft.com/office/powerpoint/2010/main" val="149343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673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NZ" sz="4000" b="1" baseline="30000" dirty="0">
                <a:solidFill>
                  <a:srgbClr val="000000"/>
                </a:solidFill>
              </a:rPr>
              <a:t>16</a:t>
            </a:r>
            <a:r>
              <a:rPr lang="en-NZ" sz="4000" dirty="0">
                <a:solidFill>
                  <a:srgbClr val="000000"/>
                </a:solidFill>
              </a:rPr>
              <a:t>…may it not be counted against them.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27A603-8804-4451-8E37-CA297ED05A8E}"/>
              </a:ext>
            </a:extLst>
          </p:cNvPr>
          <p:cNvSpPr txBox="1">
            <a:spLocks/>
          </p:cNvSpPr>
          <p:nvPr/>
        </p:nvSpPr>
        <p:spPr>
          <a:xfrm>
            <a:off x="254551" y="3677388"/>
            <a:ext cx="5192092" cy="3180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C. Concerned </a:t>
            </a:r>
          </a:p>
        </p:txBody>
      </p:sp>
    </p:spTree>
    <p:extLst>
      <p:ext uri="{BB962C8B-B14F-4D97-AF65-F5344CB8AC3E}">
        <p14:creationId xmlns:p14="http://schemas.microsoft.com/office/powerpoint/2010/main" val="3655989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673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NZ" sz="4000" b="1" baseline="30000" dirty="0">
                <a:solidFill>
                  <a:srgbClr val="000000"/>
                </a:solidFill>
              </a:rPr>
              <a:t>16</a:t>
            </a:r>
            <a:r>
              <a:rPr lang="en-NZ" sz="4000" dirty="0">
                <a:solidFill>
                  <a:srgbClr val="000000"/>
                </a:solidFill>
              </a:rPr>
              <a:t>…may it not be counted against them.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27A603-8804-4451-8E37-CA297ED05A8E}"/>
              </a:ext>
            </a:extLst>
          </p:cNvPr>
          <p:cNvSpPr txBox="1">
            <a:spLocks/>
          </p:cNvSpPr>
          <p:nvPr/>
        </p:nvSpPr>
        <p:spPr>
          <a:xfrm>
            <a:off x="254551" y="3677388"/>
            <a:ext cx="5192092" cy="3180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C. Concerned 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For their lack of strength.</a:t>
            </a:r>
          </a:p>
        </p:txBody>
      </p:sp>
    </p:spTree>
    <p:extLst>
      <p:ext uri="{BB962C8B-B14F-4D97-AF65-F5344CB8AC3E}">
        <p14:creationId xmlns:p14="http://schemas.microsoft.com/office/powerpoint/2010/main" val="219117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673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NZ" sz="4000" b="1" baseline="30000" dirty="0">
                <a:solidFill>
                  <a:srgbClr val="000000"/>
                </a:solidFill>
              </a:rPr>
              <a:t>16</a:t>
            </a:r>
            <a:r>
              <a:rPr lang="en-NZ" sz="4000" dirty="0">
                <a:solidFill>
                  <a:srgbClr val="000000"/>
                </a:solidFill>
              </a:rPr>
              <a:t>…may it not be counted against them.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27A603-8804-4451-8E37-CA297ED05A8E}"/>
              </a:ext>
            </a:extLst>
          </p:cNvPr>
          <p:cNvSpPr txBox="1">
            <a:spLocks/>
          </p:cNvSpPr>
          <p:nvPr/>
        </p:nvSpPr>
        <p:spPr>
          <a:xfrm>
            <a:off x="254551" y="3677388"/>
            <a:ext cx="5192092" cy="3180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C. Concerned 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For their lack of strength.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For their witness to faith.</a:t>
            </a:r>
          </a:p>
        </p:txBody>
      </p:sp>
    </p:spTree>
    <p:extLst>
      <p:ext uri="{BB962C8B-B14F-4D97-AF65-F5344CB8AC3E}">
        <p14:creationId xmlns:p14="http://schemas.microsoft.com/office/powerpoint/2010/main" val="304358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673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NZ" sz="4000" b="1" baseline="30000" dirty="0">
                <a:solidFill>
                  <a:srgbClr val="000000"/>
                </a:solidFill>
              </a:rPr>
              <a:t>16</a:t>
            </a:r>
            <a:r>
              <a:rPr lang="en-NZ" sz="4000" dirty="0">
                <a:solidFill>
                  <a:srgbClr val="000000"/>
                </a:solidFill>
              </a:rPr>
              <a:t>…may it not be counted against them.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27A603-8804-4451-8E37-CA297ED05A8E}"/>
              </a:ext>
            </a:extLst>
          </p:cNvPr>
          <p:cNvSpPr txBox="1">
            <a:spLocks/>
          </p:cNvSpPr>
          <p:nvPr/>
        </p:nvSpPr>
        <p:spPr>
          <a:xfrm>
            <a:off x="254551" y="3677388"/>
            <a:ext cx="5192092" cy="3180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C. Concerned 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For their lack of strength.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For their witness to faith.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For their standing in Judgement ahead.</a:t>
            </a:r>
          </a:p>
        </p:txBody>
      </p:sp>
    </p:spTree>
    <p:extLst>
      <p:ext uri="{BB962C8B-B14F-4D97-AF65-F5344CB8AC3E}">
        <p14:creationId xmlns:p14="http://schemas.microsoft.com/office/powerpoint/2010/main" val="2723954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539388-5E47-4B47-97E4-3DF7BC7E7A5E}"/>
              </a:ext>
            </a:extLst>
          </p:cNvPr>
          <p:cNvSpPr txBox="1">
            <a:spLocks/>
          </p:cNvSpPr>
          <p:nvPr/>
        </p:nvSpPr>
        <p:spPr>
          <a:xfrm>
            <a:off x="254551" y="3690641"/>
            <a:ext cx="5192092" cy="299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en-US" sz="4000" b="0" i="0" spc="-200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4364C123-F7DE-4770-B2CD-D0E52CC51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397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806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But the Lord stood with me and strengthened me,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539388-5E47-4B47-97E4-3DF7BC7E7A5E}"/>
              </a:ext>
            </a:extLst>
          </p:cNvPr>
          <p:cNvSpPr txBox="1">
            <a:spLocks/>
          </p:cNvSpPr>
          <p:nvPr/>
        </p:nvSpPr>
        <p:spPr>
          <a:xfrm>
            <a:off x="254551" y="3690641"/>
            <a:ext cx="5192092" cy="299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4000" spc="-200" dirty="0"/>
              <a:t>A. God looks after His own:</a:t>
            </a: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D2C4634C-4EC5-4405-8442-AABA69C72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768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806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But the Lord stood with me and strengthened me,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539388-5E47-4B47-97E4-3DF7BC7E7A5E}"/>
              </a:ext>
            </a:extLst>
          </p:cNvPr>
          <p:cNvSpPr txBox="1">
            <a:spLocks/>
          </p:cNvSpPr>
          <p:nvPr/>
        </p:nvSpPr>
        <p:spPr>
          <a:xfrm>
            <a:off x="254551" y="3690641"/>
            <a:ext cx="5192092" cy="299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4000" spc="-200" dirty="0"/>
              <a:t>A. God looks after His own: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Power from without.</a:t>
            </a: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DEE72C81-F68A-4DCE-91DD-48CEE07F6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929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806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But the Lord stood with me and strengthened me,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539388-5E47-4B47-97E4-3DF7BC7E7A5E}"/>
              </a:ext>
            </a:extLst>
          </p:cNvPr>
          <p:cNvSpPr txBox="1">
            <a:spLocks/>
          </p:cNvSpPr>
          <p:nvPr/>
        </p:nvSpPr>
        <p:spPr>
          <a:xfrm>
            <a:off x="254551" y="3690641"/>
            <a:ext cx="5192092" cy="299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4000" spc="-200" dirty="0"/>
              <a:t>A. God looks after His own: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Power from without.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Power to endure.</a:t>
            </a: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7EF9EE86-EF89-4E3D-B2BE-2B7AFF723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50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0E0D6-F11F-4805-A8B2-2B7A0B181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1" y="4631161"/>
            <a:ext cx="7816700" cy="1559327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6000" dirty="0"/>
              <a:t>Life in the Son.</a:t>
            </a:r>
          </a:p>
          <a:p>
            <a:r>
              <a:rPr lang="en-US" sz="6000" dirty="0"/>
              <a:t>4</a:t>
            </a:r>
            <a:r>
              <a:rPr lang="en-US" sz="6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Strengthened…</a:t>
            </a:r>
          </a:p>
        </p:txBody>
      </p:sp>
      <p:sp>
        <p:nvSpPr>
          <p:cNvPr id="78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4409267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23008 w 2441321"/>
              <a:gd name="connsiteY2" fmla="*/ 0 h 18288"/>
              <a:gd name="connsiteX3" fmla="*/ 1782164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79817 w 2441321"/>
              <a:gd name="connsiteY6" fmla="*/ 18288 h 18288"/>
              <a:gd name="connsiteX7" fmla="*/ 1318313 w 2441321"/>
              <a:gd name="connsiteY7" fmla="*/ 18288 h 18288"/>
              <a:gd name="connsiteX8" fmla="*/ 659157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80302" y="-6619"/>
                  <a:pt x="363201" y="4913"/>
                  <a:pt x="585917" y="0"/>
                </a:cubicBezTo>
                <a:cubicBezTo>
                  <a:pt x="832357" y="-10107"/>
                  <a:pt x="996738" y="-34312"/>
                  <a:pt x="1196247" y="0"/>
                </a:cubicBezTo>
                <a:cubicBezTo>
                  <a:pt x="1357180" y="16623"/>
                  <a:pt x="1575042" y="-11041"/>
                  <a:pt x="1806578" y="0"/>
                </a:cubicBezTo>
                <a:cubicBezTo>
                  <a:pt x="2016334" y="246"/>
                  <a:pt x="2239353" y="-8732"/>
                  <a:pt x="2441321" y="0"/>
                </a:cubicBezTo>
                <a:cubicBezTo>
                  <a:pt x="2441188" y="8366"/>
                  <a:pt x="2440365" y="10017"/>
                  <a:pt x="2441321" y="18288"/>
                </a:cubicBezTo>
                <a:cubicBezTo>
                  <a:pt x="2159375" y="49009"/>
                  <a:pt x="2054495" y="45666"/>
                  <a:pt x="1830991" y="18288"/>
                </a:cubicBezTo>
                <a:cubicBezTo>
                  <a:pt x="1615846" y="7509"/>
                  <a:pt x="1521674" y="-5422"/>
                  <a:pt x="1269487" y="18288"/>
                </a:cubicBezTo>
                <a:cubicBezTo>
                  <a:pt x="1019660" y="53960"/>
                  <a:pt x="886911" y="42351"/>
                  <a:pt x="707983" y="18288"/>
                </a:cubicBezTo>
                <a:cubicBezTo>
                  <a:pt x="523434" y="27321"/>
                  <a:pt x="307885" y="34316"/>
                  <a:pt x="0" y="18288"/>
                </a:cubicBezTo>
                <a:cubicBezTo>
                  <a:pt x="-595" y="11182"/>
                  <a:pt x="-5" y="630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12126" y="-10265"/>
                  <a:pt x="442910" y="-11728"/>
                  <a:pt x="585917" y="0"/>
                </a:cubicBezTo>
                <a:cubicBezTo>
                  <a:pt x="724579" y="21751"/>
                  <a:pt x="879365" y="-33198"/>
                  <a:pt x="1123008" y="0"/>
                </a:cubicBezTo>
                <a:cubicBezTo>
                  <a:pt x="1377247" y="11220"/>
                  <a:pt x="1597861" y="-34280"/>
                  <a:pt x="1782164" y="0"/>
                </a:cubicBezTo>
                <a:cubicBezTo>
                  <a:pt x="1975975" y="-3055"/>
                  <a:pt x="2116392" y="-15531"/>
                  <a:pt x="2441321" y="0"/>
                </a:cubicBezTo>
                <a:cubicBezTo>
                  <a:pt x="2441666" y="6144"/>
                  <a:pt x="2441358" y="10525"/>
                  <a:pt x="2441321" y="18288"/>
                </a:cubicBezTo>
                <a:cubicBezTo>
                  <a:pt x="2180658" y="18322"/>
                  <a:pt x="2084222" y="5934"/>
                  <a:pt x="1879817" y="18288"/>
                </a:cubicBezTo>
                <a:cubicBezTo>
                  <a:pt x="1668182" y="16222"/>
                  <a:pt x="1551159" y="-6477"/>
                  <a:pt x="1318313" y="18288"/>
                </a:cubicBezTo>
                <a:cubicBezTo>
                  <a:pt x="1059871" y="56395"/>
                  <a:pt x="901959" y="23831"/>
                  <a:pt x="659157" y="18288"/>
                </a:cubicBezTo>
                <a:cubicBezTo>
                  <a:pt x="444692" y="28483"/>
                  <a:pt x="245032" y="39882"/>
                  <a:pt x="0" y="18288"/>
                </a:cubicBezTo>
                <a:cubicBezTo>
                  <a:pt x="-11" y="10485"/>
                  <a:pt x="-221" y="3288"/>
                  <a:pt x="0" y="0"/>
                </a:cubicBezTo>
                <a:close/>
              </a:path>
              <a:path w="2441321" h="18288" fill="none" stroke="0" extrusionOk="0">
                <a:moveTo>
                  <a:pt x="0" y="0"/>
                </a:moveTo>
                <a:cubicBezTo>
                  <a:pt x="265389" y="-22361"/>
                  <a:pt x="344845" y="-65"/>
                  <a:pt x="585917" y="0"/>
                </a:cubicBezTo>
                <a:cubicBezTo>
                  <a:pt x="858472" y="13102"/>
                  <a:pt x="949265" y="-8078"/>
                  <a:pt x="1196247" y="0"/>
                </a:cubicBezTo>
                <a:cubicBezTo>
                  <a:pt x="1379248" y="30707"/>
                  <a:pt x="1585336" y="24963"/>
                  <a:pt x="1806578" y="0"/>
                </a:cubicBezTo>
                <a:cubicBezTo>
                  <a:pt x="1986731" y="-19207"/>
                  <a:pt x="2264933" y="16601"/>
                  <a:pt x="2441321" y="0"/>
                </a:cubicBezTo>
                <a:cubicBezTo>
                  <a:pt x="2441440" y="8687"/>
                  <a:pt x="2440452" y="9944"/>
                  <a:pt x="2441321" y="18288"/>
                </a:cubicBezTo>
                <a:cubicBezTo>
                  <a:pt x="2149099" y="27348"/>
                  <a:pt x="2027305" y="56470"/>
                  <a:pt x="1830991" y="18288"/>
                </a:cubicBezTo>
                <a:cubicBezTo>
                  <a:pt x="1614571" y="-18764"/>
                  <a:pt x="1500998" y="10727"/>
                  <a:pt x="1269487" y="18288"/>
                </a:cubicBezTo>
                <a:cubicBezTo>
                  <a:pt x="1042399" y="37834"/>
                  <a:pt x="927922" y="45822"/>
                  <a:pt x="707983" y="18288"/>
                </a:cubicBezTo>
                <a:cubicBezTo>
                  <a:pt x="502575" y="-5380"/>
                  <a:pt x="350393" y="34499"/>
                  <a:pt x="0" y="18288"/>
                </a:cubicBezTo>
                <a:cubicBezTo>
                  <a:pt x="-394" y="12154"/>
                  <a:pt x="907" y="668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441321"/>
                      <a:gd name="connsiteY0" fmla="*/ 0 h 18288"/>
                      <a:gd name="connsiteX1" fmla="*/ 585917 w 2441321"/>
                      <a:gd name="connsiteY1" fmla="*/ 0 h 18288"/>
                      <a:gd name="connsiteX2" fmla="*/ 1196247 w 2441321"/>
                      <a:gd name="connsiteY2" fmla="*/ 0 h 18288"/>
                      <a:gd name="connsiteX3" fmla="*/ 1806578 w 2441321"/>
                      <a:gd name="connsiteY3" fmla="*/ 0 h 18288"/>
                      <a:gd name="connsiteX4" fmla="*/ 2441321 w 2441321"/>
                      <a:gd name="connsiteY4" fmla="*/ 0 h 18288"/>
                      <a:gd name="connsiteX5" fmla="*/ 2441321 w 2441321"/>
                      <a:gd name="connsiteY5" fmla="*/ 18288 h 18288"/>
                      <a:gd name="connsiteX6" fmla="*/ 1830991 w 2441321"/>
                      <a:gd name="connsiteY6" fmla="*/ 18288 h 18288"/>
                      <a:gd name="connsiteX7" fmla="*/ 1269487 w 2441321"/>
                      <a:gd name="connsiteY7" fmla="*/ 18288 h 18288"/>
                      <a:gd name="connsiteX8" fmla="*/ 707983 w 2441321"/>
                      <a:gd name="connsiteY8" fmla="*/ 18288 h 18288"/>
                      <a:gd name="connsiteX9" fmla="*/ 0 w 2441321"/>
                      <a:gd name="connsiteY9" fmla="*/ 18288 h 18288"/>
                      <a:gd name="connsiteX10" fmla="*/ 0 w 2441321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441321" h="18288" fill="none" extrusionOk="0">
                        <a:moveTo>
                          <a:pt x="0" y="0"/>
                        </a:moveTo>
                        <a:cubicBezTo>
                          <a:pt x="273217" y="-17533"/>
                          <a:pt x="355785" y="-4171"/>
                          <a:pt x="585917" y="0"/>
                        </a:cubicBezTo>
                        <a:cubicBezTo>
                          <a:pt x="816049" y="4171"/>
                          <a:pt x="991446" y="-9419"/>
                          <a:pt x="1196247" y="0"/>
                        </a:cubicBezTo>
                        <a:cubicBezTo>
                          <a:pt x="1401048" y="9419"/>
                          <a:pt x="1589984" y="-731"/>
                          <a:pt x="1806578" y="0"/>
                        </a:cubicBezTo>
                        <a:cubicBezTo>
                          <a:pt x="2023172" y="731"/>
                          <a:pt x="2247754" y="8393"/>
                          <a:pt x="2441321" y="0"/>
                        </a:cubicBezTo>
                        <a:cubicBezTo>
                          <a:pt x="2441167" y="8655"/>
                          <a:pt x="2440437" y="9975"/>
                          <a:pt x="2441321" y="18288"/>
                        </a:cubicBezTo>
                        <a:cubicBezTo>
                          <a:pt x="2169723" y="30506"/>
                          <a:pt x="2045712" y="39140"/>
                          <a:pt x="1830991" y="18288"/>
                        </a:cubicBezTo>
                        <a:cubicBezTo>
                          <a:pt x="1616270" y="-2564"/>
                          <a:pt x="1505876" y="3949"/>
                          <a:pt x="1269487" y="18288"/>
                        </a:cubicBezTo>
                        <a:cubicBezTo>
                          <a:pt x="1033098" y="32627"/>
                          <a:pt x="908661" y="41191"/>
                          <a:pt x="707983" y="18288"/>
                        </a:cubicBezTo>
                        <a:cubicBezTo>
                          <a:pt x="507305" y="-4615"/>
                          <a:pt x="333592" y="20759"/>
                          <a:pt x="0" y="18288"/>
                        </a:cubicBezTo>
                        <a:cubicBezTo>
                          <a:pt x="-688" y="11716"/>
                          <a:pt x="875" y="6357"/>
                          <a:pt x="0" y="0"/>
                        </a:cubicBezTo>
                        <a:close/>
                      </a:path>
                      <a:path w="2441321" h="18288" stroke="0" extrusionOk="0">
                        <a:moveTo>
                          <a:pt x="0" y="0"/>
                        </a:moveTo>
                        <a:cubicBezTo>
                          <a:pt x="207071" y="-14617"/>
                          <a:pt x="444194" y="-15606"/>
                          <a:pt x="585917" y="0"/>
                        </a:cubicBezTo>
                        <a:cubicBezTo>
                          <a:pt x="727640" y="15606"/>
                          <a:pt x="904326" y="-79"/>
                          <a:pt x="1123008" y="0"/>
                        </a:cubicBezTo>
                        <a:cubicBezTo>
                          <a:pt x="1341690" y="79"/>
                          <a:pt x="1600014" y="10401"/>
                          <a:pt x="1782164" y="0"/>
                        </a:cubicBezTo>
                        <a:cubicBezTo>
                          <a:pt x="1964314" y="-10401"/>
                          <a:pt x="2143537" y="-21488"/>
                          <a:pt x="2441321" y="0"/>
                        </a:cubicBezTo>
                        <a:cubicBezTo>
                          <a:pt x="2441735" y="5928"/>
                          <a:pt x="2441551" y="11133"/>
                          <a:pt x="2441321" y="18288"/>
                        </a:cubicBezTo>
                        <a:cubicBezTo>
                          <a:pt x="2166745" y="28773"/>
                          <a:pt x="2078726" y="15476"/>
                          <a:pt x="1879817" y="18288"/>
                        </a:cubicBezTo>
                        <a:cubicBezTo>
                          <a:pt x="1680908" y="21100"/>
                          <a:pt x="1548770" y="-4127"/>
                          <a:pt x="1318313" y="18288"/>
                        </a:cubicBezTo>
                        <a:cubicBezTo>
                          <a:pt x="1087856" y="40703"/>
                          <a:pt x="894613" y="3927"/>
                          <a:pt x="659157" y="18288"/>
                        </a:cubicBezTo>
                        <a:cubicBezTo>
                          <a:pt x="423701" y="32649"/>
                          <a:pt x="246611" y="33975"/>
                          <a:pt x="0" y="18288"/>
                        </a:cubicBezTo>
                        <a:cubicBezTo>
                          <a:pt x="-348" y="10388"/>
                          <a:pt x="-12" y="39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9757250-0B3F-4AC2-B29E-16521BB3D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0" b="24317"/>
          <a:stretch/>
        </p:blipFill>
        <p:spPr bwMode="auto">
          <a:xfrm>
            <a:off x="0" y="0"/>
            <a:ext cx="9144000" cy="4205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8A8257A4-C4B0-4B4A-9226-302889F3A8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8411" b="24317"/>
          <a:stretch/>
        </p:blipFill>
        <p:spPr bwMode="auto">
          <a:xfrm>
            <a:off x="5556777" y="1234306"/>
            <a:ext cx="3587222" cy="562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009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806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But the Lord stood with me and strengthened me,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539388-5E47-4B47-97E4-3DF7BC7E7A5E}"/>
              </a:ext>
            </a:extLst>
          </p:cNvPr>
          <p:cNvSpPr txBox="1">
            <a:spLocks/>
          </p:cNvSpPr>
          <p:nvPr/>
        </p:nvSpPr>
        <p:spPr>
          <a:xfrm>
            <a:off x="254551" y="3690641"/>
            <a:ext cx="5192092" cy="299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4000" spc="-200" dirty="0"/>
              <a:t>A. God looks after His own: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Power from without.</a:t>
            </a:r>
          </a:p>
          <a:p>
            <a:pPr>
              <a:lnSpc>
                <a:spcPct val="80000"/>
              </a:lnSpc>
            </a:pPr>
            <a:r>
              <a:rPr lang="en-US" sz="4000" spc="-200" dirty="0"/>
              <a:t>Power to endure.</a:t>
            </a:r>
          </a:p>
          <a:p>
            <a:pPr>
              <a:lnSpc>
                <a:spcPct val="80000"/>
              </a:lnSpc>
            </a:pPr>
            <a:r>
              <a:rPr lang="en-US" sz="4000" b="0" i="0" spc="-200" dirty="0">
                <a:solidFill>
                  <a:schemeClr val="tx1"/>
                </a:solidFill>
                <a:effectLst/>
              </a:rPr>
              <a:t>Power to wait on the Lord.</a:t>
            </a: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C2C67D1C-E819-477B-BE9B-BF511D420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704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742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…so that through me the proclamation might be fully accomplished,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5F6358-1BA3-4E71-A575-13D921221F2C}"/>
              </a:ext>
            </a:extLst>
          </p:cNvPr>
          <p:cNvSpPr txBox="1">
            <a:spLocks/>
          </p:cNvSpPr>
          <p:nvPr/>
        </p:nvSpPr>
        <p:spPr>
          <a:xfrm>
            <a:off x="254551" y="4252379"/>
            <a:ext cx="5192092" cy="2605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B. God looks to His Mission:</a:t>
            </a: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6CFD1FD5-C585-431F-B15C-C447C8D58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36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742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…so that through me the proclamation might be fully accomplished,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5F6358-1BA3-4E71-A575-13D921221F2C}"/>
              </a:ext>
            </a:extLst>
          </p:cNvPr>
          <p:cNvSpPr txBox="1">
            <a:spLocks/>
          </p:cNvSpPr>
          <p:nvPr/>
        </p:nvSpPr>
        <p:spPr>
          <a:xfrm>
            <a:off x="254551" y="4252379"/>
            <a:ext cx="5192092" cy="2605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B. God looks to His Mission: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An Apostle is “One Sent.”</a:t>
            </a: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482C441F-03A8-4FC6-99D3-2E58710C0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591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742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…so that through me the proclamation might be fully accomplished,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5F6358-1BA3-4E71-A575-13D921221F2C}"/>
              </a:ext>
            </a:extLst>
          </p:cNvPr>
          <p:cNvSpPr txBox="1">
            <a:spLocks/>
          </p:cNvSpPr>
          <p:nvPr/>
        </p:nvSpPr>
        <p:spPr>
          <a:xfrm>
            <a:off x="254551" y="4252379"/>
            <a:ext cx="5192092" cy="2605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B. God looks to His Mission: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An Apostle is “One Sent.”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An Apostle is one who Went and Did!</a:t>
            </a:r>
            <a:endParaRPr lang="en-US" sz="4000" b="0" i="0" spc="-200" dirty="0">
              <a:solidFill>
                <a:schemeClr val="tx1"/>
              </a:solidFill>
              <a:effectLst/>
            </a:endParaRP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EFA1C683-37F3-4DF6-99DD-061886599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62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031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…and that all the Gentiles might hear;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338E599-C5C1-45CB-A841-D8113E520A7B}"/>
              </a:ext>
            </a:extLst>
          </p:cNvPr>
          <p:cNvSpPr txBox="1">
            <a:spLocks/>
          </p:cNvSpPr>
          <p:nvPr/>
        </p:nvSpPr>
        <p:spPr>
          <a:xfrm>
            <a:off x="250684" y="3541554"/>
            <a:ext cx="5192092" cy="3415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C. His greatest Joy:</a:t>
            </a:r>
          </a:p>
        </p:txBody>
      </p:sp>
      <p:pic>
        <p:nvPicPr>
          <p:cNvPr id="13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717E760D-279B-45E0-9B15-D82478A46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092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031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…and that all the Gentiles might hear;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338E599-C5C1-45CB-A841-D8113E520A7B}"/>
              </a:ext>
            </a:extLst>
          </p:cNvPr>
          <p:cNvSpPr txBox="1">
            <a:spLocks/>
          </p:cNvSpPr>
          <p:nvPr/>
        </p:nvSpPr>
        <p:spPr>
          <a:xfrm>
            <a:off x="250684" y="3541554"/>
            <a:ext cx="5192092" cy="3415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C. His greatest Joy: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He Preached Christ.</a:t>
            </a:r>
          </a:p>
        </p:txBody>
      </p:sp>
      <p:pic>
        <p:nvPicPr>
          <p:cNvPr id="26626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99C22D55-95A6-4FBC-8D6D-91BBA6242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001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031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…and that all the Gentiles might hear;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338E599-C5C1-45CB-A841-D8113E520A7B}"/>
              </a:ext>
            </a:extLst>
          </p:cNvPr>
          <p:cNvSpPr txBox="1">
            <a:spLocks/>
          </p:cNvSpPr>
          <p:nvPr/>
        </p:nvSpPr>
        <p:spPr>
          <a:xfrm>
            <a:off x="250684" y="3541554"/>
            <a:ext cx="5192092" cy="3415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C. His greatest Joy: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He Preached Christ.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He Planted Churches, but…</a:t>
            </a:r>
            <a:endParaRPr lang="en-US" sz="4000" b="0" i="0" spc="-200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0FDD486B-5524-4CED-B844-9F355C22E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911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54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…and I was rescued out of the lion’s mouth.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DE59C9-B97F-4897-A765-6A24D53BAB81}"/>
              </a:ext>
            </a:extLst>
          </p:cNvPr>
          <p:cNvSpPr txBox="1">
            <a:spLocks/>
          </p:cNvSpPr>
          <p:nvPr/>
        </p:nvSpPr>
        <p:spPr>
          <a:xfrm>
            <a:off x="254551" y="3670192"/>
            <a:ext cx="5192092" cy="3207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D. Deliverance:</a:t>
            </a:r>
          </a:p>
        </p:txBody>
      </p:sp>
      <p:pic>
        <p:nvPicPr>
          <p:cNvPr id="12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FEEE1E9A-1DE2-454F-82AB-B44013DFC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889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54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…and I was rescued out of the lion’s mouth.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DE59C9-B97F-4897-A765-6A24D53BAB81}"/>
              </a:ext>
            </a:extLst>
          </p:cNvPr>
          <p:cNvSpPr txBox="1">
            <a:spLocks/>
          </p:cNvSpPr>
          <p:nvPr/>
        </p:nvSpPr>
        <p:spPr>
          <a:xfrm>
            <a:off x="254551" y="3670192"/>
            <a:ext cx="5192092" cy="3207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D. Deliverance: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Always at hand.</a:t>
            </a:r>
          </a:p>
          <a:p>
            <a:pPr marL="0" indent="0">
              <a:lnSpc>
                <a:spcPct val="70000"/>
              </a:lnSpc>
              <a:buNone/>
            </a:pPr>
            <a:endParaRPr lang="en-US" sz="4000" spc="-200" dirty="0"/>
          </a:p>
        </p:txBody>
      </p:sp>
      <p:pic>
        <p:nvPicPr>
          <p:cNvPr id="12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036FFDF2-BDD2-406B-BD27-759CB62D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543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54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…and I was rescued out of the lion’s mouth.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DE59C9-B97F-4897-A765-6A24D53BAB81}"/>
              </a:ext>
            </a:extLst>
          </p:cNvPr>
          <p:cNvSpPr txBox="1">
            <a:spLocks/>
          </p:cNvSpPr>
          <p:nvPr/>
        </p:nvSpPr>
        <p:spPr>
          <a:xfrm>
            <a:off x="254551" y="3670192"/>
            <a:ext cx="5192092" cy="3207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D. Deliverance: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Always at hand.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Always uplifted.</a:t>
            </a:r>
          </a:p>
        </p:txBody>
      </p:sp>
      <p:pic>
        <p:nvPicPr>
          <p:cNvPr id="12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AA7F8BAC-F600-42DB-A99F-D2038228D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32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spc="-200" dirty="0">
                <a:solidFill>
                  <a:schemeClr val="bg1"/>
                </a:solidFill>
              </a:rPr>
              <a:t>2 Timothy 4:16-17—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41226026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2. Strengthened—</a:t>
            </a:r>
          </a:p>
          <a:p>
            <a:pPr marL="0" indent="0">
              <a:buNone/>
            </a:pPr>
            <a:r>
              <a:rPr lang="en-NZ" sz="4400" dirty="0"/>
              <a:t>Divine solidarity…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A57BB2-F8B4-4714-98BE-6A70B7B30C16}"/>
              </a:ext>
            </a:extLst>
          </p:cNvPr>
          <p:cNvSpPr txBox="1">
            <a:spLocks/>
          </p:cNvSpPr>
          <p:nvPr/>
        </p:nvSpPr>
        <p:spPr>
          <a:xfrm>
            <a:off x="254551" y="2397443"/>
            <a:ext cx="5192092" cy="1154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17</a:t>
            </a:r>
            <a:r>
              <a:rPr lang="en-US" sz="4000" b="0" i="0" spc="-200" dirty="0">
                <a:solidFill>
                  <a:schemeClr val="tx1"/>
                </a:solidFill>
                <a:effectLst/>
              </a:rPr>
              <a:t>…and I was rescued out of the lion’s mouth.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DE59C9-B97F-4897-A765-6A24D53BAB81}"/>
              </a:ext>
            </a:extLst>
          </p:cNvPr>
          <p:cNvSpPr txBox="1">
            <a:spLocks/>
          </p:cNvSpPr>
          <p:nvPr/>
        </p:nvSpPr>
        <p:spPr>
          <a:xfrm>
            <a:off x="254551" y="3670192"/>
            <a:ext cx="5192092" cy="3207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D. Deliverance: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Always at hand.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Always uplifted.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Always from Satan.</a:t>
            </a:r>
          </a:p>
        </p:txBody>
      </p:sp>
      <p:pic>
        <p:nvPicPr>
          <p:cNvPr id="12" name="Picture 2" descr="Apostle Paul's Spiritual Experience: A Universal Manner of ...">
            <a:extLst>
              <a:ext uri="{FF2B5EF4-FFF2-40B4-BE49-F238E27FC236}">
                <a16:creationId xmlns:a16="http://schemas.microsoft.com/office/drawing/2014/main" id="{BAD1F955-5FAD-4244-90B6-53930C318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52" y="808293"/>
            <a:ext cx="3644348" cy="546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155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9" y="321732"/>
            <a:ext cx="5293730" cy="1964266"/>
          </a:xfrm>
          <a:prstGeom prst="rect">
            <a:avLst/>
          </a:prstGeom>
          <a:solidFill>
            <a:srgbClr val="75332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7731" y="321732"/>
            <a:ext cx="3234970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15E73-DD77-43F8-89D9-3FE0AB316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8591" y="320623"/>
            <a:ext cx="3769749" cy="62145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James 5:8</a:t>
            </a:r>
          </a:p>
          <a:p>
            <a:pPr marL="0" indent="0" algn="ctr">
              <a:buNone/>
            </a:pPr>
            <a:r>
              <a:rPr lang="en-NZ" sz="4000" b="1" i="0" baseline="30000" dirty="0">
                <a:solidFill>
                  <a:schemeClr val="bg1"/>
                </a:solidFill>
                <a:effectLst/>
              </a:rPr>
              <a:t>8</a:t>
            </a:r>
            <a:r>
              <a:rPr lang="en-NZ" sz="4000" b="0" i="0" dirty="0">
                <a:solidFill>
                  <a:schemeClr val="bg1"/>
                </a:solidFill>
                <a:effectLst/>
              </a:rPr>
              <a:t>You too be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</a:rPr>
              <a:t>patient; 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</a:rPr>
              <a:t>strengthen your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</a:rPr>
              <a:t>hearts,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</a:rPr>
              <a:t>for the coming of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</a:rPr>
              <a:t>the Lord is near.</a:t>
            </a:r>
          </a:p>
          <a:p>
            <a:pPr marL="0" indent="0" algn="ctr">
              <a:buNone/>
            </a:pPr>
            <a:r>
              <a:rPr lang="en-US" sz="1700" b="0" i="0" dirty="0">
                <a:solidFill>
                  <a:schemeClr val="bg1"/>
                </a:solidFill>
                <a:effectLst/>
              </a:rPr>
              <a:t>(NASB95)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0" y="320623"/>
            <a:ext cx="4869680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sz="4400" dirty="0"/>
              <a:t>Strengthened </a:t>
            </a:r>
          </a:p>
          <a:p>
            <a:pPr marL="0" indent="0" algn="ctr">
              <a:buNone/>
            </a:pPr>
            <a:r>
              <a:rPr lang="en-NZ" sz="4400" dirty="0"/>
              <a:t>for the Day</a:t>
            </a:r>
          </a:p>
        </p:txBody>
      </p:sp>
      <p:pic>
        <p:nvPicPr>
          <p:cNvPr id="2050" name="Picture 2" descr="Standing Firm (@aprilsguy) | Twitter">
            <a:extLst>
              <a:ext uri="{FF2B5EF4-FFF2-40B4-BE49-F238E27FC236}">
                <a16:creationId xmlns:a16="http://schemas.microsoft.com/office/drawing/2014/main" id="{064F5779-50E8-4AB7-A00C-28B283EFE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48" y="2667003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208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15E73-DD77-43F8-89D9-3FE0AB316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8591" y="320623"/>
            <a:ext cx="3769749" cy="62145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James 5:8</a:t>
            </a:r>
          </a:p>
          <a:p>
            <a:pPr marL="0" indent="0" algn="ctr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8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You too be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patient; 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strengthen your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hearts,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for the coming of </a:t>
            </a:r>
          </a:p>
          <a:p>
            <a:pPr marL="0" indent="0" algn="ctr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the Lord is near.</a:t>
            </a:r>
          </a:p>
          <a:p>
            <a:pPr marL="0" indent="0" algn="ctr">
              <a:buNone/>
            </a:pPr>
            <a:r>
              <a:rPr lang="en-US" sz="1700" b="0" i="0" dirty="0">
                <a:solidFill>
                  <a:schemeClr val="tx1"/>
                </a:solidFill>
                <a:effectLst/>
              </a:rPr>
              <a:t>(NASB95)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0" y="320623"/>
            <a:ext cx="4869680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sz="4400" dirty="0"/>
              <a:t>Strengthened </a:t>
            </a:r>
          </a:p>
          <a:p>
            <a:pPr marL="0" indent="0" algn="ctr">
              <a:buNone/>
            </a:pPr>
            <a:r>
              <a:rPr lang="en-NZ" sz="4400" dirty="0"/>
              <a:t>for the Day</a:t>
            </a:r>
          </a:p>
        </p:txBody>
      </p:sp>
      <p:pic>
        <p:nvPicPr>
          <p:cNvPr id="2050" name="Picture 2" descr="Standing Firm (@aprilsguy) | Twitter">
            <a:extLst>
              <a:ext uri="{FF2B5EF4-FFF2-40B4-BE49-F238E27FC236}">
                <a16:creationId xmlns:a16="http://schemas.microsoft.com/office/drawing/2014/main" id="{064F5779-50E8-4AB7-A00C-28B283EFE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48" y="2667003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34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24906FE-F689-446B-8F72-69A95E577102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4147930" cy="22822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300" dirty="0">
                <a:latin typeface="+mj-lt"/>
                <a:ea typeface="+mj-ea"/>
                <a:cs typeface="+mj-cs"/>
              </a:rPr>
              <a:t>“Baptism now saves you” (1Pet.3:21).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  <a:gd name="connsiteX0" fmla="*/ 0 w 2606040"/>
              <a:gd name="connsiteY0" fmla="*/ 0 h 18288"/>
              <a:gd name="connsiteX1" fmla="*/ 599389 w 2606040"/>
              <a:gd name="connsiteY1" fmla="*/ 0 h 18288"/>
              <a:gd name="connsiteX2" fmla="*/ 1303020 w 2606040"/>
              <a:gd name="connsiteY2" fmla="*/ 0 h 18288"/>
              <a:gd name="connsiteX3" fmla="*/ 1876349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80590 w 2606040"/>
              <a:gd name="connsiteY6" fmla="*/ 18288 h 18288"/>
              <a:gd name="connsiteX7" fmla="*/ 1276960 w 2606040"/>
              <a:gd name="connsiteY7" fmla="*/ 18288 h 18288"/>
              <a:gd name="connsiteX8" fmla="*/ 65151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11079" y="-22080"/>
                  <a:pt x="479378" y="-26537"/>
                  <a:pt x="625450" y="0"/>
                </a:cubicBezTo>
                <a:cubicBezTo>
                  <a:pt x="925937" y="-4758"/>
                  <a:pt x="973176" y="15739"/>
                  <a:pt x="1224839" y="0"/>
                </a:cubicBezTo>
                <a:cubicBezTo>
                  <a:pt x="1479663" y="-11328"/>
                  <a:pt x="1566636" y="18697"/>
                  <a:pt x="1824228" y="0"/>
                </a:cubicBezTo>
                <a:cubicBezTo>
                  <a:pt x="2086799" y="-72665"/>
                  <a:pt x="2306223" y="-891"/>
                  <a:pt x="2606040" y="0"/>
                </a:cubicBezTo>
                <a:cubicBezTo>
                  <a:pt x="2606645" y="4461"/>
                  <a:pt x="2607031" y="13181"/>
                  <a:pt x="2606040" y="18288"/>
                </a:cubicBezTo>
                <a:cubicBezTo>
                  <a:pt x="2260204" y="29342"/>
                  <a:pt x="2175708" y="5614"/>
                  <a:pt x="1902409" y="18288"/>
                </a:cubicBezTo>
                <a:cubicBezTo>
                  <a:pt x="1638502" y="41064"/>
                  <a:pt x="1460923" y="-16269"/>
                  <a:pt x="1276960" y="18288"/>
                </a:cubicBezTo>
                <a:cubicBezTo>
                  <a:pt x="1057717" y="14361"/>
                  <a:pt x="867956" y="2320"/>
                  <a:pt x="677570" y="18288"/>
                </a:cubicBezTo>
                <a:cubicBezTo>
                  <a:pt x="457951" y="33373"/>
                  <a:pt x="189752" y="55388"/>
                  <a:pt x="0" y="18288"/>
                </a:cubicBezTo>
                <a:cubicBezTo>
                  <a:pt x="1586" y="13022"/>
                  <a:pt x="-95" y="4569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72759" y="3236"/>
                  <a:pt x="361166" y="-13413"/>
                  <a:pt x="599389" y="0"/>
                </a:cubicBezTo>
                <a:cubicBezTo>
                  <a:pt x="841226" y="37042"/>
                  <a:pt x="968991" y="14587"/>
                  <a:pt x="1303020" y="0"/>
                </a:cubicBezTo>
                <a:cubicBezTo>
                  <a:pt x="1643101" y="-7120"/>
                  <a:pt x="1717813" y="7213"/>
                  <a:pt x="1876349" y="0"/>
                </a:cubicBezTo>
                <a:cubicBezTo>
                  <a:pt x="2036762" y="-14138"/>
                  <a:pt x="2426397" y="-4451"/>
                  <a:pt x="2606040" y="0"/>
                </a:cubicBezTo>
                <a:cubicBezTo>
                  <a:pt x="2606314" y="8448"/>
                  <a:pt x="2606550" y="14527"/>
                  <a:pt x="2606040" y="18288"/>
                </a:cubicBezTo>
                <a:cubicBezTo>
                  <a:pt x="2344840" y="2643"/>
                  <a:pt x="2192043" y="7399"/>
                  <a:pt x="1980590" y="18288"/>
                </a:cubicBezTo>
                <a:cubicBezTo>
                  <a:pt x="1783984" y="-9745"/>
                  <a:pt x="1487673" y="45908"/>
                  <a:pt x="1276960" y="18288"/>
                </a:cubicBezTo>
                <a:cubicBezTo>
                  <a:pt x="1088134" y="-41257"/>
                  <a:pt x="877974" y="49968"/>
                  <a:pt x="651510" y="18288"/>
                </a:cubicBezTo>
                <a:cubicBezTo>
                  <a:pt x="430798" y="-27764"/>
                  <a:pt x="132889" y="-33467"/>
                  <a:pt x="0" y="18288"/>
                </a:cubicBezTo>
                <a:cubicBezTo>
                  <a:pt x="212" y="10845"/>
                  <a:pt x="-833" y="6193"/>
                  <a:pt x="0" y="0"/>
                </a:cubicBezTo>
                <a:close/>
              </a:path>
              <a:path w="2606040" h="18288" fill="none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27712" y="6878"/>
                  <a:pt x="971143" y="7084"/>
                  <a:pt x="1224839" y="0"/>
                </a:cubicBezTo>
                <a:cubicBezTo>
                  <a:pt x="1477775" y="-16815"/>
                  <a:pt x="1569904" y="19146"/>
                  <a:pt x="1824228" y="0"/>
                </a:cubicBezTo>
                <a:cubicBezTo>
                  <a:pt x="2055206" y="24867"/>
                  <a:pt x="2317192" y="-62872"/>
                  <a:pt x="2606040" y="0"/>
                </a:cubicBezTo>
                <a:cubicBezTo>
                  <a:pt x="2606166" y="3680"/>
                  <a:pt x="2606905" y="11461"/>
                  <a:pt x="2606040" y="18288"/>
                </a:cubicBezTo>
                <a:cubicBezTo>
                  <a:pt x="2234648" y="26976"/>
                  <a:pt x="2180202" y="-10361"/>
                  <a:pt x="1902409" y="18288"/>
                </a:cubicBezTo>
                <a:cubicBezTo>
                  <a:pt x="1635562" y="47194"/>
                  <a:pt x="1477339" y="4794"/>
                  <a:pt x="1276960" y="18288"/>
                </a:cubicBezTo>
                <a:cubicBezTo>
                  <a:pt x="1058094" y="66922"/>
                  <a:pt x="904206" y="-20636"/>
                  <a:pt x="677570" y="18288"/>
                </a:cubicBezTo>
                <a:cubicBezTo>
                  <a:pt x="485746" y="14713"/>
                  <a:pt x="195925" y="33005"/>
                  <a:pt x="0" y="18288"/>
                </a:cubicBezTo>
                <a:cubicBezTo>
                  <a:pt x="1168" y="12774"/>
                  <a:pt x="-229" y="374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2606040"/>
                      <a:gd name="connsiteY0" fmla="*/ 0 h 18288"/>
                      <a:gd name="connsiteX1" fmla="*/ 625450 w 2606040"/>
                      <a:gd name="connsiteY1" fmla="*/ 0 h 18288"/>
                      <a:gd name="connsiteX2" fmla="*/ 1224839 w 2606040"/>
                      <a:gd name="connsiteY2" fmla="*/ 0 h 18288"/>
                      <a:gd name="connsiteX3" fmla="*/ 1824228 w 2606040"/>
                      <a:gd name="connsiteY3" fmla="*/ 0 h 18288"/>
                      <a:gd name="connsiteX4" fmla="*/ 2606040 w 2606040"/>
                      <a:gd name="connsiteY4" fmla="*/ 0 h 18288"/>
                      <a:gd name="connsiteX5" fmla="*/ 2606040 w 2606040"/>
                      <a:gd name="connsiteY5" fmla="*/ 18288 h 18288"/>
                      <a:gd name="connsiteX6" fmla="*/ 1902409 w 2606040"/>
                      <a:gd name="connsiteY6" fmla="*/ 18288 h 18288"/>
                      <a:gd name="connsiteX7" fmla="*/ 1276960 w 2606040"/>
                      <a:gd name="connsiteY7" fmla="*/ 18288 h 18288"/>
                      <a:gd name="connsiteX8" fmla="*/ 677570 w 2606040"/>
                      <a:gd name="connsiteY8" fmla="*/ 18288 h 18288"/>
                      <a:gd name="connsiteX9" fmla="*/ 0 w 2606040"/>
                      <a:gd name="connsiteY9" fmla="*/ 18288 h 18288"/>
                      <a:gd name="connsiteX10" fmla="*/ 0 w 2606040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606040" h="18288" fill="none" extrusionOk="0">
                        <a:moveTo>
                          <a:pt x="0" y="0"/>
                        </a:moveTo>
                        <a:cubicBezTo>
                          <a:pt x="266776" y="-600"/>
                          <a:pt x="322756" y="3201"/>
                          <a:pt x="625450" y="0"/>
                        </a:cubicBezTo>
                        <a:cubicBezTo>
                          <a:pt x="928144" y="-3201"/>
                          <a:pt x="968141" y="9269"/>
                          <a:pt x="1224839" y="0"/>
                        </a:cubicBezTo>
                        <a:cubicBezTo>
                          <a:pt x="1481537" y="-9269"/>
                          <a:pt x="1569059" y="21947"/>
                          <a:pt x="1824228" y="0"/>
                        </a:cubicBezTo>
                        <a:cubicBezTo>
                          <a:pt x="2079397" y="-21947"/>
                          <a:pt x="2326053" y="-10194"/>
                          <a:pt x="2606040" y="0"/>
                        </a:cubicBezTo>
                        <a:cubicBezTo>
                          <a:pt x="2605462" y="4771"/>
                          <a:pt x="2606793" y="12323"/>
                          <a:pt x="2606040" y="18288"/>
                        </a:cubicBezTo>
                        <a:cubicBezTo>
                          <a:pt x="2256758" y="31410"/>
                          <a:pt x="2173673" y="-12878"/>
                          <a:pt x="1902409" y="18288"/>
                        </a:cubicBezTo>
                        <a:cubicBezTo>
                          <a:pt x="1631145" y="49454"/>
                          <a:pt x="1461378" y="5466"/>
                          <a:pt x="1276960" y="18288"/>
                        </a:cubicBezTo>
                        <a:cubicBezTo>
                          <a:pt x="1092542" y="31110"/>
                          <a:pt x="890442" y="13213"/>
                          <a:pt x="677570" y="18288"/>
                        </a:cubicBezTo>
                        <a:cubicBezTo>
                          <a:pt x="464698" y="23364"/>
                          <a:pt x="187648" y="35837"/>
                          <a:pt x="0" y="18288"/>
                        </a:cubicBezTo>
                        <a:cubicBezTo>
                          <a:pt x="841" y="12879"/>
                          <a:pt x="-726" y="3977"/>
                          <a:pt x="0" y="0"/>
                        </a:cubicBezTo>
                        <a:close/>
                      </a:path>
                      <a:path w="2606040" h="18288" stroke="0" extrusionOk="0">
                        <a:moveTo>
                          <a:pt x="0" y="0"/>
                        </a:moveTo>
                        <a:cubicBezTo>
                          <a:pt x="197231" y="3803"/>
                          <a:pt x="358914" y="-9291"/>
                          <a:pt x="599389" y="0"/>
                        </a:cubicBezTo>
                        <a:cubicBezTo>
                          <a:pt x="839864" y="9291"/>
                          <a:pt x="979371" y="8509"/>
                          <a:pt x="1303020" y="0"/>
                        </a:cubicBezTo>
                        <a:cubicBezTo>
                          <a:pt x="1626669" y="-8509"/>
                          <a:pt x="1726300" y="7440"/>
                          <a:pt x="1876349" y="0"/>
                        </a:cubicBezTo>
                        <a:cubicBezTo>
                          <a:pt x="2026398" y="-7440"/>
                          <a:pt x="2430712" y="17957"/>
                          <a:pt x="2606040" y="0"/>
                        </a:cubicBezTo>
                        <a:cubicBezTo>
                          <a:pt x="2605426" y="8857"/>
                          <a:pt x="2606544" y="13619"/>
                          <a:pt x="2606040" y="18288"/>
                        </a:cubicBezTo>
                        <a:cubicBezTo>
                          <a:pt x="2393024" y="2241"/>
                          <a:pt x="2191161" y="39259"/>
                          <a:pt x="1980590" y="18288"/>
                        </a:cubicBezTo>
                        <a:cubicBezTo>
                          <a:pt x="1770019" y="-2683"/>
                          <a:pt x="1476440" y="36114"/>
                          <a:pt x="1276960" y="18288"/>
                        </a:cubicBezTo>
                        <a:cubicBezTo>
                          <a:pt x="1077480" y="463"/>
                          <a:pt x="880988" y="42125"/>
                          <a:pt x="651510" y="18288"/>
                        </a:cubicBezTo>
                        <a:cubicBezTo>
                          <a:pt x="422032" y="-5549"/>
                          <a:pt x="130744" y="-1947"/>
                          <a:pt x="0" y="18288"/>
                        </a:cubicBezTo>
                        <a:cubicBezTo>
                          <a:pt x="-487" y="10816"/>
                          <a:pt x="-839" y="605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6084BE-EBE7-45CA-A8BD-5D8018A9F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2282210"/>
            <a:ext cx="4147930" cy="457578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/>
          <a:p>
            <a:endParaRPr lang="en-NZ" sz="900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21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Corresponding to that, baptism now saves you—not the removal of dirt from the flesh, but an appeal to God for a good conscience— through the resurrection of Jesus Christ,</a:t>
            </a:r>
            <a:r>
              <a:rPr lang="en-US" sz="1900" b="0" i="0" dirty="0">
                <a:effectLst/>
              </a:rPr>
              <a:t> (NASB95)</a:t>
            </a:r>
            <a:endParaRPr lang="en-US" sz="19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73839D-807D-4FA0-B6A3-A5964FB0289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85" t="-1" r="11833" b="-1"/>
          <a:stretch/>
        </p:blipFill>
        <p:spPr bwMode="auto"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14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spc="-200" dirty="0">
                <a:solidFill>
                  <a:schemeClr val="bg1"/>
                </a:solidFill>
              </a:rPr>
              <a:t>2 Timothy 4:16-17—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3B129B-7EA6-4FFD-81D0-FE839C106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1" y="2397443"/>
            <a:ext cx="5192092" cy="12734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At my first defense no one supported me,… 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5F70BB49-2063-4288-B5A9-BBE922C1DFCA}"/>
              </a:ext>
            </a:extLst>
          </p:cNvPr>
          <p:cNvSpPr txBox="1">
            <a:spLocks/>
          </p:cNvSpPr>
          <p:nvPr/>
        </p:nvSpPr>
        <p:spPr>
          <a:xfrm>
            <a:off x="254551" y="3882888"/>
            <a:ext cx="5192092" cy="2975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A. Alone—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</p:txBody>
      </p:sp>
    </p:spTree>
    <p:extLst>
      <p:ext uri="{BB962C8B-B14F-4D97-AF65-F5344CB8AC3E}">
        <p14:creationId xmlns:p14="http://schemas.microsoft.com/office/powerpoint/2010/main" val="33343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spc="-200" dirty="0">
                <a:solidFill>
                  <a:schemeClr val="bg1"/>
                </a:solidFill>
              </a:rPr>
              <a:t>2 Timothy 4:16-17—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3B129B-7EA6-4FFD-81D0-FE839C106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1" y="2397443"/>
            <a:ext cx="5192092" cy="12734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At my first defense no one supported me,… 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5F70BB49-2063-4288-B5A9-BBE922C1DFCA}"/>
              </a:ext>
            </a:extLst>
          </p:cNvPr>
          <p:cNvSpPr txBox="1">
            <a:spLocks/>
          </p:cNvSpPr>
          <p:nvPr/>
        </p:nvSpPr>
        <p:spPr>
          <a:xfrm>
            <a:off x="254551" y="3882888"/>
            <a:ext cx="5192092" cy="2975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A. Alone—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No one willing to stand with him.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</p:txBody>
      </p:sp>
    </p:spTree>
    <p:extLst>
      <p:ext uri="{BB962C8B-B14F-4D97-AF65-F5344CB8AC3E}">
        <p14:creationId xmlns:p14="http://schemas.microsoft.com/office/powerpoint/2010/main" val="75903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spc="-200" dirty="0">
                <a:solidFill>
                  <a:schemeClr val="bg1"/>
                </a:solidFill>
              </a:rPr>
              <a:t>2 Timothy 4:16-17—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3B129B-7EA6-4FFD-81D0-FE839C106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1" y="2397443"/>
            <a:ext cx="5192092" cy="12734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At my first defense no one supported me,… 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5F70BB49-2063-4288-B5A9-BBE922C1DFCA}"/>
              </a:ext>
            </a:extLst>
          </p:cNvPr>
          <p:cNvSpPr txBox="1">
            <a:spLocks/>
          </p:cNvSpPr>
          <p:nvPr/>
        </p:nvSpPr>
        <p:spPr>
          <a:xfrm>
            <a:off x="254551" y="3882888"/>
            <a:ext cx="5192092" cy="2975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A. Alone—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No one willing to stand with him.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No one offering strength.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</p:txBody>
      </p:sp>
    </p:spTree>
    <p:extLst>
      <p:ext uri="{BB962C8B-B14F-4D97-AF65-F5344CB8AC3E}">
        <p14:creationId xmlns:p14="http://schemas.microsoft.com/office/powerpoint/2010/main" val="79009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spc="-200" dirty="0">
                <a:solidFill>
                  <a:schemeClr val="bg1"/>
                </a:solidFill>
              </a:rPr>
              <a:t>2 Timothy 4:16-17—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3B129B-7EA6-4FFD-81D0-FE839C106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1" y="2397443"/>
            <a:ext cx="5192092" cy="12734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At my first defense no one supported me,… 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5F70BB49-2063-4288-B5A9-BBE922C1DFCA}"/>
              </a:ext>
            </a:extLst>
          </p:cNvPr>
          <p:cNvSpPr txBox="1">
            <a:spLocks/>
          </p:cNvSpPr>
          <p:nvPr/>
        </p:nvSpPr>
        <p:spPr>
          <a:xfrm>
            <a:off x="254551" y="3882888"/>
            <a:ext cx="5192092" cy="2975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4000" spc="-200" dirty="0"/>
              <a:t>A. Alone—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No one willing to stand with him.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No one offering strength.</a:t>
            </a:r>
          </a:p>
          <a:p>
            <a:pPr>
              <a:lnSpc>
                <a:spcPct val="70000"/>
              </a:lnSpc>
            </a:pPr>
            <a:r>
              <a:rPr lang="en-US" sz="4000" spc="-200" dirty="0"/>
              <a:t>No one around to care. </a:t>
            </a:r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  <a:p>
            <a:pPr marL="0" indent="0" algn="ctr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4000" spc="-200" dirty="0"/>
          </a:p>
        </p:txBody>
      </p:sp>
    </p:spTree>
    <p:extLst>
      <p:ext uri="{BB962C8B-B14F-4D97-AF65-F5344CB8AC3E}">
        <p14:creationId xmlns:p14="http://schemas.microsoft.com/office/powerpoint/2010/main" val="269124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6C889-43CE-4EFE-B1BF-E54854A67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0" y="2397443"/>
            <a:ext cx="5192091" cy="12071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…but all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deserted me;… 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DC50A6-80B2-4056-9A83-1F22C6A11796}"/>
              </a:ext>
            </a:extLst>
          </p:cNvPr>
          <p:cNvSpPr txBox="1">
            <a:spLocks/>
          </p:cNvSpPr>
          <p:nvPr/>
        </p:nvSpPr>
        <p:spPr>
          <a:xfrm>
            <a:off x="254550" y="3717145"/>
            <a:ext cx="5344491" cy="318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B. Abandoned—</a:t>
            </a:r>
          </a:p>
        </p:txBody>
      </p:sp>
    </p:spTree>
    <p:extLst>
      <p:ext uri="{BB962C8B-B14F-4D97-AF65-F5344CB8AC3E}">
        <p14:creationId xmlns:p14="http://schemas.microsoft.com/office/powerpoint/2010/main" val="246987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CE278-6897-4970-8E3D-ACB3CA6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551" y="320623"/>
            <a:ext cx="5192092" cy="196426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sz="4400" dirty="0"/>
              <a:t>1. Strengthened—</a:t>
            </a:r>
          </a:p>
          <a:p>
            <a:pPr marL="0" indent="0">
              <a:buNone/>
            </a:pPr>
            <a:r>
              <a:rPr lang="en-NZ" sz="4400" dirty="0"/>
              <a:t>But Challenged…</a:t>
            </a:r>
            <a:endParaRPr lang="en-NZ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0" i="0" spc="-200" dirty="0">
                <a:solidFill>
                  <a:schemeClr val="bg1"/>
                </a:solidFill>
                <a:effectLst/>
              </a:rPr>
              <a:t>(2 Timothy 4:16-17)</a:t>
            </a:r>
            <a:endParaRPr lang="en-NZ" sz="4400" dirty="0">
              <a:solidFill>
                <a:schemeClr val="bg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5BB800D-86DA-4E8A-98B3-09F768F966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2" t="30230" b="24317"/>
          <a:stretch/>
        </p:blipFill>
        <p:spPr bwMode="auto">
          <a:xfrm>
            <a:off x="5556777" y="0"/>
            <a:ext cx="3587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ever Will I Leave You, Never Will I Forsake You. GIANT ...">
            <a:extLst>
              <a:ext uri="{FF2B5EF4-FFF2-40B4-BE49-F238E27FC236}">
                <a16:creationId xmlns:a16="http://schemas.microsoft.com/office/drawing/2014/main" id="{568AB376-4431-4067-BA60-8A6C3B21E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42" y="320623"/>
            <a:ext cx="2942766" cy="149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129B5-20CD-4DAF-BE10-952E7F7F4258}"/>
              </a:ext>
            </a:extLst>
          </p:cNvPr>
          <p:cNvSpPr txBox="1"/>
          <p:nvPr/>
        </p:nvSpPr>
        <p:spPr>
          <a:xfrm>
            <a:off x="6074277" y="1825667"/>
            <a:ext cx="2411896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60000"/>
              </a:lnSpc>
              <a:buNone/>
            </a:pPr>
            <a:r>
              <a:rPr lang="en-US" sz="2400" b="0" i="0" spc="-200" dirty="0">
                <a:solidFill>
                  <a:schemeClr val="tx1"/>
                </a:solidFill>
                <a:effectLst/>
              </a:rPr>
              <a:t> Hebrews 13:5</a:t>
            </a:r>
            <a:endParaRPr lang="en-NZ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6C889-43CE-4EFE-B1BF-E54854A67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4550" y="2397443"/>
            <a:ext cx="5192091" cy="12071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</a:rPr>
              <a:t>16</a:t>
            </a:r>
            <a:r>
              <a:rPr lang="en-NZ" sz="4000" b="0" i="0" dirty="0">
                <a:solidFill>
                  <a:srgbClr val="000000"/>
                </a:solidFill>
                <a:effectLst/>
              </a:rPr>
              <a:t>…but all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</a:rPr>
              <a:t>deserted me;… 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DC50A6-80B2-4056-9A83-1F22C6A11796}"/>
              </a:ext>
            </a:extLst>
          </p:cNvPr>
          <p:cNvSpPr txBox="1">
            <a:spLocks/>
          </p:cNvSpPr>
          <p:nvPr/>
        </p:nvSpPr>
        <p:spPr>
          <a:xfrm>
            <a:off x="254550" y="3717145"/>
            <a:ext cx="5344491" cy="318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4000" spc="-200" dirty="0"/>
              <a:t>B. Abandoned—</a:t>
            </a:r>
          </a:p>
          <a:p>
            <a:pPr>
              <a:lnSpc>
                <a:spcPct val="60000"/>
              </a:lnSpc>
            </a:pPr>
            <a:r>
              <a:rPr lang="en-NZ" sz="4000" dirty="0">
                <a:solidFill>
                  <a:srgbClr val="000000"/>
                </a:solidFill>
              </a:rPr>
              <a:t>All unavailable?</a:t>
            </a:r>
          </a:p>
          <a:p>
            <a:pPr>
              <a:lnSpc>
                <a:spcPct val="60000"/>
              </a:lnSpc>
            </a:pPr>
            <a:endParaRPr lang="en-NZ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11476</TotalTime>
  <Words>1134</Words>
  <Application>Microsoft Office PowerPoint</Application>
  <PresentationFormat>On-screen Show (4:3)</PresentationFormat>
  <Paragraphs>238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the purpose of godliness</dc:title>
  <dc:creator>John Staiger</dc:creator>
  <cp:lastModifiedBy>HODGMAN, Geoff (BOSTSC)</cp:lastModifiedBy>
  <cp:revision>169</cp:revision>
  <dcterms:created xsi:type="dcterms:W3CDTF">2018-02-15T21:37:55Z</dcterms:created>
  <dcterms:modified xsi:type="dcterms:W3CDTF">2021-10-26T18:39:18Z</dcterms:modified>
</cp:coreProperties>
</file>