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7" r:id="rId2"/>
    <p:sldId id="397" r:id="rId3"/>
    <p:sldId id="378" r:id="rId4"/>
    <p:sldId id="413" r:id="rId5"/>
    <p:sldId id="414" r:id="rId6"/>
    <p:sldId id="415" r:id="rId7"/>
    <p:sldId id="416" r:id="rId8"/>
    <p:sldId id="417" r:id="rId9"/>
    <p:sldId id="418" r:id="rId10"/>
    <p:sldId id="419" r:id="rId11"/>
    <p:sldId id="420" r:id="rId12"/>
    <p:sldId id="394" r:id="rId13"/>
    <p:sldId id="396" r:id="rId14"/>
    <p:sldId id="421" r:id="rId15"/>
    <p:sldId id="422" r:id="rId16"/>
    <p:sldId id="423" r:id="rId17"/>
    <p:sldId id="424" r:id="rId18"/>
    <p:sldId id="412" r:id="rId19"/>
    <p:sldId id="425" r:id="rId20"/>
    <p:sldId id="398" r:id="rId21"/>
    <p:sldId id="382" r:id="rId22"/>
    <p:sldId id="399" r:id="rId23"/>
    <p:sldId id="379" r:id="rId24"/>
    <p:sldId id="400" r:id="rId25"/>
    <p:sldId id="384" r:id="rId26"/>
    <p:sldId id="380" r:id="rId27"/>
    <p:sldId id="383" r:id="rId28"/>
    <p:sldId id="385" r:id="rId29"/>
    <p:sldId id="426" r:id="rId30"/>
    <p:sldId id="401" r:id="rId31"/>
    <p:sldId id="386" r:id="rId32"/>
    <p:sldId id="402" r:id="rId33"/>
    <p:sldId id="387" r:id="rId34"/>
    <p:sldId id="403" r:id="rId35"/>
    <p:sldId id="388" r:id="rId36"/>
    <p:sldId id="404" r:id="rId37"/>
    <p:sldId id="389" r:id="rId38"/>
    <p:sldId id="405" r:id="rId39"/>
    <p:sldId id="266" r:id="rId40"/>
    <p:sldId id="390" r:id="rId41"/>
    <p:sldId id="406" r:id="rId42"/>
    <p:sldId id="407" r:id="rId43"/>
    <p:sldId id="392" r:id="rId44"/>
    <p:sldId id="393" r:id="rId45"/>
    <p:sldId id="395" r:id="rId46"/>
    <p:sldId id="408" r:id="rId47"/>
    <p:sldId id="410" r:id="rId48"/>
    <p:sldId id="409" r:id="rId49"/>
    <p:sldId id="411" r:id="rId50"/>
    <p:sldId id="292"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6A2111-C3CB-480F-B9D6-99440BB894DE}"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88D46-D497-46FD-8AA8-3EF5B96C6921}" type="slidenum">
              <a:rPr lang="en-US" smtClean="0"/>
              <a:t>‹#›</a:t>
            </a:fld>
            <a:endParaRPr lang="en-US"/>
          </a:p>
        </p:txBody>
      </p:sp>
    </p:spTree>
    <p:extLst>
      <p:ext uri="{BB962C8B-B14F-4D97-AF65-F5344CB8AC3E}">
        <p14:creationId xmlns:p14="http://schemas.microsoft.com/office/powerpoint/2010/main" val="356861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6A2111-C3CB-480F-B9D6-99440BB894DE}"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88D46-D497-46FD-8AA8-3EF5B96C6921}" type="slidenum">
              <a:rPr lang="en-US" smtClean="0"/>
              <a:t>‹#›</a:t>
            </a:fld>
            <a:endParaRPr lang="en-US"/>
          </a:p>
        </p:txBody>
      </p:sp>
    </p:spTree>
    <p:extLst>
      <p:ext uri="{BB962C8B-B14F-4D97-AF65-F5344CB8AC3E}">
        <p14:creationId xmlns:p14="http://schemas.microsoft.com/office/powerpoint/2010/main" val="1529845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6A2111-C3CB-480F-B9D6-99440BB894DE}"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88D46-D497-46FD-8AA8-3EF5B96C6921}" type="slidenum">
              <a:rPr lang="en-US" smtClean="0"/>
              <a:t>‹#›</a:t>
            </a:fld>
            <a:endParaRPr lang="en-US"/>
          </a:p>
        </p:txBody>
      </p:sp>
    </p:spTree>
    <p:extLst>
      <p:ext uri="{BB962C8B-B14F-4D97-AF65-F5344CB8AC3E}">
        <p14:creationId xmlns:p14="http://schemas.microsoft.com/office/powerpoint/2010/main" val="2695172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6A2111-C3CB-480F-B9D6-99440BB894DE}"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88D46-D497-46FD-8AA8-3EF5B96C6921}" type="slidenum">
              <a:rPr lang="en-US" smtClean="0"/>
              <a:t>‹#›</a:t>
            </a:fld>
            <a:endParaRPr lang="en-US"/>
          </a:p>
        </p:txBody>
      </p:sp>
    </p:spTree>
    <p:extLst>
      <p:ext uri="{BB962C8B-B14F-4D97-AF65-F5344CB8AC3E}">
        <p14:creationId xmlns:p14="http://schemas.microsoft.com/office/powerpoint/2010/main" val="350152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6A2111-C3CB-480F-B9D6-99440BB894DE}"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88D46-D497-46FD-8AA8-3EF5B96C6921}" type="slidenum">
              <a:rPr lang="en-US" smtClean="0"/>
              <a:t>‹#›</a:t>
            </a:fld>
            <a:endParaRPr lang="en-US"/>
          </a:p>
        </p:txBody>
      </p:sp>
    </p:spTree>
    <p:extLst>
      <p:ext uri="{BB962C8B-B14F-4D97-AF65-F5344CB8AC3E}">
        <p14:creationId xmlns:p14="http://schemas.microsoft.com/office/powerpoint/2010/main" val="174808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6A2111-C3CB-480F-B9D6-99440BB894DE}"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88D46-D497-46FD-8AA8-3EF5B96C6921}" type="slidenum">
              <a:rPr lang="en-US" smtClean="0"/>
              <a:t>‹#›</a:t>
            </a:fld>
            <a:endParaRPr lang="en-US"/>
          </a:p>
        </p:txBody>
      </p:sp>
    </p:spTree>
    <p:extLst>
      <p:ext uri="{BB962C8B-B14F-4D97-AF65-F5344CB8AC3E}">
        <p14:creationId xmlns:p14="http://schemas.microsoft.com/office/powerpoint/2010/main" val="2123126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6A2111-C3CB-480F-B9D6-99440BB894DE}" type="datetimeFigureOut">
              <a:rPr lang="en-US" smtClean="0"/>
              <a:t>10/31/2021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888D46-D497-46FD-8AA8-3EF5B96C6921}" type="slidenum">
              <a:rPr lang="en-US" smtClean="0"/>
              <a:t>‹#›</a:t>
            </a:fld>
            <a:endParaRPr lang="en-US"/>
          </a:p>
        </p:txBody>
      </p:sp>
    </p:spTree>
    <p:extLst>
      <p:ext uri="{BB962C8B-B14F-4D97-AF65-F5344CB8AC3E}">
        <p14:creationId xmlns:p14="http://schemas.microsoft.com/office/powerpoint/2010/main" val="113544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6A2111-C3CB-480F-B9D6-99440BB894DE}" type="datetimeFigureOut">
              <a:rPr lang="en-US" smtClean="0"/>
              <a:t>10/31/2021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888D46-D497-46FD-8AA8-3EF5B96C6921}" type="slidenum">
              <a:rPr lang="en-US" smtClean="0"/>
              <a:t>‹#›</a:t>
            </a:fld>
            <a:endParaRPr lang="en-US"/>
          </a:p>
        </p:txBody>
      </p:sp>
    </p:spTree>
    <p:extLst>
      <p:ext uri="{BB962C8B-B14F-4D97-AF65-F5344CB8AC3E}">
        <p14:creationId xmlns:p14="http://schemas.microsoft.com/office/powerpoint/2010/main" val="2220916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6A2111-C3CB-480F-B9D6-99440BB894DE}" type="datetimeFigureOut">
              <a:rPr lang="en-US" smtClean="0"/>
              <a:t>10/31/2021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888D46-D497-46FD-8AA8-3EF5B96C6921}" type="slidenum">
              <a:rPr lang="en-US" smtClean="0"/>
              <a:t>‹#›</a:t>
            </a:fld>
            <a:endParaRPr lang="en-US"/>
          </a:p>
        </p:txBody>
      </p:sp>
    </p:spTree>
    <p:extLst>
      <p:ext uri="{BB962C8B-B14F-4D97-AF65-F5344CB8AC3E}">
        <p14:creationId xmlns:p14="http://schemas.microsoft.com/office/powerpoint/2010/main" val="2022548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6A2111-C3CB-480F-B9D6-99440BB894DE}"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88D46-D497-46FD-8AA8-3EF5B96C6921}" type="slidenum">
              <a:rPr lang="en-US" smtClean="0"/>
              <a:t>‹#›</a:t>
            </a:fld>
            <a:endParaRPr lang="en-US"/>
          </a:p>
        </p:txBody>
      </p:sp>
    </p:spTree>
    <p:extLst>
      <p:ext uri="{BB962C8B-B14F-4D97-AF65-F5344CB8AC3E}">
        <p14:creationId xmlns:p14="http://schemas.microsoft.com/office/powerpoint/2010/main" val="347005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6A2111-C3CB-480F-B9D6-99440BB894DE}"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88D46-D497-46FD-8AA8-3EF5B96C6921}" type="slidenum">
              <a:rPr lang="en-US" smtClean="0"/>
              <a:t>‹#›</a:t>
            </a:fld>
            <a:endParaRPr lang="en-US"/>
          </a:p>
        </p:txBody>
      </p:sp>
    </p:spTree>
    <p:extLst>
      <p:ext uri="{BB962C8B-B14F-4D97-AF65-F5344CB8AC3E}">
        <p14:creationId xmlns:p14="http://schemas.microsoft.com/office/powerpoint/2010/main" val="2237738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A2111-C3CB-480F-B9D6-99440BB894DE}" type="datetimeFigureOut">
              <a:rPr lang="en-US" smtClean="0"/>
              <a:t>10/31/2021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88D46-D497-46FD-8AA8-3EF5B96C6921}" type="slidenum">
              <a:rPr lang="en-US" smtClean="0"/>
              <a:t>‹#›</a:t>
            </a:fld>
            <a:endParaRPr lang="en-US"/>
          </a:p>
        </p:txBody>
      </p:sp>
    </p:spTree>
    <p:extLst>
      <p:ext uri="{BB962C8B-B14F-4D97-AF65-F5344CB8AC3E}">
        <p14:creationId xmlns:p14="http://schemas.microsoft.com/office/powerpoint/2010/main" val="4179749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278296"/>
            <a:ext cx="9144000"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“Pain and Suffering Part 1.”</a:t>
            </a:r>
          </a:p>
          <a:p>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31 October 2021</a:t>
            </a:r>
          </a:p>
          <a:p>
            <a:endParaRPr lang="en-NZ" sz="800" dirty="0"/>
          </a:p>
          <a:p>
            <a:r>
              <a:rPr lang="en-NZ" sz="3600" dirty="0"/>
              <a:t>PM Sermon</a:t>
            </a:r>
          </a:p>
          <a:p>
            <a:endParaRPr lang="en-NZ" sz="800" dirty="0"/>
          </a:p>
          <a:p>
            <a:r>
              <a:rPr lang="en-NZ" sz="3600" dirty="0"/>
              <a:t>Broadcast on Facebook Live from Massey, Auckland, Aotearoa/NZ.</a:t>
            </a:r>
          </a:p>
          <a:p>
            <a:endParaRPr lang="en-NZ" sz="800" dirty="0"/>
          </a:p>
          <a:p>
            <a:r>
              <a:rPr lang="en-NZ" sz="3600" dirty="0"/>
              <a:t>www.morningsidechurchofchrist.org.nz</a:t>
            </a:r>
          </a:p>
        </p:txBody>
      </p:sp>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lnSpcReduction="10000"/>
          </a:bodyPr>
          <a:lstStyle/>
          <a:p>
            <a:r>
              <a:rPr lang="en-NZ" sz="6000" dirty="0"/>
              <a:t>Pain—Hard questions…</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357809" y="1825624"/>
            <a:ext cx="8786191" cy="5032375"/>
          </a:xfrm>
        </p:spPr>
        <p:txBody>
          <a:bodyPr>
            <a:normAutofit lnSpcReduction="10000"/>
          </a:bodyPr>
          <a:lstStyle/>
          <a:p>
            <a:pPr marL="742950" indent="-742950">
              <a:buAutoNum type="arabicPeriod"/>
            </a:pPr>
            <a:r>
              <a:rPr lang="en-NZ" sz="4000" dirty="0"/>
              <a:t>Is pain consistent with an all knowing and all powerful God?</a:t>
            </a:r>
          </a:p>
          <a:p>
            <a:pPr marL="1200150" lvl="1" indent="-742950">
              <a:buFont typeface="+mj-lt"/>
              <a:buAutoNum type="alphaLcPeriod"/>
            </a:pPr>
            <a:r>
              <a:rPr lang="en-NZ" sz="4000" dirty="0"/>
              <a:t>We are in a fallen world.</a:t>
            </a:r>
          </a:p>
          <a:p>
            <a:pPr marL="1200150" lvl="1" indent="-742950">
              <a:buFont typeface="+mj-lt"/>
              <a:buAutoNum type="alphaLcPeriod"/>
            </a:pPr>
            <a:r>
              <a:rPr lang="en-NZ" sz="4000" dirty="0"/>
              <a:t>With Sin came pain and death.</a:t>
            </a:r>
          </a:p>
          <a:p>
            <a:pPr marL="1657350" lvl="2" indent="-742950">
              <a:buFont typeface="+mj-lt"/>
              <a:buAutoNum type="arabicParenR"/>
            </a:pPr>
            <a:r>
              <a:rPr lang="en-NZ" sz="3600" dirty="0"/>
              <a:t>Childbirth (Gen.3:16)</a:t>
            </a:r>
          </a:p>
          <a:p>
            <a:pPr marL="1657350" lvl="2" indent="-742950">
              <a:buFont typeface="+mj-lt"/>
              <a:buAutoNum type="arabicParenR"/>
            </a:pPr>
            <a:r>
              <a:rPr lang="en-NZ" sz="3600" dirty="0"/>
              <a:t>Earth was cursed (Gen.3:17-18).</a:t>
            </a:r>
          </a:p>
          <a:p>
            <a:pPr marL="1657350" lvl="2" indent="-742950">
              <a:buFont typeface="+mj-lt"/>
              <a:buAutoNum type="arabicParenR"/>
            </a:pPr>
            <a:r>
              <a:rPr lang="en-NZ" sz="3600" dirty="0"/>
              <a:t>Man would work by the sweat of his brow (Gen.3:19).</a:t>
            </a:r>
          </a:p>
          <a:p>
            <a:pPr marL="1200150" lvl="1" indent="-742950">
              <a:buFont typeface="+mj-lt"/>
              <a:buAutoNum type="alphaLcPeriod"/>
            </a:pPr>
            <a:r>
              <a:rPr lang="en-NZ" sz="4000" dirty="0"/>
              <a:t>We remain creatures of choice.</a:t>
            </a:r>
          </a:p>
        </p:txBody>
      </p:sp>
    </p:spTree>
    <p:extLst>
      <p:ext uri="{BB962C8B-B14F-4D97-AF65-F5344CB8AC3E}">
        <p14:creationId xmlns:p14="http://schemas.microsoft.com/office/powerpoint/2010/main" val="3758368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628650" y="954156"/>
            <a:ext cx="7886700" cy="5671931"/>
          </a:xfrm>
        </p:spPr>
        <p:txBody>
          <a:bodyPr>
            <a:normAutofit lnSpcReduction="10000"/>
          </a:bodyPr>
          <a:lstStyle/>
          <a:p>
            <a:pPr algn="r"/>
            <a:r>
              <a:rPr lang="en-NZ" sz="4000" b="0" i="0" spc="-200" dirty="0">
                <a:solidFill>
                  <a:srgbClr val="000000"/>
                </a:solidFill>
                <a:effectLst/>
                <a:latin typeface="system-ui"/>
              </a:rPr>
              <a:t>1 Chronicles 4:9-10</a:t>
            </a:r>
          </a:p>
          <a:p>
            <a:pPr algn="l"/>
            <a:r>
              <a:rPr lang="en-NZ" sz="4000" b="1" i="0" spc="-200" baseline="30000" dirty="0">
                <a:solidFill>
                  <a:schemeClr val="bg1"/>
                </a:solidFill>
                <a:effectLst/>
                <a:latin typeface="system-ui"/>
              </a:rPr>
              <a:t>9</a:t>
            </a:r>
            <a:r>
              <a:rPr lang="en-NZ" sz="4000" b="0" i="0" spc="-200" dirty="0">
                <a:solidFill>
                  <a:schemeClr val="bg1"/>
                </a:solidFill>
                <a:effectLst/>
                <a:latin typeface="system-ui"/>
              </a:rPr>
              <a:t>Jabez was more honourable than his brothers, and his mother named him Jabez saying, “Because I bore </a:t>
            </a:r>
            <a:r>
              <a:rPr lang="en-NZ" sz="4000" b="0" i="1" spc="-200" dirty="0">
                <a:solidFill>
                  <a:schemeClr val="bg1"/>
                </a:solidFill>
                <a:effectLst/>
                <a:latin typeface="system-ui"/>
              </a:rPr>
              <a:t>him</a:t>
            </a:r>
            <a:r>
              <a:rPr lang="en-NZ" sz="4000" b="0" i="0" spc="-200" dirty="0">
                <a:solidFill>
                  <a:schemeClr val="bg1"/>
                </a:solidFill>
                <a:effectLst/>
                <a:latin typeface="system-ui"/>
              </a:rPr>
              <a:t> with pain.” </a:t>
            </a:r>
            <a:r>
              <a:rPr lang="en-NZ" sz="4000" b="1" i="0" spc="-200" baseline="30000" dirty="0">
                <a:solidFill>
                  <a:schemeClr val="bg1"/>
                </a:solidFill>
                <a:effectLst/>
                <a:latin typeface="system-ui"/>
              </a:rPr>
              <a:t>10</a:t>
            </a:r>
            <a:r>
              <a:rPr lang="en-NZ" sz="4000" b="0" i="0" spc="-200" dirty="0">
                <a:solidFill>
                  <a:schemeClr val="bg1"/>
                </a:solidFill>
                <a:effectLst/>
                <a:latin typeface="system-ui"/>
              </a:rPr>
              <a:t>Now Jabez called on the God of Israel, saying, “Oh that You would bless me indeed and enlarge my border, and that Your hand might be with me, and that You would keep </a:t>
            </a:r>
            <a:r>
              <a:rPr lang="en-NZ" sz="4000" b="0" i="1" spc="-200" dirty="0">
                <a:solidFill>
                  <a:schemeClr val="bg1"/>
                </a:solidFill>
                <a:effectLst/>
                <a:latin typeface="system-ui"/>
              </a:rPr>
              <a:t>me</a:t>
            </a:r>
            <a:r>
              <a:rPr lang="en-NZ" sz="4000" b="0" i="0" spc="-200" dirty="0">
                <a:solidFill>
                  <a:schemeClr val="bg1"/>
                </a:solidFill>
                <a:effectLst/>
                <a:latin typeface="system-ui"/>
              </a:rPr>
              <a:t> from harm that </a:t>
            </a:r>
            <a:r>
              <a:rPr lang="en-NZ" sz="4000" b="0" i="1" spc="-200" dirty="0">
                <a:solidFill>
                  <a:schemeClr val="bg1"/>
                </a:solidFill>
                <a:effectLst/>
                <a:latin typeface="system-ui"/>
              </a:rPr>
              <a:t>it</a:t>
            </a:r>
            <a:r>
              <a:rPr lang="en-NZ" sz="4000" b="0" i="0" spc="-200" dirty="0">
                <a:solidFill>
                  <a:schemeClr val="bg1"/>
                </a:solidFill>
                <a:effectLst/>
                <a:latin typeface="system-ui"/>
              </a:rPr>
              <a:t> may not pain me!” And God granted him what he requested. </a:t>
            </a:r>
            <a:r>
              <a:rPr lang="en-NZ" sz="1400" b="0" i="0" dirty="0">
                <a:solidFill>
                  <a:schemeClr val="bg1"/>
                </a:solidFill>
                <a:effectLst/>
                <a:latin typeface="system-ui"/>
              </a:rPr>
              <a:t>(NASB95)</a:t>
            </a:r>
          </a:p>
        </p:txBody>
      </p:sp>
      <p:pic>
        <p:nvPicPr>
          <p:cNvPr id="2050" name="Picture 2">
            <a:extLst>
              <a:ext uri="{FF2B5EF4-FFF2-40B4-BE49-F238E27FC236}">
                <a16:creationId xmlns:a16="http://schemas.microsoft.com/office/drawing/2014/main" id="{B08FBB33-3A94-4B46-AD1B-30ABEF2235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29" t="22222" r="30096" b="67343"/>
          <a:stretch/>
        </p:blipFill>
        <p:spPr bwMode="auto">
          <a:xfrm>
            <a:off x="0" y="231913"/>
            <a:ext cx="4641700" cy="127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597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628650" y="954156"/>
            <a:ext cx="7886700" cy="5671931"/>
          </a:xfrm>
        </p:spPr>
        <p:txBody>
          <a:bodyPr>
            <a:normAutofit lnSpcReduction="10000"/>
          </a:bodyPr>
          <a:lstStyle/>
          <a:p>
            <a:pPr algn="r"/>
            <a:r>
              <a:rPr lang="en-NZ" sz="4000" b="0" i="0" spc="-200" dirty="0">
                <a:solidFill>
                  <a:srgbClr val="000000"/>
                </a:solidFill>
                <a:effectLst/>
                <a:latin typeface="system-ui"/>
              </a:rPr>
              <a:t>1 Chronicles 4:9-10</a:t>
            </a:r>
          </a:p>
          <a:p>
            <a:pPr algn="l"/>
            <a:r>
              <a:rPr lang="en-NZ" sz="4000" b="1" i="0" spc="-200" baseline="30000" dirty="0">
                <a:solidFill>
                  <a:srgbClr val="000000"/>
                </a:solidFill>
                <a:effectLst/>
                <a:latin typeface="system-ui"/>
              </a:rPr>
              <a:t>9</a:t>
            </a:r>
            <a:r>
              <a:rPr lang="en-NZ" sz="4000" b="0" i="0" spc="-200" dirty="0">
                <a:solidFill>
                  <a:srgbClr val="000000"/>
                </a:solidFill>
                <a:effectLst/>
                <a:latin typeface="system-ui"/>
              </a:rPr>
              <a:t>Jabez was more honourable than his brothers, and his mother named him Jabez saying, “Because I bore </a:t>
            </a:r>
            <a:r>
              <a:rPr lang="en-NZ" sz="4000" b="0" i="1" spc="-200" dirty="0">
                <a:solidFill>
                  <a:srgbClr val="000000"/>
                </a:solidFill>
                <a:effectLst/>
                <a:latin typeface="system-ui"/>
              </a:rPr>
              <a:t>him</a:t>
            </a:r>
            <a:r>
              <a:rPr lang="en-NZ" sz="4000" b="0" i="0" spc="-200" dirty="0">
                <a:solidFill>
                  <a:srgbClr val="000000"/>
                </a:solidFill>
                <a:effectLst/>
                <a:latin typeface="system-ui"/>
              </a:rPr>
              <a:t> with </a:t>
            </a:r>
            <a:r>
              <a:rPr lang="en-NZ" sz="4000" b="0" i="0" u="sng" spc="-200" dirty="0">
                <a:solidFill>
                  <a:srgbClr val="000000"/>
                </a:solidFill>
                <a:effectLst/>
                <a:latin typeface="system-ui"/>
              </a:rPr>
              <a:t>pain</a:t>
            </a:r>
            <a:r>
              <a:rPr lang="en-NZ" sz="4000" b="0" i="0" spc="-200" dirty="0">
                <a:solidFill>
                  <a:srgbClr val="000000"/>
                </a:solidFill>
                <a:effectLst/>
                <a:latin typeface="system-ui"/>
              </a:rPr>
              <a:t>.” </a:t>
            </a:r>
            <a:r>
              <a:rPr lang="en-NZ" sz="4000" b="1" i="0" spc="-200" baseline="30000" dirty="0">
                <a:solidFill>
                  <a:srgbClr val="000000"/>
                </a:solidFill>
                <a:effectLst/>
                <a:latin typeface="system-ui"/>
              </a:rPr>
              <a:t>10</a:t>
            </a:r>
            <a:r>
              <a:rPr lang="en-NZ" sz="4000" b="0" i="0" spc="-200" dirty="0">
                <a:solidFill>
                  <a:srgbClr val="000000"/>
                </a:solidFill>
                <a:effectLst/>
                <a:latin typeface="system-ui"/>
              </a:rPr>
              <a:t>Now Jabez called on the God of Israel, saying, “Oh that You would bless me indeed and enlarge my border, and that Your hand might be with me, and that You would keep </a:t>
            </a:r>
            <a:r>
              <a:rPr lang="en-NZ" sz="4000" b="0" i="1" spc="-200" dirty="0">
                <a:solidFill>
                  <a:srgbClr val="000000"/>
                </a:solidFill>
                <a:effectLst/>
                <a:latin typeface="system-ui"/>
              </a:rPr>
              <a:t>me</a:t>
            </a:r>
            <a:r>
              <a:rPr lang="en-NZ" sz="4000" b="0" i="0" spc="-200" dirty="0">
                <a:solidFill>
                  <a:srgbClr val="000000"/>
                </a:solidFill>
                <a:effectLst/>
                <a:latin typeface="system-ui"/>
              </a:rPr>
              <a:t> from harm </a:t>
            </a:r>
            <a:r>
              <a:rPr lang="en-NZ" sz="4000" b="0" i="0" u="sng" spc="-200" dirty="0">
                <a:solidFill>
                  <a:srgbClr val="000000"/>
                </a:solidFill>
                <a:effectLst/>
                <a:latin typeface="system-ui"/>
              </a:rPr>
              <a:t>that </a:t>
            </a:r>
            <a:r>
              <a:rPr lang="en-NZ" sz="4000" b="0" i="1" u="sng" spc="-200" dirty="0">
                <a:solidFill>
                  <a:srgbClr val="000000"/>
                </a:solidFill>
                <a:effectLst/>
                <a:latin typeface="system-ui"/>
              </a:rPr>
              <a:t>it</a:t>
            </a:r>
            <a:r>
              <a:rPr lang="en-NZ" sz="4000" b="0" i="0" u="sng" spc="-200" dirty="0">
                <a:solidFill>
                  <a:srgbClr val="000000"/>
                </a:solidFill>
                <a:effectLst/>
                <a:latin typeface="system-ui"/>
              </a:rPr>
              <a:t> may not pain me</a:t>
            </a:r>
            <a:r>
              <a:rPr lang="en-NZ" sz="4000" b="0" i="0" spc="-200" dirty="0">
                <a:solidFill>
                  <a:srgbClr val="000000"/>
                </a:solidFill>
                <a:effectLst/>
                <a:latin typeface="system-ui"/>
              </a:rPr>
              <a:t>!” And God granted him what he requested. </a:t>
            </a:r>
            <a:r>
              <a:rPr lang="en-NZ" sz="1400" b="0" i="0" dirty="0">
                <a:solidFill>
                  <a:srgbClr val="000000"/>
                </a:solidFill>
                <a:effectLst/>
                <a:latin typeface="system-ui"/>
              </a:rPr>
              <a:t>(NASB95)</a:t>
            </a:r>
          </a:p>
        </p:txBody>
      </p:sp>
      <p:pic>
        <p:nvPicPr>
          <p:cNvPr id="2050" name="Picture 2">
            <a:extLst>
              <a:ext uri="{FF2B5EF4-FFF2-40B4-BE49-F238E27FC236}">
                <a16:creationId xmlns:a16="http://schemas.microsoft.com/office/drawing/2014/main" id="{B08FBB33-3A94-4B46-AD1B-30ABEF2235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29" t="22222" r="30096" b="67343"/>
          <a:stretch/>
        </p:blipFill>
        <p:spPr bwMode="auto">
          <a:xfrm>
            <a:off x="0" y="231913"/>
            <a:ext cx="4641700" cy="127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978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628650" y="954156"/>
            <a:ext cx="7886700" cy="5671931"/>
          </a:xfrm>
        </p:spPr>
        <p:txBody>
          <a:bodyPr>
            <a:normAutofit/>
          </a:bodyPr>
          <a:lstStyle/>
          <a:p>
            <a:pPr algn="r"/>
            <a:r>
              <a:rPr lang="en-NZ" sz="4000" b="0" i="0" spc="-200" dirty="0">
                <a:solidFill>
                  <a:srgbClr val="000000"/>
                </a:solidFill>
                <a:effectLst/>
                <a:latin typeface="system-ui"/>
              </a:rPr>
              <a:t>1 Chronicles 4:9-10</a:t>
            </a:r>
          </a:p>
          <a:p>
            <a:pPr algn="l"/>
            <a:r>
              <a:rPr lang="en-NZ" sz="4000" b="0" i="0" spc="-200" dirty="0">
                <a:solidFill>
                  <a:srgbClr val="000000"/>
                </a:solidFill>
                <a:effectLst/>
                <a:latin typeface="system-ui"/>
              </a:rPr>
              <a:t>Jabez:</a:t>
            </a:r>
          </a:p>
          <a:p>
            <a:pPr lvl="1"/>
            <a:r>
              <a:rPr lang="en-NZ" sz="4000" b="0" i="0" spc="-200" dirty="0">
                <a:solidFill>
                  <a:schemeClr val="bg1"/>
                </a:solidFill>
                <a:effectLst/>
                <a:latin typeface="system-ui"/>
              </a:rPr>
              <a:t>Named for his mother’s pain.</a:t>
            </a:r>
          </a:p>
          <a:p>
            <a:pPr lvl="1"/>
            <a:r>
              <a:rPr lang="en-NZ" sz="4000" spc="-200" dirty="0">
                <a:solidFill>
                  <a:schemeClr val="bg1"/>
                </a:solidFill>
                <a:latin typeface="system-ui"/>
              </a:rPr>
              <a:t>Did not want to live according to that name.</a:t>
            </a:r>
          </a:p>
          <a:p>
            <a:pPr lvl="1"/>
            <a:r>
              <a:rPr lang="en-NZ" sz="4000" b="0" i="0" spc="-200" dirty="0">
                <a:solidFill>
                  <a:schemeClr val="bg1"/>
                </a:solidFill>
                <a:effectLst/>
                <a:latin typeface="system-ui"/>
              </a:rPr>
              <a:t>Called upon God to bless him with obvious signs of His favour.</a:t>
            </a:r>
          </a:p>
          <a:p>
            <a:pPr lvl="1"/>
            <a:r>
              <a:rPr lang="en-NZ" sz="4000" b="0" i="0" spc="-200" dirty="0">
                <a:solidFill>
                  <a:schemeClr val="bg1"/>
                </a:solidFill>
                <a:effectLst/>
                <a:latin typeface="system-ui"/>
              </a:rPr>
              <a:t>Remove pain from his future.</a:t>
            </a:r>
            <a:endParaRPr lang="en-NZ" sz="4000" b="0" i="0" dirty="0">
              <a:solidFill>
                <a:schemeClr val="bg1"/>
              </a:solidFill>
              <a:effectLst/>
              <a:latin typeface="system-ui"/>
            </a:endParaRPr>
          </a:p>
        </p:txBody>
      </p:sp>
      <p:pic>
        <p:nvPicPr>
          <p:cNvPr id="2050" name="Picture 2">
            <a:extLst>
              <a:ext uri="{FF2B5EF4-FFF2-40B4-BE49-F238E27FC236}">
                <a16:creationId xmlns:a16="http://schemas.microsoft.com/office/drawing/2014/main" id="{B08FBB33-3A94-4B46-AD1B-30ABEF2235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29" t="22222" r="30096" b="67343"/>
          <a:stretch/>
        </p:blipFill>
        <p:spPr bwMode="auto">
          <a:xfrm>
            <a:off x="0" y="231913"/>
            <a:ext cx="4641700" cy="127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401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628650" y="954156"/>
            <a:ext cx="7886700" cy="5671931"/>
          </a:xfrm>
        </p:spPr>
        <p:txBody>
          <a:bodyPr>
            <a:normAutofit/>
          </a:bodyPr>
          <a:lstStyle/>
          <a:p>
            <a:pPr algn="r"/>
            <a:r>
              <a:rPr lang="en-NZ" sz="4000" b="0" i="0" spc="-200" dirty="0">
                <a:solidFill>
                  <a:srgbClr val="000000"/>
                </a:solidFill>
                <a:effectLst/>
                <a:latin typeface="system-ui"/>
              </a:rPr>
              <a:t>1 Chronicles 4:9-10</a:t>
            </a:r>
          </a:p>
          <a:p>
            <a:pPr algn="l"/>
            <a:r>
              <a:rPr lang="en-NZ" sz="4000" b="0" i="0" spc="-200" dirty="0">
                <a:solidFill>
                  <a:srgbClr val="000000"/>
                </a:solidFill>
                <a:effectLst/>
                <a:latin typeface="system-ui"/>
              </a:rPr>
              <a:t>Jabez:</a:t>
            </a:r>
          </a:p>
          <a:p>
            <a:pPr lvl="1"/>
            <a:r>
              <a:rPr lang="en-NZ" sz="4000" b="0" i="0" spc="-200" dirty="0">
                <a:solidFill>
                  <a:srgbClr val="000000"/>
                </a:solidFill>
                <a:effectLst/>
                <a:latin typeface="system-ui"/>
              </a:rPr>
              <a:t>Named for his mother’s pain.</a:t>
            </a:r>
          </a:p>
          <a:p>
            <a:pPr lvl="1"/>
            <a:r>
              <a:rPr lang="en-NZ" sz="4000" spc="-200" dirty="0">
                <a:solidFill>
                  <a:schemeClr val="bg1"/>
                </a:solidFill>
                <a:latin typeface="system-ui"/>
              </a:rPr>
              <a:t>Did not want to live according to that name.</a:t>
            </a:r>
          </a:p>
          <a:p>
            <a:pPr lvl="1"/>
            <a:r>
              <a:rPr lang="en-NZ" sz="4000" b="0" i="0" spc="-200" dirty="0">
                <a:solidFill>
                  <a:schemeClr val="bg1"/>
                </a:solidFill>
                <a:effectLst/>
                <a:latin typeface="system-ui"/>
              </a:rPr>
              <a:t>Called upon God to bless him with obvious signs of His favour.</a:t>
            </a:r>
          </a:p>
          <a:p>
            <a:pPr lvl="1"/>
            <a:r>
              <a:rPr lang="en-NZ" sz="4000" b="0" i="0" spc="-200" dirty="0">
                <a:solidFill>
                  <a:schemeClr val="bg1"/>
                </a:solidFill>
                <a:effectLst/>
                <a:latin typeface="system-ui"/>
              </a:rPr>
              <a:t>Remove pain from his future.</a:t>
            </a:r>
            <a:endParaRPr lang="en-NZ" sz="4000" b="0" i="0" dirty="0">
              <a:solidFill>
                <a:schemeClr val="bg1"/>
              </a:solidFill>
              <a:effectLst/>
              <a:latin typeface="system-ui"/>
            </a:endParaRPr>
          </a:p>
        </p:txBody>
      </p:sp>
      <p:pic>
        <p:nvPicPr>
          <p:cNvPr id="2050" name="Picture 2">
            <a:extLst>
              <a:ext uri="{FF2B5EF4-FFF2-40B4-BE49-F238E27FC236}">
                <a16:creationId xmlns:a16="http://schemas.microsoft.com/office/drawing/2014/main" id="{B08FBB33-3A94-4B46-AD1B-30ABEF2235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29" t="22222" r="30096" b="67343"/>
          <a:stretch/>
        </p:blipFill>
        <p:spPr bwMode="auto">
          <a:xfrm>
            <a:off x="0" y="231913"/>
            <a:ext cx="4641700" cy="127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791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628650" y="954156"/>
            <a:ext cx="7886700" cy="5671931"/>
          </a:xfrm>
        </p:spPr>
        <p:txBody>
          <a:bodyPr>
            <a:normAutofit/>
          </a:bodyPr>
          <a:lstStyle/>
          <a:p>
            <a:pPr algn="r"/>
            <a:r>
              <a:rPr lang="en-NZ" sz="4000" b="0" i="0" spc="-200" dirty="0">
                <a:solidFill>
                  <a:srgbClr val="000000"/>
                </a:solidFill>
                <a:effectLst/>
                <a:latin typeface="system-ui"/>
              </a:rPr>
              <a:t>1 Chronicles 4:9-10</a:t>
            </a:r>
          </a:p>
          <a:p>
            <a:pPr algn="l"/>
            <a:r>
              <a:rPr lang="en-NZ" sz="4000" b="0" i="0" spc="-200" dirty="0">
                <a:solidFill>
                  <a:srgbClr val="000000"/>
                </a:solidFill>
                <a:effectLst/>
                <a:latin typeface="system-ui"/>
              </a:rPr>
              <a:t>Jabez:</a:t>
            </a:r>
          </a:p>
          <a:p>
            <a:pPr lvl="1"/>
            <a:r>
              <a:rPr lang="en-NZ" sz="4000" b="0" i="0" spc="-200" dirty="0">
                <a:solidFill>
                  <a:srgbClr val="000000"/>
                </a:solidFill>
                <a:effectLst/>
                <a:latin typeface="system-ui"/>
              </a:rPr>
              <a:t>Named for his mother’s pain.</a:t>
            </a:r>
          </a:p>
          <a:p>
            <a:pPr lvl="1"/>
            <a:r>
              <a:rPr lang="en-NZ" sz="4000" spc="-200" dirty="0">
                <a:solidFill>
                  <a:srgbClr val="000000"/>
                </a:solidFill>
                <a:latin typeface="system-ui"/>
              </a:rPr>
              <a:t>Did not want to live according to that name.</a:t>
            </a:r>
          </a:p>
          <a:p>
            <a:pPr lvl="1"/>
            <a:r>
              <a:rPr lang="en-NZ" sz="4000" b="0" i="0" spc="-200" dirty="0">
                <a:solidFill>
                  <a:schemeClr val="bg1"/>
                </a:solidFill>
                <a:effectLst/>
                <a:latin typeface="system-ui"/>
              </a:rPr>
              <a:t>Called upon God to bless him with obvious signs of His favour.</a:t>
            </a:r>
          </a:p>
          <a:p>
            <a:pPr lvl="1"/>
            <a:r>
              <a:rPr lang="en-NZ" sz="4000" b="0" i="0" spc="-200" dirty="0">
                <a:solidFill>
                  <a:schemeClr val="bg1"/>
                </a:solidFill>
                <a:effectLst/>
                <a:latin typeface="system-ui"/>
              </a:rPr>
              <a:t>Remove pain from his future.</a:t>
            </a:r>
            <a:endParaRPr lang="en-NZ" sz="4000" b="0" i="0" dirty="0">
              <a:solidFill>
                <a:schemeClr val="bg1"/>
              </a:solidFill>
              <a:effectLst/>
              <a:latin typeface="system-ui"/>
            </a:endParaRPr>
          </a:p>
        </p:txBody>
      </p:sp>
      <p:pic>
        <p:nvPicPr>
          <p:cNvPr id="2050" name="Picture 2">
            <a:extLst>
              <a:ext uri="{FF2B5EF4-FFF2-40B4-BE49-F238E27FC236}">
                <a16:creationId xmlns:a16="http://schemas.microsoft.com/office/drawing/2014/main" id="{B08FBB33-3A94-4B46-AD1B-30ABEF2235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29" t="22222" r="30096" b="67343"/>
          <a:stretch/>
        </p:blipFill>
        <p:spPr bwMode="auto">
          <a:xfrm>
            <a:off x="0" y="231913"/>
            <a:ext cx="4641700" cy="127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838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628650" y="954156"/>
            <a:ext cx="7886700" cy="5671931"/>
          </a:xfrm>
        </p:spPr>
        <p:txBody>
          <a:bodyPr>
            <a:normAutofit/>
          </a:bodyPr>
          <a:lstStyle/>
          <a:p>
            <a:pPr algn="r"/>
            <a:r>
              <a:rPr lang="en-NZ" sz="4000" b="0" i="0" spc="-200" dirty="0">
                <a:solidFill>
                  <a:srgbClr val="000000"/>
                </a:solidFill>
                <a:effectLst/>
                <a:latin typeface="system-ui"/>
              </a:rPr>
              <a:t>1 Chronicles 4:9-10</a:t>
            </a:r>
          </a:p>
          <a:p>
            <a:pPr algn="l"/>
            <a:r>
              <a:rPr lang="en-NZ" sz="4000" b="0" i="0" spc="-200" dirty="0">
                <a:solidFill>
                  <a:srgbClr val="000000"/>
                </a:solidFill>
                <a:effectLst/>
                <a:latin typeface="system-ui"/>
              </a:rPr>
              <a:t>Jabez:</a:t>
            </a:r>
          </a:p>
          <a:p>
            <a:pPr lvl="1"/>
            <a:r>
              <a:rPr lang="en-NZ" sz="4000" b="0" i="0" spc="-200" dirty="0">
                <a:solidFill>
                  <a:srgbClr val="000000"/>
                </a:solidFill>
                <a:effectLst/>
                <a:latin typeface="system-ui"/>
              </a:rPr>
              <a:t>Named for his mother’s pain.</a:t>
            </a:r>
          </a:p>
          <a:p>
            <a:pPr lvl="1"/>
            <a:r>
              <a:rPr lang="en-NZ" sz="4000" spc="-200" dirty="0">
                <a:solidFill>
                  <a:srgbClr val="000000"/>
                </a:solidFill>
                <a:latin typeface="system-ui"/>
              </a:rPr>
              <a:t>Did not want to live according to that name.</a:t>
            </a:r>
          </a:p>
          <a:p>
            <a:pPr lvl="1"/>
            <a:r>
              <a:rPr lang="en-NZ" sz="4000" b="0" i="0" spc="-200" dirty="0">
                <a:solidFill>
                  <a:srgbClr val="000000"/>
                </a:solidFill>
                <a:effectLst/>
                <a:latin typeface="system-ui"/>
              </a:rPr>
              <a:t>Called upon God to bless him with obvious signs of His favour.</a:t>
            </a:r>
          </a:p>
          <a:p>
            <a:pPr lvl="1"/>
            <a:r>
              <a:rPr lang="en-NZ" sz="4000" b="0" i="0" spc="-200" dirty="0">
                <a:solidFill>
                  <a:schemeClr val="bg1"/>
                </a:solidFill>
                <a:effectLst/>
                <a:latin typeface="system-ui"/>
              </a:rPr>
              <a:t>Remove pain from his future.</a:t>
            </a:r>
            <a:endParaRPr lang="en-NZ" sz="4000" b="0" i="0" dirty="0">
              <a:solidFill>
                <a:schemeClr val="bg1"/>
              </a:solidFill>
              <a:effectLst/>
              <a:latin typeface="system-ui"/>
            </a:endParaRPr>
          </a:p>
        </p:txBody>
      </p:sp>
      <p:pic>
        <p:nvPicPr>
          <p:cNvPr id="2050" name="Picture 2">
            <a:extLst>
              <a:ext uri="{FF2B5EF4-FFF2-40B4-BE49-F238E27FC236}">
                <a16:creationId xmlns:a16="http://schemas.microsoft.com/office/drawing/2014/main" id="{B08FBB33-3A94-4B46-AD1B-30ABEF2235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29" t="22222" r="30096" b="67343"/>
          <a:stretch/>
        </p:blipFill>
        <p:spPr bwMode="auto">
          <a:xfrm>
            <a:off x="0" y="231913"/>
            <a:ext cx="4641700" cy="127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161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628650" y="954156"/>
            <a:ext cx="7886700" cy="5671931"/>
          </a:xfrm>
        </p:spPr>
        <p:txBody>
          <a:bodyPr>
            <a:normAutofit/>
          </a:bodyPr>
          <a:lstStyle/>
          <a:p>
            <a:pPr algn="r"/>
            <a:r>
              <a:rPr lang="en-NZ" sz="4000" b="0" i="0" spc="-200" dirty="0">
                <a:solidFill>
                  <a:srgbClr val="000000"/>
                </a:solidFill>
                <a:effectLst/>
                <a:latin typeface="system-ui"/>
              </a:rPr>
              <a:t>1 Chronicles 4:9-10</a:t>
            </a:r>
          </a:p>
          <a:p>
            <a:pPr algn="l"/>
            <a:r>
              <a:rPr lang="en-NZ" sz="4000" b="0" i="0" spc="-200" dirty="0">
                <a:solidFill>
                  <a:srgbClr val="000000"/>
                </a:solidFill>
                <a:effectLst/>
                <a:latin typeface="system-ui"/>
              </a:rPr>
              <a:t>Jabez:</a:t>
            </a:r>
          </a:p>
          <a:p>
            <a:pPr lvl="1"/>
            <a:r>
              <a:rPr lang="en-NZ" sz="4000" b="0" i="0" spc="-200" dirty="0">
                <a:solidFill>
                  <a:srgbClr val="000000"/>
                </a:solidFill>
                <a:effectLst/>
                <a:latin typeface="system-ui"/>
              </a:rPr>
              <a:t>Named for his mother’s pain.</a:t>
            </a:r>
          </a:p>
          <a:p>
            <a:pPr lvl="1"/>
            <a:r>
              <a:rPr lang="en-NZ" sz="4000" spc="-200" dirty="0">
                <a:solidFill>
                  <a:srgbClr val="000000"/>
                </a:solidFill>
                <a:latin typeface="system-ui"/>
              </a:rPr>
              <a:t>Did not want to live according to that name.</a:t>
            </a:r>
          </a:p>
          <a:p>
            <a:pPr lvl="1"/>
            <a:r>
              <a:rPr lang="en-NZ" sz="4000" b="0" i="0" spc="-200" dirty="0">
                <a:solidFill>
                  <a:srgbClr val="000000"/>
                </a:solidFill>
                <a:effectLst/>
                <a:latin typeface="system-ui"/>
              </a:rPr>
              <a:t>Called upon God to bless him with obvious signs of His favour.</a:t>
            </a:r>
          </a:p>
          <a:p>
            <a:pPr lvl="1"/>
            <a:r>
              <a:rPr lang="en-NZ" sz="4000" b="0" i="0" spc="-200" dirty="0">
                <a:solidFill>
                  <a:srgbClr val="000000"/>
                </a:solidFill>
                <a:effectLst/>
                <a:latin typeface="system-ui"/>
              </a:rPr>
              <a:t>Remove pain from his future.</a:t>
            </a:r>
            <a:endParaRPr lang="en-NZ" sz="4000" b="0" i="0" dirty="0">
              <a:solidFill>
                <a:srgbClr val="000000"/>
              </a:solidFill>
              <a:effectLst/>
              <a:latin typeface="system-ui"/>
            </a:endParaRPr>
          </a:p>
        </p:txBody>
      </p:sp>
      <p:pic>
        <p:nvPicPr>
          <p:cNvPr id="2050" name="Picture 2">
            <a:extLst>
              <a:ext uri="{FF2B5EF4-FFF2-40B4-BE49-F238E27FC236}">
                <a16:creationId xmlns:a16="http://schemas.microsoft.com/office/drawing/2014/main" id="{B08FBB33-3A94-4B46-AD1B-30ABEF2235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29" t="22222" r="30096" b="67343"/>
          <a:stretch/>
        </p:blipFill>
        <p:spPr bwMode="auto">
          <a:xfrm>
            <a:off x="0" y="231913"/>
            <a:ext cx="4641700" cy="127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714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Pain—A Friend in Need!</a:t>
            </a:r>
          </a:p>
        </p:txBody>
      </p:sp>
    </p:spTree>
    <p:extLst>
      <p:ext uri="{BB962C8B-B14F-4D97-AF65-F5344CB8AC3E}">
        <p14:creationId xmlns:p14="http://schemas.microsoft.com/office/powerpoint/2010/main" val="3474311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Pain—A Friend in Need!</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4629150" y="1825625"/>
            <a:ext cx="4514850" cy="4351338"/>
          </a:xfrm>
        </p:spPr>
        <p:txBody>
          <a:bodyPr>
            <a:normAutofit/>
          </a:bodyPr>
          <a:lstStyle/>
          <a:p>
            <a:pPr marL="0" indent="0">
              <a:buNone/>
            </a:pPr>
            <a:r>
              <a:rPr lang="en-NZ" sz="4000" dirty="0"/>
              <a:t>1. Warning—</a:t>
            </a:r>
          </a:p>
          <a:p>
            <a:pPr marL="0" indent="0" algn="ctr">
              <a:buNone/>
            </a:pPr>
            <a:r>
              <a:rPr lang="en-NZ" sz="4000" dirty="0">
                <a:solidFill>
                  <a:schemeClr val="bg1"/>
                </a:solidFill>
              </a:rPr>
              <a:t>We might </a:t>
            </a:r>
          </a:p>
          <a:p>
            <a:pPr marL="0" indent="0" algn="ctr">
              <a:buNone/>
            </a:pPr>
            <a:r>
              <a:rPr lang="en-NZ" sz="4000" dirty="0">
                <a:solidFill>
                  <a:schemeClr val="bg1"/>
                </a:solidFill>
              </a:rPr>
              <a:t>ignore </a:t>
            </a:r>
          </a:p>
          <a:p>
            <a:pPr marL="0" indent="0" algn="ctr">
              <a:buNone/>
            </a:pPr>
            <a:r>
              <a:rPr lang="en-NZ" sz="4000" dirty="0">
                <a:solidFill>
                  <a:schemeClr val="bg1"/>
                </a:solidFill>
              </a:rPr>
              <a:t>a serious </a:t>
            </a:r>
          </a:p>
          <a:p>
            <a:pPr marL="0" indent="0" algn="ctr">
              <a:buNone/>
            </a:pPr>
            <a:r>
              <a:rPr lang="en-NZ" sz="4000" dirty="0">
                <a:solidFill>
                  <a:schemeClr val="bg1"/>
                </a:solidFill>
              </a:rPr>
              <a:t>problem. </a:t>
            </a:r>
          </a:p>
        </p:txBody>
      </p:sp>
      <p:pic>
        <p:nvPicPr>
          <p:cNvPr id="5" name="Content Placeholder 6">
            <a:extLst>
              <a:ext uri="{FF2B5EF4-FFF2-40B4-BE49-F238E27FC236}">
                <a16:creationId xmlns:a16="http://schemas.microsoft.com/office/drawing/2014/main" id="{A49139B9-B056-449F-BEFE-579B01C98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18" y="2419888"/>
            <a:ext cx="4917880" cy="3894697"/>
          </a:xfrm>
          <a:prstGeom prst="rect">
            <a:avLst/>
          </a:prstGeom>
        </p:spPr>
      </p:pic>
    </p:spTree>
    <p:extLst>
      <p:ext uri="{BB962C8B-B14F-4D97-AF65-F5344CB8AC3E}">
        <p14:creationId xmlns:p14="http://schemas.microsoft.com/office/powerpoint/2010/main" val="3421567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Pain and Suffering Part 1</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9405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Pain—A Friend in Need!</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4629150" y="1825625"/>
            <a:ext cx="4514850" cy="4351338"/>
          </a:xfrm>
        </p:spPr>
        <p:txBody>
          <a:bodyPr>
            <a:normAutofit/>
          </a:bodyPr>
          <a:lstStyle/>
          <a:p>
            <a:pPr marL="0" indent="0">
              <a:buNone/>
            </a:pPr>
            <a:r>
              <a:rPr lang="en-NZ" sz="4000" dirty="0"/>
              <a:t>1. Warning—</a:t>
            </a:r>
          </a:p>
          <a:p>
            <a:pPr marL="0" indent="0" algn="ctr">
              <a:buNone/>
            </a:pPr>
            <a:r>
              <a:rPr lang="en-NZ" sz="4000" dirty="0"/>
              <a:t>We might </a:t>
            </a:r>
          </a:p>
          <a:p>
            <a:pPr marL="0" indent="0" algn="ctr">
              <a:buNone/>
            </a:pPr>
            <a:r>
              <a:rPr lang="en-NZ" sz="4000" dirty="0"/>
              <a:t>ignore </a:t>
            </a:r>
          </a:p>
          <a:p>
            <a:pPr marL="0" indent="0" algn="ctr">
              <a:buNone/>
            </a:pPr>
            <a:r>
              <a:rPr lang="en-NZ" sz="4000" dirty="0"/>
              <a:t>a serious </a:t>
            </a:r>
          </a:p>
          <a:p>
            <a:pPr marL="0" indent="0" algn="ctr">
              <a:buNone/>
            </a:pPr>
            <a:r>
              <a:rPr lang="en-NZ" sz="4000" dirty="0"/>
              <a:t>problem. </a:t>
            </a:r>
          </a:p>
        </p:txBody>
      </p:sp>
      <p:pic>
        <p:nvPicPr>
          <p:cNvPr id="5" name="Content Placeholder 6">
            <a:extLst>
              <a:ext uri="{FF2B5EF4-FFF2-40B4-BE49-F238E27FC236}">
                <a16:creationId xmlns:a16="http://schemas.microsoft.com/office/drawing/2014/main" id="{A49139B9-B056-449F-BEFE-579B01C98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18" y="2419888"/>
            <a:ext cx="4917880" cy="3894697"/>
          </a:xfrm>
          <a:prstGeom prst="rect">
            <a:avLst/>
          </a:prstGeom>
        </p:spPr>
      </p:pic>
    </p:spTree>
    <p:extLst>
      <p:ext uri="{BB962C8B-B14F-4D97-AF65-F5344CB8AC3E}">
        <p14:creationId xmlns:p14="http://schemas.microsoft.com/office/powerpoint/2010/main" val="3731263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Pain—A Friend in Need!</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4629150" y="1825625"/>
            <a:ext cx="4514850" cy="4351338"/>
          </a:xfrm>
        </p:spPr>
        <p:txBody>
          <a:bodyPr>
            <a:normAutofit/>
          </a:bodyPr>
          <a:lstStyle/>
          <a:p>
            <a:pPr marL="0" indent="0">
              <a:buNone/>
            </a:pPr>
            <a:r>
              <a:rPr lang="en-NZ" sz="4000" dirty="0"/>
              <a:t>2. Intervention—</a:t>
            </a:r>
          </a:p>
          <a:p>
            <a:pPr marL="0" indent="0" algn="ctr">
              <a:buNone/>
            </a:pPr>
            <a:r>
              <a:rPr lang="en-NZ" sz="4000" dirty="0">
                <a:solidFill>
                  <a:schemeClr val="bg1"/>
                </a:solidFill>
              </a:rPr>
              <a:t>Something </a:t>
            </a:r>
          </a:p>
          <a:p>
            <a:pPr marL="0" indent="0" algn="ctr">
              <a:buNone/>
            </a:pPr>
            <a:r>
              <a:rPr lang="en-NZ" sz="4000" dirty="0">
                <a:solidFill>
                  <a:schemeClr val="bg1"/>
                </a:solidFill>
              </a:rPr>
              <a:t>is </a:t>
            </a:r>
          </a:p>
          <a:p>
            <a:pPr marL="0" indent="0" algn="ctr">
              <a:buNone/>
            </a:pPr>
            <a:r>
              <a:rPr lang="en-NZ" sz="4000" dirty="0">
                <a:solidFill>
                  <a:schemeClr val="bg1"/>
                </a:solidFill>
              </a:rPr>
              <a:t>wrong!</a:t>
            </a:r>
          </a:p>
        </p:txBody>
      </p:sp>
      <p:pic>
        <p:nvPicPr>
          <p:cNvPr id="6" name="Content Placeholder 7">
            <a:extLst>
              <a:ext uri="{FF2B5EF4-FFF2-40B4-BE49-F238E27FC236}">
                <a16:creationId xmlns:a16="http://schemas.microsoft.com/office/drawing/2014/main" id="{C8519F6C-73C0-4D78-932B-35E07C791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18" y="1690689"/>
            <a:ext cx="3697357" cy="4589377"/>
          </a:xfrm>
          <a:prstGeom prst="rect">
            <a:avLst/>
          </a:prstGeom>
        </p:spPr>
      </p:pic>
    </p:spTree>
    <p:extLst>
      <p:ext uri="{BB962C8B-B14F-4D97-AF65-F5344CB8AC3E}">
        <p14:creationId xmlns:p14="http://schemas.microsoft.com/office/powerpoint/2010/main" val="4198421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Pain—A Friend in Need!</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4629150" y="1825625"/>
            <a:ext cx="4514850" cy="4351338"/>
          </a:xfrm>
        </p:spPr>
        <p:txBody>
          <a:bodyPr>
            <a:normAutofit/>
          </a:bodyPr>
          <a:lstStyle/>
          <a:p>
            <a:pPr marL="0" indent="0">
              <a:buNone/>
            </a:pPr>
            <a:r>
              <a:rPr lang="en-NZ" sz="4000" dirty="0"/>
              <a:t>2. Intervention—</a:t>
            </a:r>
          </a:p>
          <a:p>
            <a:pPr marL="0" indent="0" algn="ctr">
              <a:buNone/>
            </a:pPr>
            <a:r>
              <a:rPr lang="en-NZ" sz="4000" dirty="0"/>
              <a:t>Something </a:t>
            </a:r>
          </a:p>
          <a:p>
            <a:pPr marL="0" indent="0" algn="ctr">
              <a:buNone/>
            </a:pPr>
            <a:r>
              <a:rPr lang="en-NZ" sz="4000" dirty="0"/>
              <a:t>is </a:t>
            </a:r>
          </a:p>
          <a:p>
            <a:pPr marL="0" indent="0" algn="ctr">
              <a:buNone/>
            </a:pPr>
            <a:r>
              <a:rPr lang="en-NZ" sz="4000" dirty="0"/>
              <a:t>wrong!</a:t>
            </a:r>
          </a:p>
        </p:txBody>
      </p:sp>
      <p:pic>
        <p:nvPicPr>
          <p:cNvPr id="6" name="Content Placeholder 7">
            <a:extLst>
              <a:ext uri="{FF2B5EF4-FFF2-40B4-BE49-F238E27FC236}">
                <a16:creationId xmlns:a16="http://schemas.microsoft.com/office/drawing/2014/main" id="{C8519F6C-73C0-4D78-932B-35E07C791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18" y="1690689"/>
            <a:ext cx="3697357" cy="4589377"/>
          </a:xfrm>
          <a:prstGeom prst="rect">
            <a:avLst/>
          </a:prstGeom>
        </p:spPr>
      </p:pic>
    </p:spTree>
    <p:extLst>
      <p:ext uri="{BB962C8B-B14F-4D97-AF65-F5344CB8AC3E}">
        <p14:creationId xmlns:p14="http://schemas.microsoft.com/office/powerpoint/2010/main" val="1231752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p:txBody>
          <a:bodyPr>
            <a:normAutofit/>
          </a:bodyPr>
          <a:lstStyle/>
          <a:p>
            <a:pPr marL="0" indent="0">
              <a:buNone/>
            </a:pPr>
            <a:r>
              <a:rPr lang="en-NZ" sz="4000" dirty="0"/>
              <a:t>3. Protection—</a:t>
            </a:r>
          </a:p>
          <a:p>
            <a:pPr marL="0" indent="0" algn="ctr">
              <a:buNone/>
            </a:pPr>
            <a:r>
              <a:rPr lang="en-NZ" sz="4000" dirty="0"/>
              <a:t> </a:t>
            </a:r>
            <a:r>
              <a:rPr lang="en-NZ" sz="4000" dirty="0">
                <a:solidFill>
                  <a:schemeClr val="bg1"/>
                </a:solidFill>
              </a:rPr>
              <a:t>Against </a:t>
            </a:r>
          </a:p>
          <a:p>
            <a:pPr marL="0" indent="0" algn="ctr">
              <a:buNone/>
            </a:pPr>
            <a:r>
              <a:rPr lang="en-NZ" sz="4000" dirty="0">
                <a:solidFill>
                  <a:schemeClr val="bg1"/>
                </a:solidFill>
              </a:rPr>
              <a:t>foolish </a:t>
            </a:r>
          </a:p>
          <a:p>
            <a:pPr marL="0" indent="0" algn="ctr">
              <a:buNone/>
            </a:pPr>
            <a:r>
              <a:rPr lang="en-NZ" sz="4000" dirty="0">
                <a:solidFill>
                  <a:schemeClr val="bg1"/>
                </a:solidFill>
              </a:rPr>
              <a:t>risks.</a:t>
            </a:r>
          </a:p>
        </p:txBody>
      </p:sp>
      <p:pic>
        <p:nvPicPr>
          <p:cNvPr id="5" name="Content Placeholder 7">
            <a:extLst>
              <a:ext uri="{FF2B5EF4-FFF2-40B4-BE49-F238E27FC236}">
                <a16:creationId xmlns:a16="http://schemas.microsoft.com/office/drawing/2014/main" id="{A1084933-506C-4AE7-A045-64D91FCEA2A1}"/>
              </a:ext>
            </a:extLst>
          </p:cNvPr>
          <p:cNvPicPr>
            <a:picLocks noChangeAspect="1"/>
          </p:cNvPicPr>
          <p:nvPr/>
        </p:nvPicPr>
        <p:blipFill rotWithShape="1">
          <a:blip r:embed="rId2">
            <a:extLst>
              <a:ext uri="{28A0092B-C50C-407E-A947-70E740481C1C}">
                <a14:useLocalDpi xmlns:a14="http://schemas.microsoft.com/office/drawing/2010/main" val="0"/>
              </a:ext>
            </a:extLst>
          </a:blip>
          <a:srcRect l="11955" r="10224"/>
          <a:stretch/>
        </p:blipFill>
        <p:spPr>
          <a:xfrm>
            <a:off x="1" y="1911280"/>
            <a:ext cx="4572000" cy="4400619"/>
          </a:xfrm>
          <a:prstGeom prst="rect">
            <a:avLst/>
          </a:prstGeom>
        </p:spPr>
      </p:pic>
      <p:sp>
        <p:nvSpPr>
          <p:cNvPr id="6" name="Content Placeholder 2">
            <a:extLst>
              <a:ext uri="{FF2B5EF4-FFF2-40B4-BE49-F238E27FC236}">
                <a16:creationId xmlns:a16="http://schemas.microsoft.com/office/drawing/2014/main" id="{6EF6D457-59E8-4E7E-B768-E2F09D198115}"/>
              </a:ext>
            </a:extLst>
          </p:cNvPr>
          <p:cNvSpPr txBox="1">
            <a:spLocks/>
          </p:cNvSpPr>
          <p:nvPr/>
        </p:nvSpPr>
        <p:spPr>
          <a:xfrm>
            <a:off x="781050" y="517526"/>
            <a:ext cx="78867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a:t>Pain—A Friend in Need!</a:t>
            </a:r>
            <a:endParaRPr lang="en-NZ" sz="6000" dirty="0"/>
          </a:p>
        </p:txBody>
      </p:sp>
    </p:spTree>
    <p:extLst>
      <p:ext uri="{BB962C8B-B14F-4D97-AF65-F5344CB8AC3E}">
        <p14:creationId xmlns:p14="http://schemas.microsoft.com/office/powerpoint/2010/main" val="215667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p:txBody>
          <a:bodyPr>
            <a:normAutofit/>
          </a:bodyPr>
          <a:lstStyle/>
          <a:p>
            <a:pPr marL="0" indent="0">
              <a:buNone/>
            </a:pPr>
            <a:r>
              <a:rPr lang="en-NZ" sz="4000" dirty="0"/>
              <a:t>3. Protection—</a:t>
            </a:r>
          </a:p>
          <a:p>
            <a:pPr marL="0" indent="0" algn="ctr">
              <a:buNone/>
            </a:pPr>
            <a:r>
              <a:rPr lang="en-NZ" sz="4000" dirty="0"/>
              <a:t> Against </a:t>
            </a:r>
          </a:p>
          <a:p>
            <a:pPr marL="0" indent="0" algn="ctr">
              <a:buNone/>
            </a:pPr>
            <a:r>
              <a:rPr lang="en-NZ" sz="4000" dirty="0"/>
              <a:t>foolish </a:t>
            </a:r>
          </a:p>
          <a:p>
            <a:pPr marL="0" indent="0" algn="ctr">
              <a:buNone/>
            </a:pPr>
            <a:r>
              <a:rPr lang="en-NZ" sz="4000" dirty="0"/>
              <a:t>risks.</a:t>
            </a:r>
          </a:p>
        </p:txBody>
      </p:sp>
      <p:pic>
        <p:nvPicPr>
          <p:cNvPr id="5" name="Content Placeholder 7">
            <a:extLst>
              <a:ext uri="{FF2B5EF4-FFF2-40B4-BE49-F238E27FC236}">
                <a16:creationId xmlns:a16="http://schemas.microsoft.com/office/drawing/2014/main" id="{A1084933-506C-4AE7-A045-64D91FCEA2A1}"/>
              </a:ext>
            </a:extLst>
          </p:cNvPr>
          <p:cNvPicPr>
            <a:picLocks noChangeAspect="1"/>
          </p:cNvPicPr>
          <p:nvPr/>
        </p:nvPicPr>
        <p:blipFill rotWithShape="1">
          <a:blip r:embed="rId2">
            <a:extLst>
              <a:ext uri="{28A0092B-C50C-407E-A947-70E740481C1C}">
                <a14:useLocalDpi xmlns:a14="http://schemas.microsoft.com/office/drawing/2010/main" val="0"/>
              </a:ext>
            </a:extLst>
          </a:blip>
          <a:srcRect l="11955" r="10224"/>
          <a:stretch/>
        </p:blipFill>
        <p:spPr>
          <a:xfrm>
            <a:off x="1" y="1911280"/>
            <a:ext cx="4572000" cy="4400619"/>
          </a:xfrm>
          <a:prstGeom prst="rect">
            <a:avLst/>
          </a:prstGeom>
        </p:spPr>
      </p:pic>
      <p:sp>
        <p:nvSpPr>
          <p:cNvPr id="6" name="Content Placeholder 2">
            <a:extLst>
              <a:ext uri="{FF2B5EF4-FFF2-40B4-BE49-F238E27FC236}">
                <a16:creationId xmlns:a16="http://schemas.microsoft.com/office/drawing/2014/main" id="{BB29E8AE-B6FF-4377-B039-9EB3D88EA9E6}"/>
              </a:ext>
            </a:extLst>
          </p:cNvPr>
          <p:cNvSpPr>
            <a:spLocks noGrp="1"/>
          </p:cNvSpPr>
          <p:nvPr>
            <p:ph sz="half" idx="1"/>
          </p:nvPr>
        </p:nvSpPr>
        <p:spPr>
          <a:xfrm>
            <a:off x="628650" y="365126"/>
            <a:ext cx="7886700" cy="1325563"/>
          </a:xfrm>
        </p:spPr>
        <p:txBody>
          <a:bodyPr>
            <a:normAutofit/>
          </a:bodyPr>
          <a:lstStyle/>
          <a:p>
            <a:r>
              <a:rPr lang="en-NZ" sz="6000" dirty="0"/>
              <a:t>Pain—A Friend in Need!</a:t>
            </a:r>
          </a:p>
        </p:txBody>
      </p:sp>
    </p:spTree>
    <p:extLst>
      <p:ext uri="{BB962C8B-B14F-4D97-AF65-F5344CB8AC3E}">
        <p14:creationId xmlns:p14="http://schemas.microsoft.com/office/powerpoint/2010/main" val="3709251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p:txBody>
          <a:bodyPr>
            <a:normAutofit/>
          </a:bodyPr>
          <a:lstStyle/>
          <a:p>
            <a:pPr marL="0" indent="0">
              <a:buNone/>
            </a:pPr>
            <a:r>
              <a:rPr lang="en-NZ" sz="6000" dirty="0"/>
              <a:t>What they don’t tell you at Stuntman  School</a:t>
            </a:r>
            <a:endParaRPr lang="en-NZ" sz="4000" dirty="0"/>
          </a:p>
        </p:txBody>
      </p:sp>
      <p:pic>
        <p:nvPicPr>
          <p:cNvPr id="5" name="Content Placeholder 7">
            <a:extLst>
              <a:ext uri="{FF2B5EF4-FFF2-40B4-BE49-F238E27FC236}">
                <a16:creationId xmlns:a16="http://schemas.microsoft.com/office/drawing/2014/main" id="{A1084933-506C-4AE7-A045-64D91FCEA2A1}"/>
              </a:ext>
            </a:extLst>
          </p:cNvPr>
          <p:cNvPicPr>
            <a:picLocks noChangeAspect="1"/>
          </p:cNvPicPr>
          <p:nvPr/>
        </p:nvPicPr>
        <p:blipFill rotWithShape="1">
          <a:blip r:embed="rId2">
            <a:extLst>
              <a:ext uri="{28A0092B-C50C-407E-A947-70E740481C1C}">
                <a14:useLocalDpi xmlns:a14="http://schemas.microsoft.com/office/drawing/2010/main" val="0"/>
              </a:ext>
            </a:extLst>
          </a:blip>
          <a:srcRect l="11955" r="10224"/>
          <a:stretch/>
        </p:blipFill>
        <p:spPr>
          <a:xfrm>
            <a:off x="1" y="1911280"/>
            <a:ext cx="4572000" cy="4400619"/>
          </a:xfrm>
          <a:prstGeom prst="rect">
            <a:avLst/>
          </a:prstGeom>
        </p:spPr>
      </p:pic>
      <p:sp>
        <p:nvSpPr>
          <p:cNvPr id="6" name="Content Placeholder 2">
            <a:extLst>
              <a:ext uri="{FF2B5EF4-FFF2-40B4-BE49-F238E27FC236}">
                <a16:creationId xmlns:a16="http://schemas.microsoft.com/office/drawing/2014/main" id="{C5E0898E-3CB9-4C59-B810-AB9F532CC115}"/>
              </a:ext>
            </a:extLst>
          </p:cNvPr>
          <p:cNvSpPr>
            <a:spLocks noGrp="1"/>
          </p:cNvSpPr>
          <p:nvPr>
            <p:ph sz="half" idx="1"/>
          </p:nvPr>
        </p:nvSpPr>
        <p:spPr>
          <a:xfrm>
            <a:off x="628650" y="365126"/>
            <a:ext cx="7886700" cy="1325563"/>
          </a:xfrm>
        </p:spPr>
        <p:txBody>
          <a:bodyPr>
            <a:normAutofit/>
          </a:bodyPr>
          <a:lstStyle/>
          <a:p>
            <a:r>
              <a:rPr lang="en-NZ" sz="6000" dirty="0"/>
              <a:t>Pain—A Friend in Need!</a:t>
            </a:r>
          </a:p>
        </p:txBody>
      </p:sp>
    </p:spTree>
    <p:extLst>
      <p:ext uri="{BB962C8B-B14F-4D97-AF65-F5344CB8AC3E}">
        <p14:creationId xmlns:p14="http://schemas.microsoft.com/office/powerpoint/2010/main" val="2257296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8F8D92A1-2A31-4D42-8F7D-B34E27623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56007"/>
            <a:ext cx="7886700" cy="6914007"/>
          </a:xfrm>
          <a:prstGeom prst="rect">
            <a:avLst/>
          </a:prstGeom>
        </p:spPr>
      </p:pic>
    </p:spTree>
    <p:extLst>
      <p:ext uri="{BB962C8B-B14F-4D97-AF65-F5344CB8AC3E}">
        <p14:creationId xmlns:p14="http://schemas.microsoft.com/office/powerpoint/2010/main" val="3711279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6056242" y="1825625"/>
            <a:ext cx="2459107" cy="4351338"/>
          </a:xfrm>
        </p:spPr>
        <p:txBody>
          <a:bodyPr>
            <a:normAutofit/>
          </a:bodyPr>
          <a:lstStyle/>
          <a:p>
            <a:pPr marL="0" indent="0">
              <a:buNone/>
            </a:pPr>
            <a:r>
              <a:rPr lang="en-NZ" sz="4000" dirty="0"/>
              <a:t>4. Makes you seek help.</a:t>
            </a:r>
          </a:p>
        </p:txBody>
      </p:sp>
      <p:pic>
        <p:nvPicPr>
          <p:cNvPr id="5" name="Content Placeholder 7">
            <a:extLst>
              <a:ext uri="{FF2B5EF4-FFF2-40B4-BE49-F238E27FC236}">
                <a16:creationId xmlns:a16="http://schemas.microsoft.com/office/drawing/2014/main" id="{97A2CC0E-51CF-4BC1-8584-414DD7B1D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510" y="1772718"/>
            <a:ext cx="5327716" cy="4404246"/>
          </a:xfrm>
          <a:prstGeom prst="rect">
            <a:avLst/>
          </a:prstGeom>
        </p:spPr>
      </p:pic>
      <p:sp>
        <p:nvSpPr>
          <p:cNvPr id="6" name="Content Placeholder 2">
            <a:extLst>
              <a:ext uri="{FF2B5EF4-FFF2-40B4-BE49-F238E27FC236}">
                <a16:creationId xmlns:a16="http://schemas.microsoft.com/office/drawing/2014/main" id="{2CC63DB0-7040-4D24-A3E6-93683E02B78D}"/>
              </a:ext>
            </a:extLst>
          </p:cNvPr>
          <p:cNvSpPr>
            <a:spLocks noGrp="1"/>
          </p:cNvSpPr>
          <p:nvPr>
            <p:ph sz="half" idx="1"/>
          </p:nvPr>
        </p:nvSpPr>
        <p:spPr>
          <a:xfrm>
            <a:off x="628650" y="365126"/>
            <a:ext cx="7886700" cy="1325563"/>
          </a:xfrm>
        </p:spPr>
        <p:txBody>
          <a:bodyPr>
            <a:normAutofit/>
          </a:bodyPr>
          <a:lstStyle/>
          <a:p>
            <a:r>
              <a:rPr lang="en-NZ" sz="6000" dirty="0"/>
              <a:t>Pain—A Friend in Need!</a:t>
            </a:r>
          </a:p>
        </p:txBody>
      </p:sp>
    </p:spTree>
    <p:extLst>
      <p:ext uri="{BB962C8B-B14F-4D97-AF65-F5344CB8AC3E}">
        <p14:creationId xmlns:p14="http://schemas.microsoft.com/office/powerpoint/2010/main" val="353444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Reactions to pain!</a:t>
            </a:r>
          </a:p>
        </p:txBody>
      </p:sp>
    </p:spTree>
    <p:extLst>
      <p:ext uri="{BB962C8B-B14F-4D97-AF65-F5344CB8AC3E}">
        <p14:creationId xmlns:p14="http://schemas.microsoft.com/office/powerpoint/2010/main" val="28930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Reactions to pain!</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p:txBody>
          <a:bodyPr>
            <a:normAutofit/>
          </a:bodyPr>
          <a:lstStyle/>
          <a:p>
            <a:pPr marL="0" indent="0">
              <a:buNone/>
            </a:pPr>
            <a:r>
              <a:rPr lang="en-NZ" sz="4000" dirty="0"/>
              <a:t>1. Its not fair!</a:t>
            </a:r>
          </a:p>
          <a:p>
            <a:pPr marL="0" indent="0" algn="ctr">
              <a:buNone/>
            </a:pPr>
            <a:r>
              <a:rPr lang="en-US" sz="4000" dirty="0">
                <a:solidFill>
                  <a:schemeClr val="bg1"/>
                </a:solidFill>
              </a:rPr>
              <a:t>I don’t </a:t>
            </a:r>
          </a:p>
          <a:p>
            <a:pPr marL="0" indent="0" algn="ctr">
              <a:buNone/>
            </a:pPr>
            <a:r>
              <a:rPr lang="en-US" sz="4000" dirty="0">
                <a:solidFill>
                  <a:schemeClr val="bg1"/>
                </a:solidFill>
              </a:rPr>
              <a:t>deserve </a:t>
            </a:r>
          </a:p>
          <a:p>
            <a:pPr marL="0" indent="0" algn="ctr">
              <a:buNone/>
            </a:pPr>
            <a:r>
              <a:rPr lang="en-US" sz="4000" dirty="0">
                <a:solidFill>
                  <a:schemeClr val="bg1"/>
                </a:solidFill>
              </a:rPr>
              <a:t>this.</a:t>
            </a:r>
          </a:p>
        </p:txBody>
      </p:sp>
      <p:pic>
        <p:nvPicPr>
          <p:cNvPr id="5" name="Content Placeholder 6">
            <a:extLst>
              <a:ext uri="{FF2B5EF4-FFF2-40B4-BE49-F238E27FC236}">
                <a16:creationId xmlns:a16="http://schemas.microsoft.com/office/drawing/2014/main" id="{9FF7832B-6DB7-471F-B3B1-7D63CB47C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48" y="1825625"/>
            <a:ext cx="4294602" cy="4294602"/>
          </a:xfrm>
          <a:prstGeom prst="rect">
            <a:avLst/>
          </a:prstGeom>
        </p:spPr>
      </p:pic>
    </p:spTree>
    <p:extLst>
      <p:ext uri="{BB962C8B-B14F-4D97-AF65-F5344CB8AC3E}">
        <p14:creationId xmlns:p14="http://schemas.microsoft.com/office/powerpoint/2010/main" val="1043044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lnSpcReduction="10000"/>
          </a:bodyPr>
          <a:lstStyle/>
          <a:p>
            <a:r>
              <a:rPr lang="en-NZ" sz="6000" dirty="0"/>
              <a:t>Pain—Hard questions…</a:t>
            </a:r>
          </a:p>
        </p:txBody>
      </p:sp>
    </p:spTree>
    <p:extLst>
      <p:ext uri="{BB962C8B-B14F-4D97-AF65-F5344CB8AC3E}">
        <p14:creationId xmlns:p14="http://schemas.microsoft.com/office/powerpoint/2010/main" val="3317225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Reactions to pain!</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p:txBody>
          <a:bodyPr>
            <a:normAutofit/>
          </a:bodyPr>
          <a:lstStyle/>
          <a:p>
            <a:pPr marL="0" indent="0">
              <a:buNone/>
            </a:pPr>
            <a:r>
              <a:rPr lang="en-NZ" sz="4000" dirty="0"/>
              <a:t>1. Its not fair!</a:t>
            </a:r>
          </a:p>
          <a:p>
            <a:pPr marL="0" indent="0" algn="ctr">
              <a:buNone/>
            </a:pPr>
            <a:r>
              <a:rPr lang="en-US" sz="4000" dirty="0"/>
              <a:t>I don’t </a:t>
            </a:r>
          </a:p>
          <a:p>
            <a:pPr marL="0" indent="0" algn="ctr">
              <a:buNone/>
            </a:pPr>
            <a:r>
              <a:rPr lang="en-US" sz="4000" dirty="0"/>
              <a:t>deserve </a:t>
            </a:r>
          </a:p>
          <a:p>
            <a:pPr marL="0" indent="0" algn="ctr">
              <a:buNone/>
            </a:pPr>
            <a:r>
              <a:rPr lang="en-US" sz="4000" dirty="0"/>
              <a:t>this.</a:t>
            </a:r>
          </a:p>
        </p:txBody>
      </p:sp>
      <p:pic>
        <p:nvPicPr>
          <p:cNvPr id="5" name="Content Placeholder 6">
            <a:extLst>
              <a:ext uri="{FF2B5EF4-FFF2-40B4-BE49-F238E27FC236}">
                <a16:creationId xmlns:a16="http://schemas.microsoft.com/office/drawing/2014/main" id="{9FF7832B-6DB7-471F-B3B1-7D63CB47C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48" y="1825625"/>
            <a:ext cx="4294602" cy="4294602"/>
          </a:xfrm>
          <a:prstGeom prst="rect">
            <a:avLst/>
          </a:prstGeom>
        </p:spPr>
      </p:pic>
    </p:spTree>
    <p:extLst>
      <p:ext uri="{BB962C8B-B14F-4D97-AF65-F5344CB8AC3E}">
        <p14:creationId xmlns:p14="http://schemas.microsoft.com/office/powerpoint/2010/main" val="4022276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Reactions to pain!</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p:txBody>
          <a:bodyPr>
            <a:normAutofit/>
          </a:bodyPr>
          <a:lstStyle/>
          <a:p>
            <a:pPr marL="0" indent="0">
              <a:buNone/>
            </a:pPr>
            <a:r>
              <a:rPr lang="en-NZ" sz="4000" dirty="0"/>
              <a:t>2. Overreaction—</a:t>
            </a:r>
          </a:p>
          <a:p>
            <a:pPr marL="0" indent="0" algn="ctr">
              <a:buNone/>
            </a:pPr>
            <a:r>
              <a:rPr lang="en-NZ" sz="4000" dirty="0">
                <a:solidFill>
                  <a:schemeClr val="bg1"/>
                </a:solidFill>
              </a:rPr>
              <a:t>These are real </a:t>
            </a:r>
          </a:p>
          <a:p>
            <a:pPr marL="0" indent="0" algn="ctr">
              <a:buNone/>
            </a:pPr>
            <a:r>
              <a:rPr lang="en-NZ" sz="4000" dirty="0">
                <a:solidFill>
                  <a:schemeClr val="bg1"/>
                </a:solidFill>
              </a:rPr>
              <a:t>and show </a:t>
            </a:r>
          </a:p>
          <a:p>
            <a:pPr marL="0" indent="0" algn="ctr">
              <a:buNone/>
            </a:pPr>
            <a:r>
              <a:rPr lang="en-NZ" sz="4000" dirty="0">
                <a:solidFill>
                  <a:schemeClr val="bg1"/>
                </a:solidFill>
              </a:rPr>
              <a:t>great </a:t>
            </a:r>
          </a:p>
          <a:p>
            <a:pPr marL="0" indent="0" algn="ctr">
              <a:buNone/>
            </a:pPr>
            <a:r>
              <a:rPr lang="en-NZ" sz="4000" dirty="0">
                <a:solidFill>
                  <a:schemeClr val="bg1"/>
                </a:solidFill>
              </a:rPr>
              <a:t>immaturity.</a:t>
            </a:r>
          </a:p>
        </p:txBody>
      </p:sp>
      <p:pic>
        <p:nvPicPr>
          <p:cNvPr id="5" name="Content Placeholder 3">
            <a:extLst>
              <a:ext uri="{FF2B5EF4-FFF2-40B4-BE49-F238E27FC236}">
                <a16:creationId xmlns:a16="http://schemas.microsoft.com/office/drawing/2014/main" id="{9BC1525B-91EE-4BAF-989A-66C8290E276E}"/>
              </a:ext>
            </a:extLst>
          </p:cNvPr>
          <p:cNvPicPr>
            <a:picLocks noChangeAspect="1"/>
          </p:cNvPicPr>
          <p:nvPr/>
        </p:nvPicPr>
        <p:blipFill rotWithShape="1">
          <a:blip r:embed="rId2">
            <a:extLst>
              <a:ext uri="{28A0092B-C50C-407E-A947-70E740481C1C}">
                <a14:useLocalDpi xmlns:a14="http://schemas.microsoft.com/office/drawing/2010/main" val="0"/>
              </a:ext>
            </a:extLst>
          </a:blip>
          <a:srcRect l="2941" r="5976"/>
          <a:stretch/>
        </p:blipFill>
        <p:spPr>
          <a:xfrm>
            <a:off x="-4753" y="2361146"/>
            <a:ext cx="5080336" cy="3708349"/>
          </a:xfrm>
          <a:prstGeom prst="rect">
            <a:avLst/>
          </a:prstGeom>
        </p:spPr>
      </p:pic>
    </p:spTree>
    <p:extLst>
      <p:ext uri="{BB962C8B-B14F-4D97-AF65-F5344CB8AC3E}">
        <p14:creationId xmlns:p14="http://schemas.microsoft.com/office/powerpoint/2010/main" val="2547717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Reactions to pain!</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p:txBody>
          <a:bodyPr>
            <a:normAutofit/>
          </a:bodyPr>
          <a:lstStyle/>
          <a:p>
            <a:pPr marL="0" indent="0">
              <a:buNone/>
            </a:pPr>
            <a:r>
              <a:rPr lang="en-NZ" sz="4000" dirty="0"/>
              <a:t>2. Overreaction—</a:t>
            </a:r>
          </a:p>
          <a:p>
            <a:pPr marL="0" indent="0" algn="ctr">
              <a:buNone/>
            </a:pPr>
            <a:r>
              <a:rPr lang="en-NZ" sz="4000" dirty="0"/>
              <a:t>These are real </a:t>
            </a:r>
          </a:p>
          <a:p>
            <a:pPr marL="0" indent="0" algn="ctr">
              <a:buNone/>
            </a:pPr>
            <a:r>
              <a:rPr lang="en-NZ" sz="4000" dirty="0"/>
              <a:t>and show </a:t>
            </a:r>
          </a:p>
          <a:p>
            <a:pPr marL="0" indent="0" algn="ctr">
              <a:buNone/>
            </a:pPr>
            <a:r>
              <a:rPr lang="en-NZ" sz="4000" dirty="0"/>
              <a:t>great </a:t>
            </a:r>
          </a:p>
          <a:p>
            <a:pPr marL="0" indent="0" algn="ctr">
              <a:buNone/>
            </a:pPr>
            <a:r>
              <a:rPr lang="en-NZ" sz="4000" dirty="0"/>
              <a:t>immaturity.</a:t>
            </a:r>
          </a:p>
        </p:txBody>
      </p:sp>
      <p:pic>
        <p:nvPicPr>
          <p:cNvPr id="5" name="Content Placeholder 3">
            <a:extLst>
              <a:ext uri="{FF2B5EF4-FFF2-40B4-BE49-F238E27FC236}">
                <a16:creationId xmlns:a16="http://schemas.microsoft.com/office/drawing/2014/main" id="{9BC1525B-91EE-4BAF-989A-66C8290E276E}"/>
              </a:ext>
            </a:extLst>
          </p:cNvPr>
          <p:cNvPicPr>
            <a:picLocks noChangeAspect="1"/>
          </p:cNvPicPr>
          <p:nvPr/>
        </p:nvPicPr>
        <p:blipFill rotWithShape="1">
          <a:blip r:embed="rId2">
            <a:extLst>
              <a:ext uri="{28A0092B-C50C-407E-A947-70E740481C1C}">
                <a14:useLocalDpi xmlns:a14="http://schemas.microsoft.com/office/drawing/2010/main" val="0"/>
              </a:ext>
            </a:extLst>
          </a:blip>
          <a:srcRect l="2941" r="5976"/>
          <a:stretch/>
        </p:blipFill>
        <p:spPr>
          <a:xfrm>
            <a:off x="-4753" y="2361146"/>
            <a:ext cx="5080336" cy="3708349"/>
          </a:xfrm>
          <a:prstGeom prst="rect">
            <a:avLst/>
          </a:prstGeom>
        </p:spPr>
      </p:pic>
    </p:spTree>
    <p:extLst>
      <p:ext uri="{BB962C8B-B14F-4D97-AF65-F5344CB8AC3E}">
        <p14:creationId xmlns:p14="http://schemas.microsoft.com/office/powerpoint/2010/main" val="3970952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Reactions to pain!</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p:txBody>
          <a:bodyPr>
            <a:normAutofit/>
          </a:bodyPr>
          <a:lstStyle/>
          <a:p>
            <a:pPr marL="0" indent="0">
              <a:buNone/>
            </a:pPr>
            <a:r>
              <a:rPr lang="en-NZ" sz="4000" dirty="0"/>
              <a:t>3. It’s your fault!</a:t>
            </a:r>
          </a:p>
          <a:p>
            <a:pPr marL="0" indent="0" algn="ctr">
              <a:buNone/>
            </a:pPr>
            <a:r>
              <a:rPr lang="en-NZ" sz="4000" dirty="0">
                <a:solidFill>
                  <a:schemeClr val="bg1"/>
                </a:solidFill>
              </a:rPr>
              <a:t>Job’s friends accused him of bringing God’s wrath upon him.</a:t>
            </a:r>
            <a:endParaRPr lang="en-US" sz="4000" dirty="0">
              <a:solidFill>
                <a:schemeClr val="bg1"/>
              </a:solidFill>
            </a:endParaRPr>
          </a:p>
        </p:txBody>
      </p:sp>
      <p:pic>
        <p:nvPicPr>
          <p:cNvPr id="5" name="Content Placeholder 6">
            <a:extLst>
              <a:ext uri="{FF2B5EF4-FFF2-40B4-BE49-F238E27FC236}">
                <a16:creationId xmlns:a16="http://schemas.microsoft.com/office/drawing/2014/main" id="{F0A982E7-22D2-4B4B-B303-BB64D3C84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69" y="1351722"/>
            <a:ext cx="4137618" cy="5506278"/>
          </a:xfrm>
          <a:prstGeom prst="rect">
            <a:avLst/>
          </a:prstGeom>
        </p:spPr>
      </p:pic>
    </p:spTree>
    <p:extLst>
      <p:ext uri="{BB962C8B-B14F-4D97-AF65-F5344CB8AC3E}">
        <p14:creationId xmlns:p14="http://schemas.microsoft.com/office/powerpoint/2010/main" val="289503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Reactions to pain!</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p:txBody>
          <a:bodyPr>
            <a:normAutofit/>
          </a:bodyPr>
          <a:lstStyle/>
          <a:p>
            <a:pPr marL="0" indent="0">
              <a:buNone/>
            </a:pPr>
            <a:r>
              <a:rPr lang="en-NZ" sz="4000" dirty="0"/>
              <a:t>3. It’s your fault!</a:t>
            </a:r>
          </a:p>
          <a:p>
            <a:pPr marL="0" indent="0" algn="ctr">
              <a:buNone/>
            </a:pPr>
            <a:r>
              <a:rPr lang="en-NZ" sz="4000" dirty="0"/>
              <a:t>Job’s friends accused him of bringing God’s wrath upon him.</a:t>
            </a:r>
            <a:endParaRPr lang="en-US" sz="4000" dirty="0"/>
          </a:p>
        </p:txBody>
      </p:sp>
      <p:pic>
        <p:nvPicPr>
          <p:cNvPr id="5" name="Content Placeholder 6">
            <a:extLst>
              <a:ext uri="{FF2B5EF4-FFF2-40B4-BE49-F238E27FC236}">
                <a16:creationId xmlns:a16="http://schemas.microsoft.com/office/drawing/2014/main" id="{F0A982E7-22D2-4B4B-B303-BB64D3C84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69" y="1351722"/>
            <a:ext cx="4137618" cy="5506278"/>
          </a:xfrm>
          <a:prstGeom prst="rect">
            <a:avLst/>
          </a:prstGeom>
        </p:spPr>
      </p:pic>
    </p:spTree>
    <p:extLst>
      <p:ext uri="{BB962C8B-B14F-4D97-AF65-F5344CB8AC3E}">
        <p14:creationId xmlns:p14="http://schemas.microsoft.com/office/powerpoint/2010/main" val="2758896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Reactions to pain!</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4629149" y="1825625"/>
            <a:ext cx="4491659" cy="4351338"/>
          </a:xfrm>
        </p:spPr>
        <p:txBody>
          <a:bodyPr>
            <a:normAutofit/>
          </a:bodyPr>
          <a:lstStyle/>
          <a:p>
            <a:pPr marL="0" indent="0" algn="ctr">
              <a:buNone/>
            </a:pPr>
            <a:r>
              <a:rPr lang="en-NZ" sz="4000" dirty="0"/>
              <a:t>4. Bring it on!</a:t>
            </a:r>
            <a:endParaRPr lang="en-US" sz="4000" dirty="0"/>
          </a:p>
        </p:txBody>
      </p:sp>
      <p:pic>
        <p:nvPicPr>
          <p:cNvPr id="5" name="Content Placeholder 7">
            <a:extLst>
              <a:ext uri="{FF2B5EF4-FFF2-40B4-BE49-F238E27FC236}">
                <a16:creationId xmlns:a16="http://schemas.microsoft.com/office/drawing/2014/main" id="{F531F72A-04A4-4377-AC3B-0B2FF82FBDD0}"/>
              </a:ext>
            </a:extLst>
          </p:cNvPr>
          <p:cNvPicPr>
            <a:picLocks noChangeAspect="1"/>
          </p:cNvPicPr>
          <p:nvPr/>
        </p:nvPicPr>
        <p:blipFill rotWithShape="1">
          <a:blip r:embed="rId2">
            <a:extLst>
              <a:ext uri="{28A0092B-C50C-407E-A947-70E740481C1C}">
                <a14:useLocalDpi xmlns:a14="http://schemas.microsoft.com/office/drawing/2010/main" val="0"/>
              </a:ext>
            </a:extLst>
          </a:blip>
          <a:srcRect l="9661" t="29282" r="19552" b="6617"/>
          <a:stretch/>
        </p:blipFill>
        <p:spPr>
          <a:xfrm>
            <a:off x="23191" y="2639322"/>
            <a:ext cx="5492660" cy="4218677"/>
          </a:xfrm>
          <a:prstGeom prst="rect">
            <a:avLst/>
          </a:prstGeom>
        </p:spPr>
      </p:pic>
    </p:spTree>
    <p:extLst>
      <p:ext uri="{BB962C8B-B14F-4D97-AF65-F5344CB8AC3E}">
        <p14:creationId xmlns:p14="http://schemas.microsoft.com/office/powerpoint/2010/main" val="2300693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Reactions to pain!</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4629149" y="1825625"/>
            <a:ext cx="4491659" cy="4351338"/>
          </a:xfrm>
        </p:spPr>
        <p:txBody>
          <a:bodyPr>
            <a:normAutofit/>
          </a:bodyPr>
          <a:lstStyle/>
          <a:p>
            <a:pPr marL="0" indent="0" algn="ctr">
              <a:buNone/>
            </a:pPr>
            <a:r>
              <a:rPr lang="en-NZ" sz="4000" dirty="0"/>
              <a:t>4. Bring it on!</a:t>
            </a:r>
          </a:p>
          <a:p>
            <a:pPr marL="0" indent="0" algn="ctr">
              <a:buNone/>
            </a:pPr>
            <a:r>
              <a:rPr lang="en-NZ" sz="4000" dirty="0"/>
              <a:t>No pain, </a:t>
            </a:r>
          </a:p>
          <a:p>
            <a:pPr marL="0" indent="0" algn="ctr">
              <a:buNone/>
            </a:pPr>
            <a:r>
              <a:rPr lang="en-NZ" sz="4000" dirty="0"/>
              <a:t>No gain…!</a:t>
            </a:r>
            <a:endParaRPr lang="en-US" sz="4000" dirty="0"/>
          </a:p>
        </p:txBody>
      </p:sp>
      <p:pic>
        <p:nvPicPr>
          <p:cNvPr id="5" name="Content Placeholder 7">
            <a:extLst>
              <a:ext uri="{FF2B5EF4-FFF2-40B4-BE49-F238E27FC236}">
                <a16:creationId xmlns:a16="http://schemas.microsoft.com/office/drawing/2014/main" id="{F531F72A-04A4-4377-AC3B-0B2FF82FBDD0}"/>
              </a:ext>
            </a:extLst>
          </p:cNvPr>
          <p:cNvPicPr>
            <a:picLocks noChangeAspect="1"/>
          </p:cNvPicPr>
          <p:nvPr/>
        </p:nvPicPr>
        <p:blipFill rotWithShape="1">
          <a:blip r:embed="rId2">
            <a:extLst>
              <a:ext uri="{28A0092B-C50C-407E-A947-70E740481C1C}">
                <a14:useLocalDpi xmlns:a14="http://schemas.microsoft.com/office/drawing/2010/main" val="0"/>
              </a:ext>
            </a:extLst>
          </a:blip>
          <a:srcRect l="9661" t="29282" r="19552" b="6617"/>
          <a:stretch/>
        </p:blipFill>
        <p:spPr>
          <a:xfrm>
            <a:off x="23191" y="2639322"/>
            <a:ext cx="5492660" cy="4218677"/>
          </a:xfrm>
          <a:prstGeom prst="rect">
            <a:avLst/>
          </a:prstGeom>
        </p:spPr>
      </p:pic>
    </p:spTree>
    <p:extLst>
      <p:ext uri="{BB962C8B-B14F-4D97-AF65-F5344CB8AC3E}">
        <p14:creationId xmlns:p14="http://schemas.microsoft.com/office/powerpoint/2010/main" val="1465544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Reactions to pain!</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p:txBody>
          <a:bodyPr>
            <a:normAutofit/>
          </a:bodyPr>
          <a:lstStyle/>
          <a:p>
            <a:pPr marL="0" indent="0">
              <a:buNone/>
            </a:pPr>
            <a:r>
              <a:rPr lang="en-NZ" sz="4000" dirty="0"/>
              <a:t>5. This needs to be healed.</a:t>
            </a:r>
            <a:endParaRPr lang="en-US" sz="4000" dirty="0"/>
          </a:p>
        </p:txBody>
      </p:sp>
      <p:pic>
        <p:nvPicPr>
          <p:cNvPr id="1026" name="Picture 2" descr="A Doctor Is Giving Treatment To A Patient Line Drawing ...">
            <a:extLst>
              <a:ext uri="{FF2B5EF4-FFF2-40B4-BE49-F238E27FC236}">
                <a16:creationId xmlns:a16="http://schemas.microsoft.com/office/drawing/2014/main" id="{ED8FF378-D7AD-4F9C-A472-EBE6A2052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37912"/>
            <a:ext cx="5406887" cy="382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728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Reactions to pain!</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p:txBody>
          <a:bodyPr>
            <a:normAutofit/>
          </a:bodyPr>
          <a:lstStyle/>
          <a:p>
            <a:pPr marL="0" indent="0">
              <a:buNone/>
            </a:pPr>
            <a:r>
              <a:rPr lang="en-NZ" sz="4000" dirty="0"/>
              <a:t>5. This needs to be healed.</a:t>
            </a:r>
          </a:p>
          <a:p>
            <a:pPr marL="0" indent="0" algn="ctr">
              <a:buNone/>
            </a:pPr>
            <a:r>
              <a:rPr lang="en-NZ" sz="4000" dirty="0"/>
              <a:t>Others are needed in the process.</a:t>
            </a:r>
            <a:endParaRPr lang="en-US" sz="4000" dirty="0"/>
          </a:p>
        </p:txBody>
      </p:sp>
      <p:pic>
        <p:nvPicPr>
          <p:cNvPr id="6" name="Picture 2" descr="A Doctor Is Giving Treatment To A Patient Line Drawing ...">
            <a:extLst>
              <a:ext uri="{FF2B5EF4-FFF2-40B4-BE49-F238E27FC236}">
                <a16:creationId xmlns:a16="http://schemas.microsoft.com/office/drawing/2014/main" id="{FB174F1A-8CA3-4AC9-861D-CC2BAA060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8883"/>
            <a:ext cx="4784035" cy="338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595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08316" y="365125"/>
            <a:ext cx="7130518" cy="5952170"/>
          </a:xfrm>
        </p:spPr>
      </p:pic>
    </p:spTree>
    <p:extLst>
      <p:ext uri="{BB962C8B-B14F-4D97-AF65-F5344CB8AC3E}">
        <p14:creationId xmlns:p14="http://schemas.microsoft.com/office/powerpoint/2010/main" val="747088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lnSpcReduction="10000"/>
          </a:bodyPr>
          <a:lstStyle/>
          <a:p>
            <a:r>
              <a:rPr lang="en-NZ" sz="6000" dirty="0"/>
              <a:t>Pain—Hard questions…</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357809" y="1825624"/>
            <a:ext cx="8786191" cy="5032375"/>
          </a:xfrm>
        </p:spPr>
        <p:txBody>
          <a:bodyPr>
            <a:normAutofit lnSpcReduction="10000"/>
          </a:bodyPr>
          <a:lstStyle/>
          <a:p>
            <a:pPr marL="742950" indent="-742950">
              <a:buAutoNum type="arabicPeriod"/>
            </a:pPr>
            <a:r>
              <a:rPr lang="en-NZ" sz="4000" dirty="0"/>
              <a:t>Is pain consistent with an all knowing and all powerful God?</a:t>
            </a:r>
          </a:p>
          <a:p>
            <a:pPr marL="1200150" lvl="1" indent="-742950">
              <a:buFont typeface="+mj-lt"/>
              <a:buAutoNum type="alphaLcPeriod"/>
            </a:pPr>
            <a:r>
              <a:rPr lang="en-NZ" sz="4000" dirty="0">
                <a:solidFill>
                  <a:schemeClr val="bg1"/>
                </a:solidFill>
              </a:rPr>
              <a:t>We are in a fallen world.</a:t>
            </a:r>
          </a:p>
          <a:p>
            <a:pPr marL="1200150" lvl="1" indent="-742950">
              <a:buFont typeface="+mj-lt"/>
              <a:buAutoNum type="alphaLcPeriod"/>
            </a:pPr>
            <a:r>
              <a:rPr lang="en-NZ" sz="4000" dirty="0">
                <a:solidFill>
                  <a:schemeClr val="bg1"/>
                </a:solidFill>
              </a:rPr>
              <a:t>With Sin came pain and death.</a:t>
            </a:r>
          </a:p>
          <a:p>
            <a:pPr marL="1657350" lvl="2" indent="-742950">
              <a:buFont typeface="+mj-lt"/>
              <a:buAutoNum type="arabicParenR"/>
            </a:pPr>
            <a:r>
              <a:rPr lang="en-NZ" sz="3600" dirty="0">
                <a:solidFill>
                  <a:schemeClr val="bg1"/>
                </a:solidFill>
              </a:rPr>
              <a:t>Childbirth (Gen.3:16)</a:t>
            </a:r>
          </a:p>
          <a:p>
            <a:pPr marL="1657350" lvl="2" indent="-742950">
              <a:buFont typeface="+mj-lt"/>
              <a:buAutoNum type="arabicParenR"/>
            </a:pPr>
            <a:r>
              <a:rPr lang="en-NZ" sz="3600" dirty="0">
                <a:solidFill>
                  <a:schemeClr val="bg1"/>
                </a:solidFill>
              </a:rPr>
              <a:t>Earth was cursed (Gen.3:17-18).</a:t>
            </a:r>
          </a:p>
          <a:p>
            <a:pPr marL="1657350" lvl="2" indent="-742950">
              <a:buFont typeface="+mj-lt"/>
              <a:buAutoNum type="arabicParenR"/>
            </a:pPr>
            <a:r>
              <a:rPr lang="en-NZ" sz="3600" dirty="0">
                <a:solidFill>
                  <a:schemeClr val="bg1"/>
                </a:solidFill>
              </a:rPr>
              <a:t>Man would work by the sweat of his brow (Gen.3:19).</a:t>
            </a:r>
          </a:p>
          <a:p>
            <a:pPr marL="1200150" lvl="1" indent="-742950">
              <a:buFont typeface="+mj-lt"/>
              <a:buAutoNum type="alphaLcPeriod"/>
            </a:pPr>
            <a:r>
              <a:rPr lang="en-NZ" sz="4000" dirty="0">
                <a:solidFill>
                  <a:schemeClr val="bg1"/>
                </a:solidFill>
              </a:rPr>
              <a:t>We remain creatures of choice.</a:t>
            </a:r>
          </a:p>
        </p:txBody>
      </p:sp>
    </p:spTree>
    <p:extLst>
      <p:ext uri="{BB962C8B-B14F-4D97-AF65-F5344CB8AC3E}">
        <p14:creationId xmlns:p14="http://schemas.microsoft.com/office/powerpoint/2010/main" val="1746246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How can I grow?</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628650" y="1467816"/>
            <a:ext cx="7886700" cy="1363391"/>
          </a:xfrm>
        </p:spPr>
        <p:txBody>
          <a:bodyPr>
            <a:normAutofit/>
          </a:bodyPr>
          <a:lstStyle/>
          <a:p>
            <a:pPr marL="0" indent="0">
              <a:buNone/>
            </a:pPr>
            <a:r>
              <a:rPr lang="en-NZ" sz="4000" dirty="0">
                <a:solidFill>
                  <a:schemeClr val="bg1"/>
                </a:solidFill>
              </a:rPr>
              <a:t>1. Faith.</a:t>
            </a:r>
          </a:p>
        </p:txBody>
      </p:sp>
    </p:spTree>
    <p:extLst>
      <p:ext uri="{BB962C8B-B14F-4D97-AF65-F5344CB8AC3E}">
        <p14:creationId xmlns:p14="http://schemas.microsoft.com/office/powerpoint/2010/main" val="1840634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How can I grow?</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4572000" y="1467816"/>
            <a:ext cx="3943350" cy="1363391"/>
          </a:xfrm>
        </p:spPr>
        <p:txBody>
          <a:bodyPr>
            <a:normAutofit/>
          </a:bodyPr>
          <a:lstStyle/>
          <a:p>
            <a:pPr marL="0" indent="0">
              <a:buNone/>
            </a:pPr>
            <a:r>
              <a:rPr lang="en-NZ" sz="4000" dirty="0"/>
              <a:t>1. Faith.</a:t>
            </a:r>
          </a:p>
        </p:txBody>
      </p:sp>
      <p:pic>
        <p:nvPicPr>
          <p:cNvPr id="5" name="Content Placeholder 6">
            <a:extLst>
              <a:ext uri="{FF2B5EF4-FFF2-40B4-BE49-F238E27FC236}">
                <a16:creationId xmlns:a16="http://schemas.microsoft.com/office/drawing/2014/main" id="{E8116048-F8EC-431B-BDE2-C5752270B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58" y="2831207"/>
            <a:ext cx="7670084" cy="4026793"/>
          </a:xfrm>
          <a:prstGeom prst="rect">
            <a:avLst/>
          </a:prstGeom>
        </p:spPr>
      </p:pic>
    </p:spTree>
    <p:extLst>
      <p:ext uri="{BB962C8B-B14F-4D97-AF65-F5344CB8AC3E}">
        <p14:creationId xmlns:p14="http://schemas.microsoft.com/office/powerpoint/2010/main" val="4127470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How can I grow?</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p:txBody>
          <a:bodyPr>
            <a:normAutofit/>
          </a:bodyPr>
          <a:lstStyle/>
          <a:p>
            <a:pPr marL="0" indent="0">
              <a:buNone/>
            </a:pPr>
            <a:r>
              <a:rPr lang="en-NZ" sz="4000" dirty="0"/>
              <a:t>2. Endurance.</a:t>
            </a:r>
          </a:p>
        </p:txBody>
      </p:sp>
      <p:pic>
        <p:nvPicPr>
          <p:cNvPr id="1026" name="Picture 2" descr="James 1:4 NKJV - But let patience have its… | Biblia">
            <a:extLst>
              <a:ext uri="{FF2B5EF4-FFF2-40B4-BE49-F238E27FC236}">
                <a16:creationId xmlns:a16="http://schemas.microsoft.com/office/drawing/2014/main" id="{EF0DCEA2-75A3-4B19-8805-4C7167B035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20" t="27104" r="33912" b="27858"/>
          <a:stretch/>
        </p:blipFill>
        <p:spPr bwMode="auto">
          <a:xfrm>
            <a:off x="278296" y="2650434"/>
            <a:ext cx="7363478" cy="29949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ames 1:4 NKJV - But let patience have its… | Biblia">
            <a:extLst>
              <a:ext uri="{FF2B5EF4-FFF2-40B4-BE49-F238E27FC236}">
                <a16:creationId xmlns:a16="http://schemas.microsoft.com/office/drawing/2014/main" id="{3ED2E532-7ABB-4AEB-BF95-3B93F1509C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473" t="184" r="10645" b="22639"/>
          <a:stretch/>
        </p:blipFill>
        <p:spPr bwMode="auto">
          <a:xfrm>
            <a:off x="7641774" y="2650434"/>
            <a:ext cx="1258956" cy="2994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144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How can I grow?</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p:txBody>
          <a:bodyPr>
            <a:normAutofit/>
          </a:bodyPr>
          <a:lstStyle/>
          <a:p>
            <a:pPr marL="0" indent="0">
              <a:buNone/>
            </a:pPr>
            <a:r>
              <a:rPr lang="en-NZ" sz="4000" dirty="0"/>
              <a:t>3. Providence</a:t>
            </a:r>
          </a:p>
        </p:txBody>
      </p:sp>
      <p:pic>
        <p:nvPicPr>
          <p:cNvPr id="5" name="Content Placeholder 6">
            <a:extLst>
              <a:ext uri="{FF2B5EF4-FFF2-40B4-BE49-F238E27FC236}">
                <a16:creationId xmlns:a16="http://schemas.microsoft.com/office/drawing/2014/main" id="{B03804D1-F404-448C-B3A5-D1C12C3BDB2F}"/>
              </a:ext>
            </a:extLst>
          </p:cNvPr>
          <p:cNvPicPr>
            <a:picLocks noChangeAspect="1"/>
          </p:cNvPicPr>
          <p:nvPr/>
        </p:nvPicPr>
        <p:blipFill rotWithShape="1">
          <a:blip r:embed="rId2">
            <a:extLst>
              <a:ext uri="{28A0092B-C50C-407E-A947-70E740481C1C}">
                <a14:useLocalDpi xmlns:a14="http://schemas.microsoft.com/office/drawing/2010/main" val="0"/>
              </a:ext>
            </a:extLst>
          </a:blip>
          <a:srcRect b="40889"/>
          <a:stretch/>
        </p:blipFill>
        <p:spPr>
          <a:xfrm>
            <a:off x="-57150" y="2783162"/>
            <a:ext cx="9144001" cy="2702547"/>
          </a:xfrm>
          <a:prstGeom prst="rect">
            <a:avLst/>
          </a:prstGeom>
        </p:spPr>
      </p:pic>
    </p:spTree>
    <p:extLst>
      <p:ext uri="{BB962C8B-B14F-4D97-AF65-F5344CB8AC3E}">
        <p14:creationId xmlns:p14="http://schemas.microsoft.com/office/powerpoint/2010/main" val="4260968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How can I grow?</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p:txBody>
          <a:bodyPr>
            <a:normAutofit/>
          </a:bodyPr>
          <a:lstStyle/>
          <a:p>
            <a:pPr marL="0" indent="0">
              <a:buNone/>
            </a:pPr>
            <a:r>
              <a:rPr lang="en-NZ" sz="4000" dirty="0"/>
              <a:t>4. Empathy</a:t>
            </a:r>
            <a:endParaRPr lang="en-US" sz="4000" dirty="0"/>
          </a:p>
        </p:txBody>
      </p:sp>
      <p:pic>
        <p:nvPicPr>
          <p:cNvPr id="5" name="Content Placeholder 6">
            <a:extLst>
              <a:ext uri="{FF2B5EF4-FFF2-40B4-BE49-F238E27FC236}">
                <a16:creationId xmlns:a16="http://schemas.microsoft.com/office/drawing/2014/main" id="{3262E7FF-A004-47E9-A654-5EF438016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078" y="2654552"/>
            <a:ext cx="7387843" cy="2693483"/>
          </a:xfrm>
          <a:prstGeom prst="rect">
            <a:avLst/>
          </a:prstGeom>
        </p:spPr>
      </p:pic>
    </p:spTree>
    <p:extLst>
      <p:ext uri="{BB962C8B-B14F-4D97-AF65-F5344CB8AC3E}">
        <p14:creationId xmlns:p14="http://schemas.microsoft.com/office/powerpoint/2010/main" val="4293461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How can I grow?</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p:txBody>
          <a:bodyPr>
            <a:normAutofit/>
          </a:bodyPr>
          <a:lstStyle/>
          <a:p>
            <a:pPr marL="0" indent="0">
              <a:buNone/>
            </a:pPr>
            <a:r>
              <a:rPr lang="en-NZ" sz="4000" dirty="0"/>
              <a:t>4. Empathy</a:t>
            </a:r>
            <a:endParaRPr lang="en-US" sz="4000" dirty="0"/>
          </a:p>
        </p:txBody>
      </p:sp>
      <p:pic>
        <p:nvPicPr>
          <p:cNvPr id="6" name="Content Placeholder 8">
            <a:extLst>
              <a:ext uri="{FF2B5EF4-FFF2-40B4-BE49-F238E27FC236}">
                <a16:creationId xmlns:a16="http://schemas.microsoft.com/office/drawing/2014/main" id="{DEF2C536-4BD5-4F8B-A131-2A40DCE0ECA8}"/>
              </a:ext>
            </a:extLst>
          </p:cNvPr>
          <p:cNvPicPr>
            <a:picLocks noChangeAspect="1"/>
          </p:cNvPicPr>
          <p:nvPr/>
        </p:nvPicPr>
        <p:blipFill rotWithShape="1">
          <a:blip r:embed="rId2">
            <a:extLst>
              <a:ext uri="{28A0092B-C50C-407E-A947-70E740481C1C}">
                <a14:useLocalDpi xmlns:a14="http://schemas.microsoft.com/office/drawing/2010/main" val="0"/>
              </a:ext>
            </a:extLst>
          </a:blip>
          <a:srcRect t="52642"/>
          <a:stretch/>
        </p:blipFill>
        <p:spPr>
          <a:xfrm>
            <a:off x="0" y="2769704"/>
            <a:ext cx="9135770" cy="2060714"/>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675095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How can I grow?</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3935896" y="1825625"/>
            <a:ext cx="5208104" cy="4351338"/>
          </a:xfrm>
        </p:spPr>
        <p:txBody>
          <a:bodyPr>
            <a:normAutofit/>
          </a:bodyPr>
          <a:lstStyle/>
          <a:p>
            <a:pPr marL="0" indent="0">
              <a:buNone/>
            </a:pPr>
            <a:r>
              <a:rPr lang="en-NZ" sz="4000" dirty="0"/>
              <a:t>5. Jesus removed pain…</a:t>
            </a:r>
            <a:endParaRPr lang="en-US" sz="4000" dirty="0"/>
          </a:p>
        </p:txBody>
      </p:sp>
      <p:sp>
        <p:nvSpPr>
          <p:cNvPr id="7" name="TextBox 6">
            <a:extLst>
              <a:ext uri="{FF2B5EF4-FFF2-40B4-BE49-F238E27FC236}">
                <a16:creationId xmlns:a16="http://schemas.microsoft.com/office/drawing/2014/main" id="{B16AAD34-BC42-4E67-98A7-82CC5C67FE06}"/>
              </a:ext>
            </a:extLst>
          </p:cNvPr>
          <p:cNvSpPr txBox="1"/>
          <p:nvPr/>
        </p:nvSpPr>
        <p:spPr>
          <a:xfrm>
            <a:off x="371061" y="2707222"/>
            <a:ext cx="8401878"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NZ" sz="4000" b="0" i="0" spc="-200" dirty="0">
                <a:solidFill>
                  <a:srgbClr val="000000"/>
                </a:solidFill>
                <a:effectLst/>
                <a:latin typeface="system-ui"/>
              </a:rPr>
              <a:t>Matthew 4:24—</a:t>
            </a:r>
          </a:p>
          <a:p>
            <a:pPr algn="l"/>
            <a:r>
              <a:rPr lang="en-NZ" sz="4000" b="1" i="0" spc="-200" baseline="30000" dirty="0">
                <a:solidFill>
                  <a:schemeClr val="bg1"/>
                </a:solidFill>
                <a:effectLst/>
                <a:latin typeface="system-ui"/>
              </a:rPr>
              <a:t>24</a:t>
            </a:r>
            <a:r>
              <a:rPr lang="en-NZ" sz="4000" b="0" i="0" spc="-200" dirty="0">
                <a:solidFill>
                  <a:schemeClr val="bg1"/>
                </a:solidFill>
                <a:effectLst/>
                <a:latin typeface="system-ui"/>
              </a:rPr>
              <a:t>The news about Him spread throughout all Syria; and they brought to Him all who were ill, those suffering with various diseases and pains, demoniacs, epileptics, paralytics; and He healed them.</a:t>
            </a:r>
            <a:r>
              <a:rPr lang="en-NZ" b="0" i="0" dirty="0">
                <a:solidFill>
                  <a:schemeClr val="bg1"/>
                </a:solidFill>
                <a:effectLst/>
                <a:latin typeface="system-ui"/>
              </a:rPr>
              <a:t> (NASB95)</a:t>
            </a:r>
          </a:p>
        </p:txBody>
      </p:sp>
    </p:spTree>
    <p:extLst>
      <p:ext uri="{BB962C8B-B14F-4D97-AF65-F5344CB8AC3E}">
        <p14:creationId xmlns:p14="http://schemas.microsoft.com/office/powerpoint/2010/main" val="926926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How can I grow?</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3935896" y="1825625"/>
            <a:ext cx="5208104" cy="4351338"/>
          </a:xfrm>
        </p:spPr>
        <p:txBody>
          <a:bodyPr>
            <a:normAutofit/>
          </a:bodyPr>
          <a:lstStyle/>
          <a:p>
            <a:pPr marL="0" indent="0">
              <a:buNone/>
            </a:pPr>
            <a:r>
              <a:rPr lang="en-NZ" sz="4000" dirty="0"/>
              <a:t>5. Jesus removed pain…</a:t>
            </a:r>
            <a:endParaRPr lang="en-US" sz="4000" dirty="0"/>
          </a:p>
        </p:txBody>
      </p:sp>
      <p:sp>
        <p:nvSpPr>
          <p:cNvPr id="7" name="TextBox 6">
            <a:extLst>
              <a:ext uri="{FF2B5EF4-FFF2-40B4-BE49-F238E27FC236}">
                <a16:creationId xmlns:a16="http://schemas.microsoft.com/office/drawing/2014/main" id="{B16AAD34-BC42-4E67-98A7-82CC5C67FE06}"/>
              </a:ext>
            </a:extLst>
          </p:cNvPr>
          <p:cNvSpPr txBox="1"/>
          <p:nvPr/>
        </p:nvSpPr>
        <p:spPr>
          <a:xfrm>
            <a:off x="371061" y="2707222"/>
            <a:ext cx="8401878"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NZ" sz="4000" b="0" i="0" spc="-200" dirty="0">
                <a:solidFill>
                  <a:srgbClr val="000000"/>
                </a:solidFill>
                <a:effectLst/>
                <a:latin typeface="system-ui"/>
              </a:rPr>
              <a:t>Matthew 4:24—</a:t>
            </a:r>
          </a:p>
          <a:p>
            <a:pPr algn="l"/>
            <a:r>
              <a:rPr lang="en-NZ" sz="4000" b="1" i="0" spc="-200" baseline="30000" dirty="0">
                <a:solidFill>
                  <a:srgbClr val="000000"/>
                </a:solidFill>
                <a:effectLst/>
                <a:latin typeface="system-ui"/>
              </a:rPr>
              <a:t>24</a:t>
            </a:r>
            <a:r>
              <a:rPr lang="en-NZ" sz="4000" b="0" i="0" spc="-200" dirty="0">
                <a:solidFill>
                  <a:srgbClr val="000000"/>
                </a:solidFill>
                <a:effectLst/>
                <a:latin typeface="system-ui"/>
              </a:rPr>
              <a:t>The news about Him spread throughout all Syria; and they brought to Him all who were ill, those suffering with various diseases and pains, demoniacs, epileptics, paralytics; and He healed them.</a:t>
            </a:r>
            <a:r>
              <a:rPr lang="en-NZ" b="0" i="0" dirty="0">
                <a:solidFill>
                  <a:srgbClr val="000000"/>
                </a:solidFill>
                <a:effectLst/>
                <a:latin typeface="system-ui"/>
              </a:rPr>
              <a:t> (NASB95)</a:t>
            </a:r>
          </a:p>
        </p:txBody>
      </p:sp>
    </p:spTree>
    <p:extLst>
      <p:ext uri="{BB962C8B-B14F-4D97-AF65-F5344CB8AC3E}">
        <p14:creationId xmlns:p14="http://schemas.microsoft.com/office/powerpoint/2010/main" val="13000728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How can I grow?</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3631096" y="1825625"/>
            <a:ext cx="5512904" cy="4351338"/>
          </a:xfrm>
        </p:spPr>
        <p:txBody>
          <a:bodyPr>
            <a:normAutofit/>
          </a:bodyPr>
          <a:lstStyle/>
          <a:p>
            <a:pPr marL="0" indent="0">
              <a:buNone/>
            </a:pPr>
            <a:r>
              <a:rPr lang="en-NZ" sz="4000" dirty="0"/>
              <a:t>6. Jesus has been there…</a:t>
            </a:r>
            <a:endParaRPr lang="en-US" sz="4000" dirty="0"/>
          </a:p>
        </p:txBody>
      </p:sp>
      <p:sp>
        <p:nvSpPr>
          <p:cNvPr id="7" name="TextBox 6">
            <a:extLst>
              <a:ext uri="{FF2B5EF4-FFF2-40B4-BE49-F238E27FC236}">
                <a16:creationId xmlns:a16="http://schemas.microsoft.com/office/drawing/2014/main" id="{B16AAD34-BC42-4E67-98A7-82CC5C67FE06}"/>
              </a:ext>
            </a:extLst>
          </p:cNvPr>
          <p:cNvSpPr txBox="1"/>
          <p:nvPr/>
        </p:nvSpPr>
        <p:spPr>
          <a:xfrm>
            <a:off x="371061" y="2707222"/>
            <a:ext cx="8401878" cy="31700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NZ" sz="4000" spc="-200" dirty="0">
                <a:solidFill>
                  <a:schemeClr val="tx1"/>
                </a:solidFill>
                <a:latin typeface="system-ui"/>
              </a:rPr>
              <a:t>Hebrews 4:15—</a:t>
            </a:r>
            <a:endParaRPr lang="en-NZ" sz="4000" b="0" i="0" spc="-200" dirty="0">
              <a:solidFill>
                <a:schemeClr val="tx1"/>
              </a:solidFill>
              <a:effectLst/>
              <a:latin typeface="system-ui"/>
            </a:endParaRPr>
          </a:p>
          <a:p>
            <a:pPr algn="l"/>
            <a:r>
              <a:rPr lang="en-NZ" sz="4000" b="0" i="0" spc="-200" dirty="0">
                <a:solidFill>
                  <a:schemeClr val="bg1"/>
                </a:solidFill>
                <a:effectLst/>
                <a:latin typeface="system-ui"/>
              </a:rPr>
              <a:t>For we do not have a high priest who cannot sympathize with our </a:t>
            </a:r>
            <a:r>
              <a:rPr lang="en-NZ" sz="4000" i="0" spc="-200" dirty="0">
                <a:solidFill>
                  <a:schemeClr val="bg1"/>
                </a:solidFill>
                <a:effectLst/>
                <a:latin typeface="system-ui"/>
              </a:rPr>
              <a:t>weaknesses, but One who has been </a:t>
            </a:r>
            <a:r>
              <a:rPr lang="en-NZ" sz="4000" b="0" i="0" spc="-200" dirty="0">
                <a:solidFill>
                  <a:schemeClr val="bg1"/>
                </a:solidFill>
                <a:effectLst/>
                <a:latin typeface="system-ui"/>
              </a:rPr>
              <a:t>tempted in all things as </a:t>
            </a:r>
            <a:r>
              <a:rPr lang="en-NZ" sz="4000" b="0" i="1" spc="-200" dirty="0">
                <a:solidFill>
                  <a:schemeClr val="bg1"/>
                </a:solidFill>
                <a:effectLst/>
                <a:latin typeface="system-ui"/>
              </a:rPr>
              <a:t>we are, yet</a:t>
            </a:r>
            <a:r>
              <a:rPr lang="en-NZ" sz="4000" b="0" i="0" spc="-200" dirty="0">
                <a:solidFill>
                  <a:schemeClr val="bg1"/>
                </a:solidFill>
                <a:effectLst/>
                <a:latin typeface="system-ui"/>
              </a:rPr>
              <a:t> without sin.</a:t>
            </a:r>
            <a:r>
              <a:rPr lang="en-NZ" b="0" i="0" spc="-200" dirty="0">
                <a:solidFill>
                  <a:schemeClr val="bg1"/>
                </a:solidFill>
                <a:effectLst/>
                <a:latin typeface="system-ui"/>
              </a:rPr>
              <a:t> </a:t>
            </a:r>
            <a:r>
              <a:rPr lang="en-NZ" b="0" i="0" dirty="0">
                <a:solidFill>
                  <a:schemeClr val="bg1"/>
                </a:solidFill>
                <a:effectLst/>
                <a:latin typeface="system-ui"/>
              </a:rPr>
              <a:t>(NASB95)</a:t>
            </a:r>
          </a:p>
        </p:txBody>
      </p:sp>
    </p:spTree>
    <p:extLst>
      <p:ext uri="{BB962C8B-B14F-4D97-AF65-F5344CB8AC3E}">
        <p14:creationId xmlns:p14="http://schemas.microsoft.com/office/powerpoint/2010/main" val="27651884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r>
              <a:rPr lang="en-NZ" sz="6000" dirty="0"/>
              <a:t>How can I grow?</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3631096" y="1825625"/>
            <a:ext cx="5512904" cy="4351338"/>
          </a:xfrm>
        </p:spPr>
        <p:txBody>
          <a:bodyPr>
            <a:normAutofit/>
          </a:bodyPr>
          <a:lstStyle/>
          <a:p>
            <a:pPr marL="0" indent="0">
              <a:buNone/>
            </a:pPr>
            <a:r>
              <a:rPr lang="en-NZ" sz="4000" dirty="0"/>
              <a:t>6. Jesus has been there…</a:t>
            </a:r>
            <a:endParaRPr lang="en-US" sz="4000" dirty="0"/>
          </a:p>
        </p:txBody>
      </p:sp>
      <p:sp>
        <p:nvSpPr>
          <p:cNvPr id="7" name="TextBox 6">
            <a:extLst>
              <a:ext uri="{FF2B5EF4-FFF2-40B4-BE49-F238E27FC236}">
                <a16:creationId xmlns:a16="http://schemas.microsoft.com/office/drawing/2014/main" id="{B16AAD34-BC42-4E67-98A7-82CC5C67FE06}"/>
              </a:ext>
            </a:extLst>
          </p:cNvPr>
          <p:cNvSpPr txBox="1"/>
          <p:nvPr/>
        </p:nvSpPr>
        <p:spPr>
          <a:xfrm>
            <a:off x="371061" y="2707222"/>
            <a:ext cx="8401878" cy="31700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NZ" sz="4000" spc="-200" dirty="0">
                <a:solidFill>
                  <a:schemeClr val="tx1"/>
                </a:solidFill>
                <a:latin typeface="system-ui"/>
              </a:rPr>
              <a:t>Hebrews 4:15—</a:t>
            </a:r>
            <a:endParaRPr lang="en-NZ" sz="4000" b="0" i="0" spc="-200" dirty="0">
              <a:solidFill>
                <a:schemeClr val="tx1"/>
              </a:solidFill>
              <a:effectLst/>
              <a:latin typeface="system-ui"/>
            </a:endParaRPr>
          </a:p>
          <a:p>
            <a:pPr algn="l"/>
            <a:r>
              <a:rPr lang="en-NZ" sz="4000" b="0" i="0" spc="-200" dirty="0">
                <a:solidFill>
                  <a:srgbClr val="000000"/>
                </a:solidFill>
                <a:effectLst/>
                <a:latin typeface="system-ui"/>
              </a:rPr>
              <a:t>For we do not have a high priest who cannot sympathize with our </a:t>
            </a:r>
            <a:r>
              <a:rPr lang="en-NZ" sz="4000" i="0" spc="-200" dirty="0">
                <a:solidFill>
                  <a:srgbClr val="000000"/>
                </a:solidFill>
                <a:effectLst/>
                <a:latin typeface="system-ui"/>
              </a:rPr>
              <a:t>weaknesses, but One who has been </a:t>
            </a:r>
            <a:r>
              <a:rPr lang="en-NZ" sz="4000" b="0" i="0" spc="-200" dirty="0">
                <a:solidFill>
                  <a:srgbClr val="000000"/>
                </a:solidFill>
                <a:effectLst/>
                <a:latin typeface="system-ui"/>
              </a:rPr>
              <a:t>tempted in all things as </a:t>
            </a:r>
            <a:r>
              <a:rPr lang="en-NZ" sz="4000" b="0" i="1" spc="-200" dirty="0">
                <a:solidFill>
                  <a:srgbClr val="000000"/>
                </a:solidFill>
                <a:effectLst/>
                <a:latin typeface="system-ui"/>
              </a:rPr>
              <a:t>we are, yet</a:t>
            </a:r>
            <a:r>
              <a:rPr lang="en-NZ" sz="4000" b="0" i="0" spc="-200" dirty="0">
                <a:solidFill>
                  <a:srgbClr val="000000"/>
                </a:solidFill>
                <a:effectLst/>
                <a:latin typeface="system-ui"/>
              </a:rPr>
              <a:t> without sin.</a:t>
            </a:r>
            <a:r>
              <a:rPr lang="en-NZ" b="0" i="0" spc="-200" dirty="0">
                <a:solidFill>
                  <a:srgbClr val="000000"/>
                </a:solidFill>
                <a:effectLst/>
                <a:latin typeface="system-ui"/>
              </a:rPr>
              <a:t> </a:t>
            </a:r>
            <a:r>
              <a:rPr lang="en-NZ" b="0" i="0" dirty="0">
                <a:solidFill>
                  <a:srgbClr val="000000"/>
                </a:solidFill>
                <a:effectLst/>
                <a:latin typeface="system-ui"/>
              </a:rPr>
              <a:t>(NASB95)</a:t>
            </a:r>
          </a:p>
        </p:txBody>
      </p:sp>
    </p:spTree>
    <p:extLst>
      <p:ext uri="{BB962C8B-B14F-4D97-AF65-F5344CB8AC3E}">
        <p14:creationId xmlns:p14="http://schemas.microsoft.com/office/powerpoint/2010/main" val="734372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lnSpcReduction="10000"/>
          </a:bodyPr>
          <a:lstStyle/>
          <a:p>
            <a:r>
              <a:rPr lang="en-NZ" sz="6000" dirty="0"/>
              <a:t>Pain—Hard questions…</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357809" y="1825624"/>
            <a:ext cx="8786191" cy="5032375"/>
          </a:xfrm>
        </p:spPr>
        <p:txBody>
          <a:bodyPr>
            <a:normAutofit lnSpcReduction="10000"/>
          </a:bodyPr>
          <a:lstStyle/>
          <a:p>
            <a:pPr marL="742950" indent="-742950">
              <a:buAutoNum type="arabicPeriod"/>
            </a:pPr>
            <a:r>
              <a:rPr lang="en-NZ" sz="4000" dirty="0"/>
              <a:t>Is pain consistent with an all knowing and all powerful God?</a:t>
            </a:r>
          </a:p>
          <a:p>
            <a:pPr marL="1200150" lvl="1" indent="-742950">
              <a:buFont typeface="+mj-lt"/>
              <a:buAutoNum type="alphaLcPeriod"/>
            </a:pPr>
            <a:r>
              <a:rPr lang="en-NZ" sz="4000" dirty="0"/>
              <a:t>We are in a fallen world.</a:t>
            </a:r>
          </a:p>
          <a:p>
            <a:pPr marL="1200150" lvl="1" indent="-742950">
              <a:buFont typeface="+mj-lt"/>
              <a:buAutoNum type="alphaLcPeriod"/>
            </a:pPr>
            <a:r>
              <a:rPr lang="en-NZ" sz="4000" dirty="0">
                <a:solidFill>
                  <a:schemeClr val="bg1"/>
                </a:solidFill>
              </a:rPr>
              <a:t>With Sin came pain and death.</a:t>
            </a:r>
          </a:p>
          <a:p>
            <a:pPr marL="1657350" lvl="2" indent="-742950">
              <a:buFont typeface="+mj-lt"/>
              <a:buAutoNum type="arabicParenR"/>
            </a:pPr>
            <a:r>
              <a:rPr lang="en-NZ" sz="3600" dirty="0">
                <a:solidFill>
                  <a:schemeClr val="bg1"/>
                </a:solidFill>
              </a:rPr>
              <a:t>Childbirth (Gen.3:16)</a:t>
            </a:r>
          </a:p>
          <a:p>
            <a:pPr marL="1657350" lvl="2" indent="-742950">
              <a:buFont typeface="+mj-lt"/>
              <a:buAutoNum type="arabicParenR"/>
            </a:pPr>
            <a:r>
              <a:rPr lang="en-NZ" sz="3600" dirty="0">
                <a:solidFill>
                  <a:schemeClr val="bg1"/>
                </a:solidFill>
              </a:rPr>
              <a:t>Earth was cursed (Gen.3:17-18).</a:t>
            </a:r>
          </a:p>
          <a:p>
            <a:pPr marL="1657350" lvl="2" indent="-742950">
              <a:buFont typeface="+mj-lt"/>
              <a:buAutoNum type="arabicParenR"/>
            </a:pPr>
            <a:r>
              <a:rPr lang="en-NZ" sz="3600" dirty="0">
                <a:solidFill>
                  <a:schemeClr val="bg1"/>
                </a:solidFill>
              </a:rPr>
              <a:t>Man would work by the sweat of his brow (Gen.3:19).</a:t>
            </a:r>
          </a:p>
          <a:p>
            <a:pPr marL="1200150" lvl="1" indent="-742950">
              <a:buFont typeface="+mj-lt"/>
              <a:buAutoNum type="alphaLcPeriod"/>
            </a:pPr>
            <a:r>
              <a:rPr lang="en-NZ" sz="4000" dirty="0">
                <a:solidFill>
                  <a:schemeClr val="bg1"/>
                </a:solidFill>
              </a:rPr>
              <a:t>We remain creatures of choice.</a:t>
            </a:r>
          </a:p>
        </p:txBody>
      </p:sp>
    </p:spTree>
    <p:extLst>
      <p:ext uri="{BB962C8B-B14F-4D97-AF65-F5344CB8AC3E}">
        <p14:creationId xmlns:p14="http://schemas.microsoft.com/office/powerpoint/2010/main" val="3958695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72D3D2-0E3C-4F4B-90D4-005634D1D0FD}"/>
              </a:ext>
            </a:extLst>
          </p:cNvPr>
          <p:cNvSpPr>
            <a:spLocks noGrp="1"/>
          </p:cNvSpPr>
          <p:nvPr>
            <p:ph sz="half" idx="1"/>
          </p:nvPr>
        </p:nvSpPr>
        <p:spPr>
          <a:xfrm>
            <a:off x="628649" y="365126"/>
            <a:ext cx="8276811" cy="1325563"/>
          </a:xfrm>
        </p:spPr>
        <p:txBody>
          <a:bodyPr>
            <a:noAutofit/>
          </a:bodyPr>
          <a:lstStyle/>
          <a:p>
            <a:r>
              <a:rPr lang="en-NZ" sz="4400" dirty="0"/>
              <a:t>Eternal pain stops here!</a:t>
            </a:r>
          </a:p>
        </p:txBody>
      </p:sp>
      <p:pic>
        <p:nvPicPr>
          <p:cNvPr id="19458" name="Picture 2">
            <a:extLst>
              <a:ext uri="{FF2B5EF4-FFF2-40B4-BE49-F238E27FC236}">
                <a16:creationId xmlns:a16="http://schemas.microsoft.com/office/drawing/2014/main" id="{7A8C3C92-E7F5-4504-9BC9-1A10BB36FDE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10464" y="1162255"/>
            <a:ext cx="7323071" cy="3661536"/>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FBEBCC4F-1D67-4026-AEE9-1245CA90C0BA}"/>
              </a:ext>
            </a:extLst>
          </p:cNvPr>
          <p:cNvSpPr txBox="1">
            <a:spLocks/>
          </p:cNvSpPr>
          <p:nvPr/>
        </p:nvSpPr>
        <p:spPr>
          <a:xfrm>
            <a:off x="323850" y="4956313"/>
            <a:ext cx="8276811" cy="1901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NZ" sz="4000" b="0" i="0" dirty="0">
                <a:solidFill>
                  <a:srgbClr val="000000"/>
                </a:solidFill>
                <a:effectLst/>
                <a:latin typeface="system-ui"/>
              </a:rPr>
              <a:t>Galatians 3:27—</a:t>
            </a:r>
            <a:r>
              <a:rPr lang="en-NZ" sz="4000" b="1" i="0" baseline="30000" dirty="0">
                <a:solidFill>
                  <a:srgbClr val="000000"/>
                </a:solidFill>
                <a:effectLst/>
                <a:latin typeface="system-ui"/>
              </a:rPr>
              <a:t>27</a:t>
            </a:r>
            <a:r>
              <a:rPr lang="en-NZ" sz="4000" b="0" i="0" dirty="0">
                <a:solidFill>
                  <a:srgbClr val="000000"/>
                </a:solidFill>
                <a:effectLst/>
                <a:latin typeface="system-ui"/>
              </a:rPr>
              <a:t>For all of you who were baptized into Christ have clothed yourselves with Christ.</a:t>
            </a:r>
            <a:r>
              <a:rPr lang="en-NZ" dirty="0">
                <a:solidFill>
                  <a:srgbClr val="000000"/>
                </a:solidFill>
                <a:latin typeface="system-ui"/>
              </a:rPr>
              <a:t> </a:t>
            </a:r>
            <a:r>
              <a:rPr lang="en-NZ" sz="1500" dirty="0">
                <a:solidFill>
                  <a:srgbClr val="000000"/>
                </a:solidFill>
                <a:latin typeface="system-ui"/>
              </a:rPr>
              <a:t>(NASB95)</a:t>
            </a:r>
          </a:p>
        </p:txBody>
      </p:sp>
    </p:spTree>
    <p:extLst>
      <p:ext uri="{BB962C8B-B14F-4D97-AF65-F5344CB8AC3E}">
        <p14:creationId xmlns:p14="http://schemas.microsoft.com/office/powerpoint/2010/main" val="4221175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lnSpcReduction="10000"/>
          </a:bodyPr>
          <a:lstStyle/>
          <a:p>
            <a:r>
              <a:rPr lang="en-NZ" sz="6000" dirty="0"/>
              <a:t>Pain—Hard questions…</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357809" y="1825624"/>
            <a:ext cx="8786191" cy="5032375"/>
          </a:xfrm>
        </p:spPr>
        <p:txBody>
          <a:bodyPr>
            <a:normAutofit lnSpcReduction="10000"/>
          </a:bodyPr>
          <a:lstStyle/>
          <a:p>
            <a:pPr marL="742950" indent="-742950">
              <a:buAutoNum type="arabicPeriod"/>
            </a:pPr>
            <a:r>
              <a:rPr lang="en-NZ" sz="4000" dirty="0"/>
              <a:t>Is pain consistent with an all knowing and all powerful God?</a:t>
            </a:r>
          </a:p>
          <a:p>
            <a:pPr marL="1200150" lvl="1" indent="-742950">
              <a:buFont typeface="+mj-lt"/>
              <a:buAutoNum type="alphaLcPeriod"/>
            </a:pPr>
            <a:r>
              <a:rPr lang="en-NZ" sz="4000" dirty="0"/>
              <a:t>We are in a fallen world.</a:t>
            </a:r>
          </a:p>
          <a:p>
            <a:pPr marL="1200150" lvl="1" indent="-742950">
              <a:buFont typeface="+mj-lt"/>
              <a:buAutoNum type="alphaLcPeriod"/>
            </a:pPr>
            <a:r>
              <a:rPr lang="en-NZ" sz="4000" dirty="0"/>
              <a:t>With Sin came pain and death.</a:t>
            </a:r>
          </a:p>
          <a:p>
            <a:pPr marL="1657350" lvl="2" indent="-742950">
              <a:buFont typeface="+mj-lt"/>
              <a:buAutoNum type="arabicParenR"/>
            </a:pPr>
            <a:r>
              <a:rPr lang="en-NZ" sz="3600" dirty="0">
                <a:solidFill>
                  <a:schemeClr val="bg1"/>
                </a:solidFill>
              </a:rPr>
              <a:t>Childbirth (Gen.3:16)</a:t>
            </a:r>
          </a:p>
          <a:p>
            <a:pPr marL="1657350" lvl="2" indent="-742950">
              <a:buFont typeface="+mj-lt"/>
              <a:buAutoNum type="arabicParenR"/>
            </a:pPr>
            <a:r>
              <a:rPr lang="en-NZ" sz="3600" dirty="0">
                <a:solidFill>
                  <a:schemeClr val="bg1"/>
                </a:solidFill>
              </a:rPr>
              <a:t>Earth was cursed (Gen.3:17-18).</a:t>
            </a:r>
          </a:p>
          <a:p>
            <a:pPr marL="1657350" lvl="2" indent="-742950">
              <a:buFont typeface="+mj-lt"/>
              <a:buAutoNum type="arabicParenR"/>
            </a:pPr>
            <a:r>
              <a:rPr lang="en-NZ" sz="3600" dirty="0">
                <a:solidFill>
                  <a:schemeClr val="bg1"/>
                </a:solidFill>
              </a:rPr>
              <a:t>Man would work by the sweat of his brow (Gen.3:19).</a:t>
            </a:r>
          </a:p>
          <a:p>
            <a:pPr marL="1200150" lvl="1" indent="-742950">
              <a:buFont typeface="+mj-lt"/>
              <a:buAutoNum type="alphaLcPeriod"/>
            </a:pPr>
            <a:r>
              <a:rPr lang="en-NZ" sz="4000" dirty="0">
                <a:solidFill>
                  <a:schemeClr val="bg1"/>
                </a:solidFill>
              </a:rPr>
              <a:t>We remain creatures of choice.</a:t>
            </a:r>
          </a:p>
        </p:txBody>
      </p:sp>
    </p:spTree>
    <p:extLst>
      <p:ext uri="{BB962C8B-B14F-4D97-AF65-F5344CB8AC3E}">
        <p14:creationId xmlns:p14="http://schemas.microsoft.com/office/powerpoint/2010/main" val="1063332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lnSpcReduction="10000"/>
          </a:bodyPr>
          <a:lstStyle/>
          <a:p>
            <a:r>
              <a:rPr lang="en-NZ" sz="6000" dirty="0"/>
              <a:t>Pain—Hard questions…</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357809" y="1825624"/>
            <a:ext cx="8786191" cy="5032375"/>
          </a:xfrm>
        </p:spPr>
        <p:txBody>
          <a:bodyPr>
            <a:normAutofit lnSpcReduction="10000"/>
          </a:bodyPr>
          <a:lstStyle/>
          <a:p>
            <a:pPr marL="742950" indent="-742950">
              <a:buAutoNum type="arabicPeriod"/>
            </a:pPr>
            <a:r>
              <a:rPr lang="en-NZ" sz="4000" dirty="0"/>
              <a:t>Is pain consistent with an all knowing and all powerful God?</a:t>
            </a:r>
          </a:p>
          <a:p>
            <a:pPr marL="1200150" lvl="1" indent="-742950">
              <a:buFont typeface="+mj-lt"/>
              <a:buAutoNum type="alphaLcPeriod"/>
            </a:pPr>
            <a:r>
              <a:rPr lang="en-NZ" sz="4000" dirty="0"/>
              <a:t>We are in a fallen world.</a:t>
            </a:r>
          </a:p>
          <a:p>
            <a:pPr marL="1200150" lvl="1" indent="-742950">
              <a:buFont typeface="+mj-lt"/>
              <a:buAutoNum type="alphaLcPeriod"/>
            </a:pPr>
            <a:r>
              <a:rPr lang="en-NZ" sz="4000" dirty="0"/>
              <a:t>With Sin came pain and death.</a:t>
            </a:r>
          </a:p>
          <a:p>
            <a:pPr marL="1657350" lvl="2" indent="-742950">
              <a:buFont typeface="+mj-lt"/>
              <a:buAutoNum type="arabicParenR"/>
            </a:pPr>
            <a:r>
              <a:rPr lang="en-NZ" sz="3600" dirty="0"/>
              <a:t>Childbirth (Gen.3:16)</a:t>
            </a:r>
          </a:p>
          <a:p>
            <a:pPr marL="1657350" lvl="2" indent="-742950">
              <a:buFont typeface="+mj-lt"/>
              <a:buAutoNum type="arabicParenR"/>
            </a:pPr>
            <a:r>
              <a:rPr lang="en-NZ" sz="3600" dirty="0">
                <a:solidFill>
                  <a:schemeClr val="bg1"/>
                </a:solidFill>
              </a:rPr>
              <a:t>Earth was cursed (Gen.3:17-18).</a:t>
            </a:r>
          </a:p>
          <a:p>
            <a:pPr marL="1657350" lvl="2" indent="-742950">
              <a:buFont typeface="+mj-lt"/>
              <a:buAutoNum type="arabicParenR"/>
            </a:pPr>
            <a:r>
              <a:rPr lang="en-NZ" sz="3600" dirty="0">
                <a:solidFill>
                  <a:schemeClr val="bg1"/>
                </a:solidFill>
              </a:rPr>
              <a:t>Man would work by the sweat of his brow (Gen.3:19).</a:t>
            </a:r>
          </a:p>
          <a:p>
            <a:pPr marL="1200150" lvl="1" indent="-742950">
              <a:buFont typeface="+mj-lt"/>
              <a:buAutoNum type="alphaLcPeriod"/>
            </a:pPr>
            <a:r>
              <a:rPr lang="en-NZ" sz="4000" dirty="0">
                <a:solidFill>
                  <a:schemeClr val="bg1"/>
                </a:solidFill>
              </a:rPr>
              <a:t>We remain creatures of choice.</a:t>
            </a:r>
          </a:p>
        </p:txBody>
      </p:sp>
    </p:spTree>
    <p:extLst>
      <p:ext uri="{BB962C8B-B14F-4D97-AF65-F5344CB8AC3E}">
        <p14:creationId xmlns:p14="http://schemas.microsoft.com/office/powerpoint/2010/main" val="438205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lnSpcReduction="10000"/>
          </a:bodyPr>
          <a:lstStyle/>
          <a:p>
            <a:r>
              <a:rPr lang="en-NZ" sz="6000" dirty="0"/>
              <a:t>Pain—Hard questions…</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357809" y="1825624"/>
            <a:ext cx="8786191" cy="5032375"/>
          </a:xfrm>
        </p:spPr>
        <p:txBody>
          <a:bodyPr>
            <a:normAutofit lnSpcReduction="10000"/>
          </a:bodyPr>
          <a:lstStyle/>
          <a:p>
            <a:pPr marL="742950" indent="-742950">
              <a:buAutoNum type="arabicPeriod"/>
            </a:pPr>
            <a:r>
              <a:rPr lang="en-NZ" sz="4000" dirty="0"/>
              <a:t>Is pain consistent with an all knowing and all powerful God?</a:t>
            </a:r>
          </a:p>
          <a:p>
            <a:pPr marL="1200150" lvl="1" indent="-742950">
              <a:buFont typeface="+mj-lt"/>
              <a:buAutoNum type="alphaLcPeriod"/>
            </a:pPr>
            <a:r>
              <a:rPr lang="en-NZ" sz="4000" dirty="0"/>
              <a:t>We are in a fallen world.</a:t>
            </a:r>
          </a:p>
          <a:p>
            <a:pPr marL="1200150" lvl="1" indent="-742950">
              <a:buFont typeface="+mj-lt"/>
              <a:buAutoNum type="alphaLcPeriod"/>
            </a:pPr>
            <a:r>
              <a:rPr lang="en-NZ" sz="4000" dirty="0"/>
              <a:t>With Sin came pain and death.</a:t>
            </a:r>
          </a:p>
          <a:p>
            <a:pPr marL="1657350" lvl="2" indent="-742950">
              <a:buFont typeface="+mj-lt"/>
              <a:buAutoNum type="arabicParenR"/>
            </a:pPr>
            <a:r>
              <a:rPr lang="en-NZ" sz="3600" dirty="0"/>
              <a:t>Childbirth (Gen.3:16)</a:t>
            </a:r>
          </a:p>
          <a:p>
            <a:pPr marL="1657350" lvl="2" indent="-742950">
              <a:buFont typeface="+mj-lt"/>
              <a:buAutoNum type="arabicParenR"/>
            </a:pPr>
            <a:r>
              <a:rPr lang="en-NZ" sz="3600" dirty="0"/>
              <a:t>Earth was cursed (Gen.3:17-18).</a:t>
            </a:r>
          </a:p>
          <a:p>
            <a:pPr marL="1657350" lvl="2" indent="-742950">
              <a:buFont typeface="+mj-lt"/>
              <a:buAutoNum type="arabicParenR"/>
            </a:pPr>
            <a:r>
              <a:rPr lang="en-NZ" sz="3600" dirty="0">
                <a:solidFill>
                  <a:schemeClr val="bg1"/>
                </a:solidFill>
              </a:rPr>
              <a:t>Man would work by the sweat of his brow (Gen.3:19).</a:t>
            </a:r>
          </a:p>
          <a:p>
            <a:pPr marL="1200150" lvl="1" indent="-742950">
              <a:buFont typeface="+mj-lt"/>
              <a:buAutoNum type="alphaLcPeriod"/>
            </a:pPr>
            <a:r>
              <a:rPr lang="en-NZ" sz="4000" dirty="0">
                <a:solidFill>
                  <a:schemeClr val="bg1"/>
                </a:solidFill>
              </a:rPr>
              <a:t>We remain creatures of choice.</a:t>
            </a:r>
          </a:p>
        </p:txBody>
      </p:sp>
    </p:spTree>
    <p:extLst>
      <p:ext uri="{BB962C8B-B14F-4D97-AF65-F5344CB8AC3E}">
        <p14:creationId xmlns:p14="http://schemas.microsoft.com/office/powerpoint/2010/main" val="333471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lnSpcReduction="10000"/>
          </a:bodyPr>
          <a:lstStyle/>
          <a:p>
            <a:r>
              <a:rPr lang="en-NZ" sz="6000" dirty="0"/>
              <a:t>Pain—Hard questions…</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357809" y="1825624"/>
            <a:ext cx="8786191" cy="5032375"/>
          </a:xfrm>
        </p:spPr>
        <p:txBody>
          <a:bodyPr>
            <a:normAutofit lnSpcReduction="10000"/>
          </a:bodyPr>
          <a:lstStyle/>
          <a:p>
            <a:pPr marL="742950" indent="-742950">
              <a:buAutoNum type="arabicPeriod"/>
            </a:pPr>
            <a:r>
              <a:rPr lang="en-NZ" sz="4000" dirty="0"/>
              <a:t>Is pain consistent with an all knowing and all powerful God?</a:t>
            </a:r>
          </a:p>
          <a:p>
            <a:pPr marL="1200150" lvl="1" indent="-742950">
              <a:buFont typeface="+mj-lt"/>
              <a:buAutoNum type="alphaLcPeriod"/>
            </a:pPr>
            <a:r>
              <a:rPr lang="en-NZ" sz="4000" dirty="0"/>
              <a:t>We are in a fallen world.</a:t>
            </a:r>
          </a:p>
          <a:p>
            <a:pPr marL="1200150" lvl="1" indent="-742950">
              <a:buFont typeface="+mj-lt"/>
              <a:buAutoNum type="alphaLcPeriod"/>
            </a:pPr>
            <a:r>
              <a:rPr lang="en-NZ" sz="4000" dirty="0"/>
              <a:t>With Sin came pain and death.</a:t>
            </a:r>
          </a:p>
          <a:p>
            <a:pPr marL="1657350" lvl="2" indent="-742950">
              <a:buFont typeface="+mj-lt"/>
              <a:buAutoNum type="arabicParenR"/>
            </a:pPr>
            <a:r>
              <a:rPr lang="en-NZ" sz="3600" dirty="0"/>
              <a:t>Childbirth (Gen.3:16)</a:t>
            </a:r>
          </a:p>
          <a:p>
            <a:pPr marL="1657350" lvl="2" indent="-742950">
              <a:buFont typeface="+mj-lt"/>
              <a:buAutoNum type="arabicParenR"/>
            </a:pPr>
            <a:r>
              <a:rPr lang="en-NZ" sz="3600" dirty="0"/>
              <a:t>Earth was cursed (Gen.3:17-18).</a:t>
            </a:r>
          </a:p>
          <a:p>
            <a:pPr marL="1657350" lvl="2" indent="-742950">
              <a:buFont typeface="+mj-lt"/>
              <a:buAutoNum type="arabicParenR"/>
            </a:pPr>
            <a:r>
              <a:rPr lang="en-NZ" sz="3600" dirty="0"/>
              <a:t>Man would work by the sweat of his brow (Gen.3:19).</a:t>
            </a:r>
          </a:p>
          <a:p>
            <a:pPr marL="1200150" lvl="1" indent="-742950">
              <a:buFont typeface="+mj-lt"/>
              <a:buAutoNum type="alphaLcPeriod"/>
            </a:pPr>
            <a:r>
              <a:rPr lang="en-NZ" sz="4000" dirty="0">
                <a:solidFill>
                  <a:schemeClr val="bg1"/>
                </a:solidFill>
              </a:rPr>
              <a:t>We remain creatures of choice.</a:t>
            </a:r>
          </a:p>
        </p:txBody>
      </p:sp>
    </p:spTree>
    <p:extLst>
      <p:ext uri="{BB962C8B-B14F-4D97-AF65-F5344CB8AC3E}">
        <p14:creationId xmlns:p14="http://schemas.microsoft.com/office/powerpoint/2010/main" val="14464422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372</TotalTime>
  <Words>1460</Words>
  <Application>Microsoft Office PowerPoint</Application>
  <PresentationFormat>On-screen Show (4:3)</PresentationFormat>
  <Paragraphs>212</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system-ui</vt:lpstr>
      <vt:lpstr>Office Theme</vt:lpstr>
      <vt:lpstr>PowerPoint Presentation</vt:lpstr>
      <vt:lpstr>Pain and Suffering Part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 Pain!</dc:title>
  <dc:creator>Morningside Church</dc:creator>
  <cp:lastModifiedBy>John Staiger</cp:lastModifiedBy>
  <cp:revision>18</cp:revision>
  <dcterms:created xsi:type="dcterms:W3CDTF">2016-04-10T03:28:05Z</dcterms:created>
  <dcterms:modified xsi:type="dcterms:W3CDTF">2021-10-31T05:35:27Z</dcterms:modified>
</cp:coreProperties>
</file>