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77" r:id="rId2"/>
    <p:sldId id="256" r:id="rId3"/>
    <p:sldId id="391" r:id="rId4"/>
    <p:sldId id="403" r:id="rId5"/>
    <p:sldId id="416" r:id="rId6"/>
    <p:sldId id="401" r:id="rId7"/>
    <p:sldId id="402" r:id="rId8"/>
    <p:sldId id="392" r:id="rId9"/>
    <p:sldId id="395" r:id="rId10"/>
    <p:sldId id="393" r:id="rId11"/>
    <p:sldId id="394" r:id="rId12"/>
    <p:sldId id="397" r:id="rId13"/>
    <p:sldId id="404" r:id="rId14"/>
    <p:sldId id="405" r:id="rId15"/>
    <p:sldId id="409" r:id="rId16"/>
    <p:sldId id="410" r:id="rId17"/>
    <p:sldId id="411" r:id="rId18"/>
    <p:sldId id="399" r:id="rId19"/>
    <p:sldId id="406" r:id="rId20"/>
    <p:sldId id="407" r:id="rId21"/>
    <p:sldId id="408" r:id="rId22"/>
    <p:sldId id="412" r:id="rId23"/>
    <p:sldId id="387" r:id="rId24"/>
    <p:sldId id="400" r:id="rId25"/>
    <p:sldId id="413" r:id="rId26"/>
    <p:sldId id="414" r:id="rId27"/>
    <p:sldId id="417" r:id="rId28"/>
    <p:sldId id="418" r:id="rId29"/>
    <p:sldId id="419" r:id="rId30"/>
    <p:sldId id="420" r:id="rId31"/>
    <p:sldId id="421" r:id="rId32"/>
    <p:sldId id="422" r:id="rId33"/>
    <p:sldId id="423" r:id="rId34"/>
    <p:sldId id="386" r:id="rId35"/>
    <p:sldId id="390" r:id="rId36"/>
    <p:sldId id="388" r:id="rId37"/>
    <p:sldId id="389" r:id="rId38"/>
    <p:sldId id="415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07053-77B4-4CE2-B124-70462DF2A6FB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E8A9D-29CA-4FD0-9A98-71BE2DDF5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016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07053-77B4-4CE2-B124-70462DF2A6FB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E8A9D-29CA-4FD0-9A98-71BE2DDF5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128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07053-77B4-4CE2-B124-70462DF2A6FB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E8A9D-29CA-4FD0-9A98-71BE2DDF5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85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07053-77B4-4CE2-B124-70462DF2A6FB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E8A9D-29CA-4FD0-9A98-71BE2DDF5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381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07053-77B4-4CE2-B124-70462DF2A6FB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E8A9D-29CA-4FD0-9A98-71BE2DDF5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299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07053-77B4-4CE2-B124-70462DF2A6FB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E8A9D-29CA-4FD0-9A98-71BE2DDF5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28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07053-77B4-4CE2-B124-70462DF2A6FB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E8A9D-29CA-4FD0-9A98-71BE2DDF5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655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07053-77B4-4CE2-B124-70462DF2A6FB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E8A9D-29CA-4FD0-9A98-71BE2DDF5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825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07053-77B4-4CE2-B124-70462DF2A6FB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E8A9D-29CA-4FD0-9A98-71BE2DDF5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74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07053-77B4-4CE2-B124-70462DF2A6FB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E8A9D-29CA-4FD0-9A98-71BE2DDF5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706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07053-77B4-4CE2-B124-70462DF2A6FB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E8A9D-29CA-4FD0-9A98-71BE2DDF5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65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07053-77B4-4CE2-B124-70462DF2A6FB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E8A9D-29CA-4FD0-9A98-71BE2DDF5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277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685A3B99-EB2F-4BAB-AB64-F6E13F957339}"/>
              </a:ext>
            </a:extLst>
          </p:cNvPr>
          <p:cNvSpPr txBox="1">
            <a:spLocks/>
          </p:cNvSpPr>
          <p:nvPr/>
        </p:nvSpPr>
        <p:spPr>
          <a:xfrm>
            <a:off x="0" y="278296"/>
            <a:ext cx="9144000" cy="657970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“Same three moves</a:t>
            </a:r>
            <a:r>
              <a:rPr lang="en-NZ" sz="3600" dirty="0"/>
              <a:t>.</a:t>
            </a:r>
            <a:r>
              <a:rPr lang="en-US" sz="3600" dirty="0"/>
              <a:t>”</a:t>
            </a:r>
          </a:p>
          <a:p>
            <a:endParaRPr lang="en-US" sz="800" dirty="0"/>
          </a:p>
          <a:p>
            <a:r>
              <a:rPr lang="en-NZ" sz="3600" dirty="0"/>
              <a:t>John Staiger</a:t>
            </a:r>
          </a:p>
          <a:p>
            <a:endParaRPr lang="en-NZ" sz="800" dirty="0"/>
          </a:p>
          <a:p>
            <a:r>
              <a:rPr lang="en-NZ" sz="3600" dirty="0"/>
              <a:t>Morningside Church of Christ </a:t>
            </a:r>
          </a:p>
          <a:p>
            <a:endParaRPr lang="en-NZ" sz="800" dirty="0"/>
          </a:p>
          <a:p>
            <a:r>
              <a:rPr lang="en-NZ" sz="3600" dirty="0"/>
              <a:t>Sunday 10 October 2021</a:t>
            </a:r>
          </a:p>
          <a:p>
            <a:endParaRPr lang="en-NZ" sz="800" dirty="0"/>
          </a:p>
          <a:p>
            <a:r>
              <a:rPr lang="en-NZ" sz="3600" dirty="0"/>
              <a:t>PM Sermon</a:t>
            </a:r>
          </a:p>
          <a:p>
            <a:endParaRPr lang="en-NZ" sz="800" dirty="0"/>
          </a:p>
          <a:p>
            <a:r>
              <a:rPr lang="en-NZ" sz="3600" dirty="0"/>
              <a:t>Broadcast on Facebook Live from Massey, Auckland, Aotearoa/NZ.</a:t>
            </a:r>
          </a:p>
          <a:p>
            <a:endParaRPr lang="en-NZ" sz="800" dirty="0"/>
          </a:p>
          <a:p>
            <a:r>
              <a:rPr lang="en-NZ" sz="3600" dirty="0"/>
              <a:t>www.morningsidechurchofchrist.org.nz</a:t>
            </a:r>
          </a:p>
        </p:txBody>
      </p:sp>
    </p:spTree>
    <p:extLst>
      <p:ext uri="{BB962C8B-B14F-4D97-AF65-F5344CB8AC3E}">
        <p14:creationId xmlns:p14="http://schemas.microsoft.com/office/powerpoint/2010/main" val="613513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hristians and the world">
            <a:extLst>
              <a:ext uri="{FF2B5EF4-FFF2-40B4-BE49-F238E27FC236}">
                <a16:creationId xmlns:a16="http://schemas.microsoft.com/office/drawing/2014/main" id="{49D1F012-F66D-421F-A363-29C7B8F3722C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59" r="35381" b="37588"/>
          <a:stretch/>
        </p:blipFill>
        <p:spPr bwMode="auto">
          <a:xfrm>
            <a:off x="496127" y="2000387"/>
            <a:ext cx="5096290" cy="2889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and Holding An Apple And Snake Representing Temptation Stock Photo -  Download Image Now - iStock">
            <a:extLst>
              <a:ext uri="{FF2B5EF4-FFF2-40B4-BE49-F238E27FC236}">
                <a16:creationId xmlns:a16="http://schemas.microsoft.com/office/drawing/2014/main" id="{FB9C3887-DE0D-4087-8B81-80598F25E2A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04"/>
          <a:stretch/>
        </p:blipFill>
        <p:spPr bwMode="auto">
          <a:xfrm>
            <a:off x="5240959" y="0"/>
            <a:ext cx="3915171" cy="3114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hristians and the world">
            <a:extLst>
              <a:ext uri="{FF2B5EF4-FFF2-40B4-BE49-F238E27FC236}">
                <a16:creationId xmlns:a16="http://schemas.microsoft.com/office/drawing/2014/main" id="{3085D5AD-C16B-4570-A0D1-3AFA2D4C62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6" t="13560" r="10136" b="36025"/>
          <a:stretch/>
        </p:blipFill>
        <p:spPr bwMode="auto">
          <a:xfrm>
            <a:off x="6268278" y="2961113"/>
            <a:ext cx="2379595" cy="3812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91EBE949-1B1B-40D6-9BE1-BEBA44131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79596"/>
            <a:ext cx="5240959" cy="92033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NZ" sz="4400" b="0" i="0" spc="-200" dirty="0">
                <a:solidFill>
                  <a:srgbClr val="000000"/>
                </a:solidFill>
                <a:effectLst/>
                <a:latin typeface="system-ui"/>
              </a:rPr>
              <a:t>Nothing has changed…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5572893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hristians and the world">
            <a:extLst>
              <a:ext uri="{FF2B5EF4-FFF2-40B4-BE49-F238E27FC236}">
                <a16:creationId xmlns:a16="http://schemas.microsoft.com/office/drawing/2014/main" id="{49D1F012-F66D-421F-A363-29C7B8F3722C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59" r="35381" b="10491"/>
          <a:stretch/>
        </p:blipFill>
        <p:spPr bwMode="auto">
          <a:xfrm>
            <a:off x="496127" y="2000387"/>
            <a:ext cx="5096290" cy="4492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and Holding An Apple And Snake Representing Temptation Stock Photo -  Download Image Now - iStock">
            <a:extLst>
              <a:ext uri="{FF2B5EF4-FFF2-40B4-BE49-F238E27FC236}">
                <a16:creationId xmlns:a16="http://schemas.microsoft.com/office/drawing/2014/main" id="{FB9C3887-DE0D-4087-8B81-80598F25E2A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04"/>
          <a:stretch/>
        </p:blipFill>
        <p:spPr bwMode="auto">
          <a:xfrm>
            <a:off x="5240959" y="0"/>
            <a:ext cx="3915171" cy="3114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hristians and the world">
            <a:extLst>
              <a:ext uri="{FF2B5EF4-FFF2-40B4-BE49-F238E27FC236}">
                <a16:creationId xmlns:a16="http://schemas.microsoft.com/office/drawing/2014/main" id="{9CE116C9-2623-459E-BC4F-1F67817F220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6" t="13560" r="10136" b="36025"/>
          <a:stretch/>
        </p:blipFill>
        <p:spPr bwMode="auto">
          <a:xfrm>
            <a:off x="6268278" y="2961113"/>
            <a:ext cx="2379595" cy="3812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A7F30515-4629-4F72-B3F7-0E21C5B9B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79596"/>
            <a:ext cx="5240959" cy="92033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NZ" sz="4400" b="0" i="0" spc="-200" dirty="0">
                <a:solidFill>
                  <a:srgbClr val="000000"/>
                </a:solidFill>
                <a:effectLst/>
                <a:latin typeface="system-ui"/>
              </a:rPr>
              <a:t>Nothing has changed…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8356296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4F005-4FC3-4F9C-B66C-FB0BADADD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2848"/>
            <a:ext cx="9144000" cy="92033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NZ" sz="4400" b="0" i="0" spc="-200" dirty="0">
                <a:solidFill>
                  <a:srgbClr val="000000"/>
                </a:solidFill>
                <a:effectLst/>
                <a:latin typeface="system-ui"/>
              </a:rPr>
              <a:t>We are not ignorant of his schemes…</a:t>
            </a:r>
            <a:endParaRPr lang="en-N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C6F890-6676-4D1B-9E8E-7CA354B795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650" y="1232452"/>
            <a:ext cx="7886700" cy="1709529"/>
          </a:xfrm>
        </p:spPr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r>
              <a:rPr lang="en-NZ" sz="4700" b="0" i="0" spc="-200" dirty="0">
                <a:solidFill>
                  <a:srgbClr val="000000"/>
                </a:solidFill>
                <a:effectLst/>
                <a:latin typeface="system-ui"/>
              </a:rPr>
              <a:t>2 Cor.2:11—</a:t>
            </a:r>
            <a:r>
              <a:rPr lang="en-NZ" sz="4700" b="1" i="0" spc="-200" baseline="30000" dirty="0">
                <a:solidFill>
                  <a:schemeClr val="bg1"/>
                </a:solidFill>
                <a:effectLst/>
                <a:latin typeface="system-ui"/>
              </a:rPr>
              <a:t>11</a:t>
            </a:r>
            <a:r>
              <a:rPr lang="en-NZ" sz="4700" b="0" i="0" spc="-200" dirty="0">
                <a:solidFill>
                  <a:schemeClr val="bg1"/>
                </a:solidFill>
                <a:effectLst/>
                <a:latin typeface="system-ui"/>
              </a:rPr>
              <a:t>so that no advantage would be taken of us by Satan, for we are not ignorant of his schemes</a:t>
            </a:r>
            <a:r>
              <a:rPr lang="en-NZ" sz="4000" b="0" i="0" spc="-200" dirty="0">
                <a:solidFill>
                  <a:schemeClr val="bg1"/>
                </a:solidFill>
                <a:effectLst/>
                <a:latin typeface="system-ui"/>
              </a:rPr>
              <a:t>. </a:t>
            </a:r>
            <a:r>
              <a:rPr lang="en-NZ" sz="1400" b="0" i="0" dirty="0">
                <a:solidFill>
                  <a:schemeClr val="bg1"/>
                </a:solidFill>
                <a:effectLst/>
                <a:latin typeface="system-ui"/>
              </a:rPr>
              <a:t>(NASB95)</a:t>
            </a:r>
          </a:p>
        </p:txBody>
      </p:sp>
      <p:pic>
        <p:nvPicPr>
          <p:cNvPr id="4098" name="Picture 2" descr="Word Schemes Stock Illustrations – 97 Word Schemes Stock Illustrations,  Vectors &amp;amp; Clipart - Dreamstime">
            <a:extLst>
              <a:ext uri="{FF2B5EF4-FFF2-40B4-BE49-F238E27FC236}">
                <a16:creationId xmlns:a16="http://schemas.microsoft.com/office/drawing/2014/main" id="{950D9623-26BD-4B19-BD4E-D2B487DCC0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783"/>
          <a:stretch/>
        </p:blipFill>
        <p:spPr bwMode="auto">
          <a:xfrm>
            <a:off x="0" y="3438939"/>
            <a:ext cx="4028661" cy="3419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57904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4F005-4FC3-4F9C-B66C-FB0BADADD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79596"/>
            <a:ext cx="9144000" cy="92033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NZ" sz="4400" b="0" i="0" spc="-200" dirty="0">
                <a:solidFill>
                  <a:srgbClr val="000000"/>
                </a:solidFill>
                <a:effectLst/>
                <a:latin typeface="system-ui"/>
              </a:rPr>
              <a:t>We are not ignorant of his schemes…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4CAB56-9719-4422-9E10-47AEAE0673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35896" y="3061250"/>
            <a:ext cx="5208103" cy="379675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NZ" sz="4000" dirty="0">
                <a:solidFill>
                  <a:srgbClr val="000000"/>
                </a:solidFill>
                <a:latin typeface="system-ui"/>
              </a:rPr>
              <a:t>Satan—</a:t>
            </a:r>
          </a:p>
          <a:p>
            <a:endParaRPr lang="en-N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C6F890-6676-4D1B-9E8E-7CA354B795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650" y="1232452"/>
            <a:ext cx="7886700" cy="1709529"/>
          </a:xfrm>
        </p:spPr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r>
              <a:rPr lang="en-NZ" sz="4700" b="0" i="0" spc="-200" dirty="0">
                <a:solidFill>
                  <a:srgbClr val="000000"/>
                </a:solidFill>
                <a:effectLst/>
                <a:latin typeface="system-ui"/>
              </a:rPr>
              <a:t>2 Cor.2:11—</a:t>
            </a:r>
            <a:r>
              <a:rPr lang="en-NZ" sz="4700" b="1" i="0" spc="-200" baseline="30000" dirty="0">
                <a:solidFill>
                  <a:srgbClr val="000000"/>
                </a:solidFill>
                <a:effectLst/>
                <a:latin typeface="system-ui"/>
              </a:rPr>
              <a:t>11</a:t>
            </a:r>
            <a:r>
              <a:rPr lang="en-NZ" sz="4700" b="0" i="0" spc="-200" dirty="0">
                <a:solidFill>
                  <a:srgbClr val="000000"/>
                </a:solidFill>
                <a:effectLst/>
                <a:latin typeface="system-ui"/>
              </a:rPr>
              <a:t>so that no advantage would be taken of us by Satan, for we are not ignorant of his schemes</a:t>
            </a:r>
            <a:r>
              <a:rPr lang="en-NZ" sz="4000" b="0" i="0" spc="-200" dirty="0">
                <a:solidFill>
                  <a:srgbClr val="000000"/>
                </a:solidFill>
                <a:effectLst/>
                <a:latin typeface="system-ui"/>
              </a:rPr>
              <a:t>. </a:t>
            </a:r>
            <a:r>
              <a:rPr lang="en-NZ" sz="1400" b="0" i="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</a:p>
        </p:txBody>
      </p:sp>
      <p:pic>
        <p:nvPicPr>
          <p:cNvPr id="4098" name="Picture 2" descr="Word Schemes Stock Illustrations – 97 Word Schemes Stock Illustrations,  Vectors &amp;amp; Clipart - Dreamstime">
            <a:extLst>
              <a:ext uri="{FF2B5EF4-FFF2-40B4-BE49-F238E27FC236}">
                <a16:creationId xmlns:a16="http://schemas.microsoft.com/office/drawing/2014/main" id="{950D9623-26BD-4B19-BD4E-D2B487DCC0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783"/>
          <a:stretch/>
        </p:blipFill>
        <p:spPr bwMode="auto">
          <a:xfrm>
            <a:off x="0" y="3438939"/>
            <a:ext cx="4028661" cy="3419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85178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4F005-4FC3-4F9C-B66C-FB0BADADD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2848"/>
            <a:ext cx="9144000" cy="92033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NZ" sz="4400" b="0" i="0" spc="-200" dirty="0">
                <a:solidFill>
                  <a:srgbClr val="000000"/>
                </a:solidFill>
                <a:effectLst/>
                <a:latin typeface="system-ui"/>
              </a:rPr>
              <a:t>We are not ignorant of his schemes…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4CAB56-9719-4422-9E10-47AEAE0673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35896" y="3061250"/>
            <a:ext cx="5208103" cy="379675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NZ" sz="4000" dirty="0">
                <a:solidFill>
                  <a:srgbClr val="000000"/>
                </a:solidFill>
                <a:latin typeface="system-ui"/>
              </a:rPr>
              <a:t>Satan—</a:t>
            </a:r>
          </a:p>
          <a:p>
            <a:r>
              <a:rPr lang="en-NZ" sz="4000" dirty="0">
                <a:solidFill>
                  <a:srgbClr val="000000"/>
                </a:solidFill>
                <a:latin typeface="system-ui"/>
              </a:rPr>
              <a:t>We can know what goes on in his mind.</a:t>
            </a:r>
          </a:p>
          <a:p>
            <a:endParaRPr lang="en-N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C6F890-6676-4D1B-9E8E-7CA354B795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650" y="1232452"/>
            <a:ext cx="7886700" cy="1709529"/>
          </a:xfrm>
        </p:spPr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r>
              <a:rPr lang="en-NZ" sz="4700" b="0" i="0" spc="-200" dirty="0">
                <a:solidFill>
                  <a:srgbClr val="000000"/>
                </a:solidFill>
                <a:effectLst/>
                <a:latin typeface="system-ui"/>
              </a:rPr>
              <a:t>2 Cor.2:11—</a:t>
            </a:r>
            <a:r>
              <a:rPr lang="en-NZ" sz="4700" b="1" i="0" spc="-200" baseline="30000" dirty="0">
                <a:solidFill>
                  <a:srgbClr val="000000"/>
                </a:solidFill>
                <a:effectLst/>
                <a:latin typeface="system-ui"/>
              </a:rPr>
              <a:t>11</a:t>
            </a:r>
            <a:r>
              <a:rPr lang="en-NZ" sz="4700" b="0" i="0" spc="-200" dirty="0">
                <a:solidFill>
                  <a:srgbClr val="000000"/>
                </a:solidFill>
                <a:effectLst/>
                <a:latin typeface="system-ui"/>
              </a:rPr>
              <a:t>so that no advantage would be taken of us by Satan, for we are not ignorant of his schemes</a:t>
            </a:r>
            <a:r>
              <a:rPr lang="en-NZ" sz="4000" b="0" i="0" spc="-200" dirty="0">
                <a:solidFill>
                  <a:srgbClr val="000000"/>
                </a:solidFill>
                <a:effectLst/>
                <a:latin typeface="system-ui"/>
              </a:rPr>
              <a:t>. </a:t>
            </a:r>
            <a:r>
              <a:rPr lang="en-NZ" sz="1400" b="0" i="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</a:p>
        </p:txBody>
      </p:sp>
      <p:pic>
        <p:nvPicPr>
          <p:cNvPr id="4098" name="Picture 2" descr="Word Schemes Stock Illustrations – 97 Word Schemes Stock Illustrations,  Vectors &amp;amp; Clipart - Dreamstime">
            <a:extLst>
              <a:ext uri="{FF2B5EF4-FFF2-40B4-BE49-F238E27FC236}">
                <a16:creationId xmlns:a16="http://schemas.microsoft.com/office/drawing/2014/main" id="{950D9623-26BD-4B19-BD4E-D2B487DCC0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783"/>
          <a:stretch/>
        </p:blipFill>
        <p:spPr bwMode="auto">
          <a:xfrm>
            <a:off x="0" y="3438939"/>
            <a:ext cx="4028661" cy="3419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47709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4F005-4FC3-4F9C-B66C-FB0BADADD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2848"/>
            <a:ext cx="9144000" cy="92033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NZ" sz="4400" b="0" i="0" spc="-200" dirty="0">
                <a:solidFill>
                  <a:srgbClr val="000000"/>
                </a:solidFill>
                <a:effectLst/>
                <a:latin typeface="system-ui"/>
              </a:rPr>
              <a:t>We are not ignorant of his schemes…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4CAB56-9719-4422-9E10-47AEAE0673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35896" y="3061250"/>
            <a:ext cx="5208103" cy="379675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NZ" sz="4000" dirty="0">
                <a:solidFill>
                  <a:srgbClr val="000000"/>
                </a:solidFill>
                <a:latin typeface="system-ui"/>
              </a:rPr>
              <a:t>Satan—</a:t>
            </a:r>
          </a:p>
          <a:p>
            <a:r>
              <a:rPr lang="en-NZ" sz="4000" dirty="0">
                <a:solidFill>
                  <a:srgbClr val="000000"/>
                </a:solidFill>
                <a:latin typeface="system-ui"/>
              </a:rPr>
              <a:t>We can know what goes on in his mind.</a:t>
            </a:r>
          </a:p>
          <a:p>
            <a:r>
              <a:rPr lang="en-NZ" sz="4000" dirty="0">
                <a:solidFill>
                  <a:srgbClr val="000000"/>
                </a:solidFill>
                <a:latin typeface="system-ui"/>
              </a:rPr>
              <a:t>Intentions.</a:t>
            </a:r>
          </a:p>
          <a:p>
            <a:endParaRPr lang="en-N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C6F890-6676-4D1B-9E8E-7CA354B795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650" y="1232452"/>
            <a:ext cx="7886700" cy="1709529"/>
          </a:xfrm>
        </p:spPr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r>
              <a:rPr lang="en-NZ" sz="4700" b="0" i="0" spc="-200" dirty="0">
                <a:solidFill>
                  <a:srgbClr val="000000"/>
                </a:solidFill>
                <a:effectLst/>
                <a:latin typeface="system-ui"/>
              </a:rPr>
              <a:t>2 Cor.2:11—</a:t>
            </a:r>
            <a:r>
              <a:rPr lang="en-NZ" sz="4700" b="1" i="0" spc="-200" baseline="30000" dirty="0">
                <a:solidFill>
                  <a:srgbClr val="000000"/>
                </a:solidFill>
                <a:effectLst/>
                <a:latin typeface="system-ui"/>
              </a:rPr>
              <a:t>11</a:t>
            </a:r>
            <a:r>
              <a:rPr lang="en-NZ" sz="4700" b="0" i="0" spc="-200" dirty="0">
                <a:solidFill>
                  <a:srgbClr val="000000"/>
                </a:solidFill>
                <a:effectLst/>
                <a:latin typeface="system-ui"/>
              </a:rPr>
              <a:t>so that no advantage would be taken of us by Satan, for we are not ignorant of his schemes</a:t>
            </a:r>
            <a:r>
              <a:rPr lang="en-NZ" sz="4000" b="0" i="0" spc="-200" dirty="0">
                <a:solidFill>
                  <a:srgbClr val="000000"/>
                </a:solidFill>
                <a:effectLst/>
                <a:latin typeface="system-ui"/>
              </a:rPr>
              <a:t>. </a:t>
            </a:r>
            <a:r>
              <a:rPr lang="en-NZ" sz="1400" b="0" i="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</a:p>
        </p:txBody>
      </p:sp>
      <p:pic>
        <p:nvPicPr>
          <p:cNvPr id="4098" name="Picture 2" descr="Word Schemes Stock Illustrations – 97 Word Schemes Stock Illustrations,  Vectors &amp;amp; Clipart - Dreamstime">
            <a:extLst>
              <a:ext uri="{FF2B5EF4-FFF2-40B4-BE49-F238E27FC236}">
                <a16:creationId xmlns:a16="http://schemas.microsoft.com/office/drawing/2014/main" id="{950D9623-26BD-4B19-BD4E-D2B487DCC0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783"/>
          <a:stretch/>
        </p:blipFill>
        <p:spPr bwMode="auto">
          <a:xfrm>
            <a:off x="0" y="3438939"/>
            <a:ext cx="4028661" cy="3419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49716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4F005-4FC3-4F9C-B66C-FB0BADADD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2848"/>
            <a:ext cx="9144000" cy="92033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NZ" sz="4400" b="0" i="0" spc="-200" dirty="0">
                <a:solidFill>
                  <a:srgbClr val="000000"/>
                </a:solidFill>
                <a:effectLst/>
                <a:latin typeface="system-ui"/>
              </a:rPr>
              <a:t>We are not ignorant of his schemes…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4CAB56-9719-4422-9E10-47AEAE0673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35896" y="3061250"/>
            <a:ext cx="5208103" cy="379675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NZ" sz="4000" dirty="0">
                <a:solidFill>
                  <a:srgbClr val="000000"/>
                </a:solidFill>
                <a:latin typeface="system-ui"/>
              </a:rPr>
              <a:t>Satan—</a:t>
            </a:r>
          </a:p>
          <a:p>
            <a:r>
              <a:rPr lang="en-NZ" sz="4000" dirty="0">
                <a:solidFill>
                  <a:srgbClr val="000000"/>
                </a:solidFill>
                <a:latin typeface="system-ui"/>
              </a:rPr>
              <a:t>We can know what goes on in his mind.</a:t>
            </a:r>
          </a:p>
          <a:p>
            <a:r>
              <a:rPr lang="en-NZ" sz="4000" dirty="0">
                <a:solidFill>
                  <a:srgbClr val="000000"/>
                </a:solidFill>
                <a:latin typeface="system-ui"/>
              </a:rPr>
              <a:t>Intentions.</a:t>
            </a:r>
          </a:p>
          <a:p>
            <a:r>
              <a:rPr lang="en-NZ" sz="4000" dirty="0">
                <a:solidFill>
                  <a:srgbClr val="000000"/>
                </a:solidFill>
                <a:latin typeface="system-ui"/>
              </a:rPr>
              <a:t>Plans.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C6F890-6676-4D1B-9E8E-7CA354B795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650" y="1232452"/>
            <a:ext cx="7886700" cy="1709529"/>
          </a:xfrm>
        </p:spPr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r>
              <a:rPr lang="en-NZ" sz="4700" b="0" i="0" spc="-200" dirty="0">
                <a:solidFill>
                  <a:srgbClr val="000000"/>
                </a:solidFill>
                <a:effectLst/>
                <a:latin typeface="system-ui"/>
              </a:rPr>
              <a:t>2 Cor.2:11—</a:t>
            </a:r>
            <a:r>
              <a:rPr lang="en-NZ" sz="4700" b="1" i="0" spc="-200" baseline="30000" dirty="0">
                <a:solidFill>
                  <a:srgbClr val="000000"/>
                </a:solidFill>
                <a:effectLst/>
                <a:latin typeface="system-ui"/>
              </a:rPr>
              <a:t>11</a:t>
            </a:r>
            <a:r>
              <a:rPr lang="en-NZ" sz="4700" b="0" i="0" spc="-200" dirty="0">
                <a:solidFill>
                  <a:srgbClr val="000000"/>
                </a:solidFill>
                <a:effectLst/>
                <a:latin typeface="system-ui"/>
              </a:rPr>
              <a:t>so that no advantage would be taken of us by Satan, for we are not ignorant of his schemes</a:t>
            </a:r>
            <a:r>
              <a:rPr lang="en-NZ" sz="4000" b="0" i="0" spc="-200" dirty="0">
                <a:solidFill>
                  <a:srgbClr val="000000"/>
                </a:solidFill>
                <a:effectLst/>
                <a:latin typeface="system-ui"/>
              </a:rPr>
              <a:t>. </a:t>
            </a:r>
            <a:r>
              <a:rPr lang="en-NZ" sz="1400" b="0" i="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</a:p>
        </p:txBody>
      </p:sp>
      <p:pic>
        <p:nvPicPr>
          <p:cNvPr id="4098" name="Picture 2" descr="Word Schemes Stock Illustrations – 97 Word Schemes Stock Illustrations,  Vectors &amp;amp; Clipart - Dreamstime">
            <a:extLst>
              <a:ext uri="{FF2B5EF4-FFF2-40B4-BE49-F238E27FC236}">
                <a16:creationId xmlns:a16="http://schemas.microsoft.com/office/drawing/2014/main" id="{950D9623-26BD-4B19-BD4E-D2B487DCC0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783"/>
          <a:stretch/>
        </p:blipFill>
        <p:spPr bwMode="auto">
          <a:xfrm>
            <a:off x="0" y="3438939"/>
            <a:ext cx="4028661" cy="3419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75901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4F005-4FC3-4F9C-B66C-FB0BADADD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2848"/>
            <a:ext cx="9144000" cy="92033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NZ" sz="4400" b="0" i="0" spc="-200" dirty="0">
                <a:solidFill>
                  <a:srgbClr val="000000"/>
                </a:solidFill>
                <a:effectLst/>
                <a:latin typeface="system-ui"/>
              </a:rPr>
              <a:t>We are not ignorant of his schemes…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4CAB56-9719-4422-9E10-47AEAE0673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35896" y="3061250"/>
            <a:ext cx="5208103" cy="379675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NZ" sz="4000" dirty="0">
                <a:solidFill>
                  <a:srgbClr val="000000"/>
                </a:solidFill>
                <a:latin typeface="system-ui"/>
              </a:rPr>
              <a:t>Satan—</a:t>
            </a:r>
          </a:p>
          <a:p>
            <a:r>
              <a:rPr lang="en-NZ" sz="4000" dirty="0">
                <a:solidFill>
                  <a:srgbClr val="000000"/>
                </a:solidFill>
                <a:latin typeface="system-ui"/>
              </a:rPr>
              <a:t>We can know what goes on in his mind.</a:t>
            </a:r>
          </a:p>
          <a:p>
            <a:r>
              <a:rPr lang="en-NZ" sz="4000" dirty="0">
                <a:solidFill>
                  <a:srgbClr val="000000"/>
                </a:solidFill>
                <a:latin typeface="system-ui"/>
              </a:rPr>
              <a:t>Intentions.</a:t>
            </a:r>
          </a:p>
          <a:p>
            <a:r>
              <a:rPr lang="en-NZ" sz="4000" dirty="0">
                <a:solidFill>
                  <a:srgbClr val="000000"/>
                </a:solidFill>
                <a:latin typeface="system-ui"/>
              </a:rPr>
              <a:t>Plans.</a:t>
            </a:r>
          </a:p>
          <a:p>
            <a:r>
              <a:rPr lang="en-NZ" sz="4000" dirty="0">
                <a:solidFill>
                  <a:srgbClr val="000000"/>
                </a:solidFill>
                <a:latin typeface="system-ui"/>
              </a:rPr>
              <a:t>Keep this in mind when…</a:t>
            </a:r>
          </a:p>
          <a:p>
            <a:endParaRPr lang="en-N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C6F890-6676-4D1B-9E8E-7CA354B795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650" y="1232452"/>
            <a:ext cx="7886700" cy="1709529"/>
          </a:xfrm>
        </p:spPr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r>
              <a:rPr lang="en-NZ" sz="4700" b="0" i="0" spc="-200" dirty="0">
                <a:solidFill>
                  <a:srgbClr val="000000"/>
                </a:solidFill>
                <a:effectLst/>
                <a:latin typeface="system-ui"/>
              </a:rPr>
              <a:t>2 Cor.2:11—</a:t>
            </a:r>
            <a:r>
              <a:rPr lang="en-NZ" sz="4700" b="1" i="0" spc="-200" baseline="30000" dirty="0">
                <a:solidFill>
                  <a:srgbClr val="000000"/>
                </a:solidFill>
                <a:effectLst/>
                <a:latin typeface="system-ui"/>
              </a:rPr>
              <a:t>11</a:t>
            </a:r>
            <a:r>
              <a:rPr lang="en-NZ" sz="4700" b="0" i="0" spc="-200" dirty="0">
                <a:solidFill>
                  <a:srgbClr val="000000"/>
                </a:solidFill>
                <a:effectLst/>
                <a:latin typeface="system-ui"/>
              </a:rPr>
              <a:t>so that no advantage would be taken of us by Satan, for we are not ignorant of his schemes</a:t>
            </a:r>
            <a:r>
              <a:rPr lang="en-NZ" sz="4000" b="0" i="0" spc="-200" dirty="0">
                <a:solidFill>
                  <a:srgbClr val="000000"/>
                </a:solidFill>
                <a:effectLst/>
                <a:latin typeface="system-ui"/>
              </a:rPr>
              <a:t>. </a:t>
            </a:r>
            <a:r>
              <a:rPr lang="en-NZ" sz="1400" b="0" i="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</a:p>
        </p:txBody>
      </p:sp>
      <p:pic>
        <p:nvPicPr>
          <p:cNvPr id="4098" name="Picture 2" descr="Word Schemes Stock Illustrations – 97 Word Schemes Stock Illustrations,  Vectors &amp;amp; Clipart - Dreamstime">
            <a:extLst>
              <a:ext uri="{FF2B5EF4-FFF2-40B4-BE49-F238E27FC236}">
                <a16:creationId xmlns:a16="http://schemas.microsoft.com/office/drawing/2014/main" id="{950D9623-26BD-4B19-BD4E-D2B487DCC0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783"/>
          <a:stretch/>
        </p:blipFill>
        <p:spPr bwMode="auto">
          <a:xfrm>
            <a:off x="0" y="3438939"/>
            <a:ext cx="4028661" cy="3419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99028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4F005-4FC3-4F9C-B66C-FB0BADADD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2848"/>
            <a:ext cx="9144000" cy="92033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NZ" sz="4400" b="0" i="0" spc="-200" dirty="0">
                <a:solidFill>
                  <a:srgbClr val="000000"/>
                </a:solidFill>
                <a:effectLst/>
                <a:latin typeface="system-ui"/>
              </a:rPr>
              <a:t>We are not ignorant of his schemes…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4CAB56-9719-4422-9E10-47AEAE0673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35896" y="3061250"/>
            <a:ext cx="5208103" cy="3796751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NZ" sz="4000" spc="-200" dirty="0">
                <a:solidFill>
                  <a:srgbClr val="000000"/>
                </a:solidFill>
                <a:latin typeface="system-ui"/>
              </a:rPr>
              <a:t>Satan—</a:t>
            </a:r>
          </a:p>
          <a:p>
            <a:pPr>
              <a:lnSpc>
                <a:spcPct val="80000"/>
              </a:lnSpc>
            </a:pPr>
            <a:r>
              <a:rPr lang="en-NZ" sz="4000" spc="-200" dirty="0">
                <a:solidFill>
                  <a:srgbClr val="000000"/>
                </a:solidFill>
                <a:latin typeface="system-ui"/>
              </a:rPr>
              <a:t>Tempter (1Thess.3:5).</a:t>
            </a:r>
          </a:p>
          <a:p>
            <a:pPr>
              <a:lnSpc>
                <a:spcPct val="80000"/>
              </a:lnSpc>
            </a:pPr>
            <a:r>
              <a:rPr lang="en-NZ" sz="4000" spc="-200" dirty="0">
                <a:solidFill>
                  <a:schemeClr val="bg1"/>
                </a:solidFill>
                <a:latin typeface="system-ui"/>
              </a:rPr>
              <a:t>Father of lies (Jn.8:44).</a:t>
            </a:r>
          </a:p>
          <a:p>
            <a:pPr>
              <a:lnSpc>
                <a:spcPct val="80000"/>
              </a:lnSpc>
            </a:pPr>
            <a:r>
              <a:rPr lang="en-NZ" sz="4000" spc="-200" dirty="0">
                <a:solidFill>
                  <a:schemeClr val="bg1"/>
                </a:solidFill>
                <a:latin typeface="system-ui"/>
              </a:rPr>
              <a:t>Fills hearts with lies </a:t>
            </a:r>
            <a:r>
              <a:rPr lang="en-NZ" sz="3900" spc="-200" dirty="0">
                <a:solidFill>
                  <a:schemeClr val="bg1"/>
                </a:solidFill>
                <a:latin typeface="system-ui"/>
              </a:rPr>
              <a:t>(Acts 5:3)</a:t>
            </a:r>
          </a:p>
          <a:p>
            <a:pPr>
              <a:lnSpc>
                <a:spcPct val="80000"/>
              </a:lnSpc>
            </a:pPr>
            <a:r>
              <a:rPr lang="en-NZ" sz="4000" spc="-200" dirty="0">
                <a:solidFill>
                  <a:schemeClr val="bg1"/>
                </a:solidFill>
                <a:latin typeface="system-ui"/>
              </a:rPr>
              <a:t>Prowls like a lion (1Pet.5:8).</a:t>
            </a:r>
          </a:p>
          <a:p>
            <a:pPr>
              <a:lnSpc>
                <a:spcPct val="80000"/>
              </a:lnSpc>
            </a:pPr>
            <a:r>
              <a:rPr lang="en-NZ" sz="4000" spc="-200" dirty="0">
                <a:solidFill>
                  <a:schemeClr val="bg1"/>
                </a:solidFill>
                <a:latin typeface="system-ui"/>
              </a:rPr>
              <a:t>Flaming arrows </a:t>
            </a:r>
            <a:r>
              <a:rPr lang="en-NZ" sz="3500" spc="-200" dirty="0">
                <a:solidFill>
                  <a:schemeClr val="bg1"/>
                </a:solidFill>
                <a:latin typeface="system-ui"/>
              </a:rPr>
              <a:t>(Eph.6:16)</a:t>
            </a:r>
          </a:p>
          <a:p>
            <a:endParaRPr lang="en-NZ" sz="4000" dirty="0">
              <a:solidFill>
                <a:srgbClr val="000000"/>
              </a:solidFill>
              <a:latin typeface="system-ui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C6F890-6676-4D1B-9E8E-7CA354B795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650" y="1232452"/>
            <a:ext cx="7886700" cy="1709529"/>
          </a:xfrm>
        </p:spPr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r>
              <a:rPr lang="en-NZ" sz="4700" b="0" i="0" spc="-200" dirty="0">
                <a:solidFill>
                  <a:srgbClr val="000000"/>
                </a:solidFill>
                <a:effectLst/>
                <a:latin typeface="system-ui"/>
              </a:rPr>
              <a:t>2 Cor.2:11—</a:t>
            </a:r>
            <a:r>
              <a:rPr lang="en-NZ" sz="4700" b="1" i="0" spc="-200" baseline="30000" dirty="0">
                <a:solidFill>
                  <a:srgbClr val="000000"/>
                </a:solidFill>
                <a:effectLst/>
                <a:latin typeface="system-ui"/>
              </a:rPr>
              <a:t>11</a:t>
            </a:r>
            <a:r>
              <a:rPr lang="en-NZ" sz="4700" b="0" i="0" spc="-200" dirty="0">
                <a:solidFill>
                  <a:srgbClr val="000000"/>
                </a:solidFill>
                <a:effectLst/>
                <a:latin typeface="system-ui"/>
              </a:rPr>
              <a:t>so that no advantage would be taken of us by Satan, for we are not ignorant of his schemes</a:t>
            </a:r>
            <a:r>
              <a:rPr lang="en-NZ" sz="4000" b="0" i="0" spc="-200" dirty="0">
                <a:solidFill>
                  <a:srgbClr val="000000"/>
                </a:solidFill>
                <a:effectLst/>
                <a:latin typeface="system-ui"/>
              </a:rPr>
              <a:t>. </a:t>
            </a:r>
            <a:r>
              <a:rPr lang="en-NZ" sz="1400" b="0" i="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</a:p>
        </p:txBody>
      </p:sp>
      <p:pic>
        <p:nvPicPr>
          <p:cNvPr id="4098" name="Picture 2" descr="Word Schemes Stock Illustrations – 97 Word Schemes Stock Illustrations,  Vectors &amp;amp; Clipart - Dreamstime">
            <a:extLst>
              <a:ext uri="{FF2B5EF4-FFF2-40B4-BE49-F238E27FC236}">
                <a16:creationId xmlns:a16="http://schemas.microsoft.com/office/drawing/2014/main" id="{950D9623-26BD-4B19-BD4E-D2B487DCC0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783"/>
          <a:stretch/>
        </p:blipFill>
        <p:spPr bwMode="auto">
          <a:xfrm>
            <a:off x="0" y="3438939"/>
            <a:ext cx="4028661" cy="3419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24451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4F005-4FC3-4F9C-B66C-FB0BADADD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2848"/>
            <a:ext cx="9144000" cy="92033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NZ" sz="4400" b="0" i="0" spc="-200" dirty="0">
                <a:solidFill>
                  <a:srgbClr val="000000"/>
                </a:solidFill>
                <a:effectLst/>
                <a:latin typeface="system-ui"/>
              </a:rPr>
              <a:t>We are not ignorant of his schemes…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4CAB56-9719-4422-9E10-47AEAE0673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35896" y="3061250"/>
            <a:ext cx="5208103" cy="3796751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NZ" sz="4000" spc="-200" dirty="0">
                <a:solidFill>
                  <a:srgbClr val="000000"/>
                </a:solidFill>
                <a:latin typeface="system-ui"/>
              </a:rPr>
              <a:t>Satan—</a:t>
            </a:r>
          </a:p>
          <a:p>
            <a:pPr>
              <a:lnSpc>
                <a:spcPct val="80000"/>
              </a:lnSpc>
            </a:pPr>
            <a:r>
              <a:rPr lang="en-NZ" sz="4000" spc="-200" dirty="0">
                <a:solidFill>
                  <a:srgbClr val="000000"/>
                </a:solidFill>
                <a:latin typeface="system-ui"/>
              </a:rPr>
              <a:t>Tempter (1Thess.3:5).</a:t>
            </a:r>
          </a:p>
          <a:p>
            <a:pPr>
              <a:lnSpc>
                <a:spcPct val="80000"/>
              </a:lnSpc>
            </a:pPr>
            <a:r>
              <a:rPr lang="en-NZ" sz="4000" spc="-200" dirty="0">
                <a:solidFill>
                  <a:srgbClr val="000000"/>
                </a:solidFill>
                <a:latin typeface="system-ui"/>
              </a:rPr>
              <a:t>Father of lies (Jn.8:44).</a:t>
            </a:r>
          </a:p>
          <a:p>
            <a:pPr>
              <a:lnSpc>
                <a:spcPct val="80000"/>
              </a:lnSpc>
            </a:pPr>
            <a:r>
              <a:rPr lang="en-NZ" sz="4000" spc="-200" dirty="0">
                <a:solidFill>
                  <a:schemeClr val="bg1"/>
                </a:solidFill>
                <a:latin typeface="system-ui"/>
              </a:rPr>
              <a:t>Fills hearts with lies </a:t>
            </a:r>
            <a:r>
              <a:rPr lang="en-NZ" sz="3900" spc="-200" dirty="0">
                <a:solidFill>
                  <a:schemeClr val="bg1"/>
                </a:solidFill>
                <a:latin typeface="system-ui"/>
              </a:rPr>
              <a:t>(Acts 5:3)</a:t>
            </a:r>
          </a:p>
          <a:p>
            <a:pPr>
              <a:lnSpc>
                <a:spcPct val="80000"/>
              </a:lnSpc>
            </a:pPr>
            <a:r>
              <a:rPr lang="en-NZ" sz="4000" spc="-200" dirty="0">
                <a:solidFill>
                  <a:schemeClr val="bg1"/>
                </a:solidFill>
                <a:latin typeface="system-ui"/>
              </a:rPr>
              <a:t>Prowls like a lion (1Pet.5:8).</a:t>
            </a:r>
          </a:p>
          <a:p>
            <a:pPr>
              <a:lnSpc>
                <a:spcPct val="80000"/>
              </a:lnSpc>
            </a:pPr>
            <a:r>
              <a:rPr lang="en-NZ" sz="4000" spc="-200" dirty="0">
                <a:solidFill>
                  <a:schemeClr val="bg1"/>
                </a:solidFill>
                <a:latin typeface="system-ui"/>
              </a:rPr>
              <a:t>Flaming arrows </a:t>
            </a:r>
            <a:r>
              <a:rPr lang="en-NZ" sz="3500" spc="-200" dirty="0">
                <a:solidFill>
                  <a:schemeClr val="bg1"/>
                </a:solidFill>
                <a:latin typeface="system-ui"/>
              </a:rPr>
              <a:t>(Eph.6:16)</a:t>
            </a:r>
          </a:p>
          <a:p>
            <a:endParaRPr lang="en-NZ" sz="4000" dirty="0">
              <a:solidFill>
                <a:srgbClr val="000000"/>
              </a:solidFill>
              <a:latin typeface="system-ui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C6F890-6676-4D1B-9E8E-7CA354B795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650" y="1232452"/>
            <a:ext cx="7886700" cy="1709529"/>
          </a:xfrm>
        </p:spPr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r>
              <a:rPr lang="en-NZ" sz="4700" b="0" i="0" spc="-200" dirty="0">
                <a:solidFill>
                  <a:srgbClr val="000000"/>
                </a:solidFill>
                <a:effectLst/>
                <a:latin typeface="system-ui"/>
              </a:rPr>
              <a:t>2 Cor.2:11—</a:t>
            </a:r>
            <a:r>
              <a:rPr lang="en-NZ" sz="4700" b="1" i="0" spc="-200" baseline="30000" dirty="0">
                <a:solidFill>
                  <a:srgbClr val="000000"/>
                </a:solidFill>
                <a:effectLst/>
                <a:latin typeface="system-ui"/>
              </a:rPr>
              <a:t>11</a:t>
            </a:r>
            <a:r>
              <a:rPr lang="en-NZ" sz="4700" b="0" i="0" spc="-200" dirty="0">
                <a:solidFill>
                  <a:srgbClr val="000000"/>
                </a:solidFill>
                <a:effectLst/>
                <a:latin typeface="system-ui"/>
              </a:rPr>
              <a:t>so that no advantage would be taken of us by Satan, for we are not ignorant of his schemes</a:t>
            </a:r>
            <a:r>
              <a:rPr lang="en-NZ" sz="4000" b="0" i="0" spc="-200" dirty="0">
                <a:solidFill>
                  <a:srgbClr val="000000"/>
                </a:solidFill>
                <a:effectLst/>
                <a:latin typeface="system-ui"/>
              </a:rPr>
              <a:t>. </a:t>
            </a:r>
            <a:r>
              <a:rPr lang="en-NZ" sz="1400" b="0" i="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</a:p>
        </p:txBody>
      </p:sp>
      <p:pic>
        <p:nvPicPr>
          <p:cNvPr id="4098" name="Picture 2" descr="Word Schemes Stock Illustrations – 97 Word Schemes Stock Illustrations,  Vectors &amp;amp; Clipart - Dreamstime">
            <a:extLst>
              <a:ext uri="{FF2B5EF4-FFF2-40B4-BE49-F238E27FC236}">
                <a16:creationId xmlns:a16="http://schemas.microsoft.com/office/drawing/2014/main" id="{950D9623-26BD-4B19-BD4E-D2B487DCC0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783"/>
          <a:stretch/>
        </p:blipFill>
        <p:spPr bwMode="auto">
          <a:xfrm>
            <a:off x="0" y="3438939"/>
            <a:ext cx="4028661" cy="3419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9387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504661"/>
            <a:ext cx="6858000" cy="3495261"/>
          </a:xfrm>
        </p:spPr>
        <p:txBody>
          <a:bodyPr>
            <a:normAutofit/>
          </a:bodyPr>
          <a:lstStyle/>
          <a:p>
            <a:r>
              <a:rPr lang="en-NZ" sz="5400" dirty="0"/>
              <a:t>Three same moves</a:t>
            </a:r>
          </a:p>
          <a:p>
            <a:endParaRPr lang="en-NZ" sz="5400" dirty="0"/>
          </a:p>
          <a:p>
            <a:endParaRPr lang="en-NZ" sz="5400" dirty="0"/>
          </a:p>
          <a:p>
            <a:r>
              <a:rPr lang="en-NZ" sz="5400" dirty="0"/>
              <a:t>Satan’s schemes…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4893237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4F005-4FC3-4F9C-B66C-FB0BADADD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2848"/>
            <a:ext cx="9144000" cy="92033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NZ" sz="4400" b="0" i="0" spc="-200" dirty="0">
                <a:solidFill>
                  <a:srgbClr val="000000"/>
                </a:solidFill>
                <a:effectLst/>
                <a:latin typeface="system-ui"/>
              </a:rPr>
              <a:t>We are not ignorant of his schemes…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4CAB56-9719-4422-9E10-47AEAE0673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35896" y="3061250"/>
            <a:ext cx="5208103" cy="3796751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NZ" sz="4000" spc="-200" dirty="0">
                <a:solidFill>
                  <a:srgbClr val="000000"/>
                </a:solidFill>
                <a:latin typeface="system-ui"/>
              </a:rPr>
              <a:t>Satan—</a:t>
            </a:r>
          </a:p>
          <a:p>
            <a:pPr>
              <a:lnSpc>
                <a:spcPct val="80000"/>
              </a:lnSpc>
            </a:pPr>
            <a:r>
              <a:rPr lang="en-NZ" sz="4000" spc="-200" dirty="0">
                <a:solidFill>
                  <a:srgbClr val="000000"/>
                </a:solidFill>
                <a:latin typeface="system-ui"/>
              </a:rPr>
              <a:t>Tempter (1Thess.3:5).</a:t>
            </a:r>
          </a:p>
          <a:p>
            <a:pPr>
              <a:lnSpc>
                <a:spcPct val="80000"/>
              </a:lnSpc>
            </a:pPr>
            <a:r>
              <a:rPr lang="en-NZ" sz="4000" spc="-200" dirty="0">
                <a:solidFill>
                  <a:srgbClr val="000000"/>
                </a:solidFill>
                <a:latin typeface="system-ui"/>
              </a:rPr>
              <a:t>Father of lies (Jn.8:44).</a:t>
            </a:r>
          </a:p>
          <a:p>
            <a:pPr>
              <a:lnSpc>
                <a:spcPct val="80000"/>
              </a:lnSpc>
            </a:pPr>
            <a:r>
              <a:rPr lang="en-NZ" sz="4000" spc="-200" dirty="0">
                <a:solidFill>
                  <a:srgbClr val="000000"/>
                </a:solidFill>
                <a:latin typeface="system-ui"/>
              </a:rPr>
              <a:t>Fills hearts with lies </a:t>
            </a:r>
            <a:r>
              <a:rPr lang="en-NZ" sz="3900" spc="-200" dirty="0">
                <a:solidFill>
                  <a:srgbClr val="000000"/>
                </a:solidFill>
                <a:latin typeface="system-ui"/>
              </a:rPr>
              <a:t>(Acts 5:3)</a:t>
            </a:r>
          </a:p>
          <a:p>
            <a:pPr>
              <a:lnSpc>
                <a:spcPct val="80000"/>
              </a:lnSpc>
            </a:pPr>
            <a:r>
              <a:rPr lang="en-NZ" sz="4000" spc="-200" dirty="0">
                <a:solidFill>
                  <a:schemeClr val="bg1"/>
                </a:solidFill>
                <a:latin typeface="system-ui"/>
              </a:rPr>
              <a:t>Prowls like a lion (1Pet.5:8).</a:t>
            </a:r>
          </a:p>
          <a:p>
            <a:pPr>
              <a:lnSpc>
                <a:spcPct val="80000"/>
              </a:lnSpc>
            </a:pPr>
            <a:r>
              <a:rPr lang="en-NZ" sz="4000" spc="-200" dirty="0">
                <a:solidFill>
                  <a:schemeClr val="bg1"/>
                </a:solidFill>
                <a:latin typeface="system-ui"/>
              </a:rPr>
              <a:t>Flaming arrows </a:t>
            </a:r>
            <a:r>
              <a:rPr lang="en-NZ" sz="3500" spc="-200" dirty="0">
                <a:solidFill>
                  <a:schemeClr val="bg1"/>
                </a:solidFill>
                <a:latin typeface="system-ui"/>
              </a:rPr>
              <a:t>(Eph.6:16)</a:t>
            </a:r>
          </a:p>
          <a:p>
            <a:endParaRPr lang="en-NZ" sz="4000" dirty="0">
              <a:solidFill>
                <a:srgbClr val="000000"/>
              </a:solidFill>
              <a:latin typeface="system-ui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C6F890-6676-4D1B-9E8E-7CA354B795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650" y="1232452"/>
            <a:ext cx="7886700" cy="1709529"/>
          </a:xfrm>
        </p:spPr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r>
              <a:rPr lang="en-NZ" sz="4700" b="0" i="0" spc="-200" dirty="0">
                <a:solidFill>
                  <a:srgbClr val="000000"/>
                </a:solidFill>
                <a:effectLst/>
                <a:latin typeface="system-ui"/>
              </a:rPr>
              <a:t>2 Cor.2:11—</a:t>
            </a:r>
            <a:r>
              <a:rPr lang="en-NZ" sz="4700" b="1" i="0" spc="-200" baseline="30000" dirty="0">
                <a:solidFill>
                  <a:srgbClr val="000000"/>
                </a:solidFill>
                <a:effectLst/>
                <a:latin typeface="system-ui"/>
              </a:rPr>
              <a:t>11</a:t>
            </a:r>
            <a:r>
              <a:rPr lang="en-NZ" sz="4700" b="0" i="0" spc="-200" dirty="0">
                <a:solidFill>
                  <a:srgbClr val="000000"/>
                </a:solidFill>
                <a:effectLst/>
                <a:latin typeface="system-ui"/>
              </a:rPr>
              <a:t>so that no advantage would be taken of us by Satan, for we are not ignorant of his schemes</a:t>
            </a:r>
            <a:r>
              <a:rPr lang="en-NZ" sz="4000" b="0" i="0" spc="-200" dirty="0">
                <a:solidFill>
                  <a:srgbClr val="000000"/>
                </a:solidFill>
                <a:effectLst/>
                <a:latin typeface="system-ui"/>
              </a:rPr>
              <a:t>. </a:t>
            </a:r>
            <a:r>
              <a:rPr lang="en-NZ" sz="1400" b="0" i="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</a:p>
        </p:txBody>
      </p:sp>
      <p:pic>
        <p:nvPicPr>
          <p:cNvPr id="4098" name="Picture 2" descr="Word Schemes Stock Illustrations – 97 Word Schemes Stock Illustrations,  Vectors &amp;amp; Clipart - Dreamstime">
            <a:extLst>
              <a:ext uri="{FF2B5EF4-FFF2-40B4-BE49-F238E27FC236}">
                <a16:creationId xmlns:a16="http://schemas.microsoft.com/office/drawing/2014/main" id="{950D9623-26BD-4B19-BD4E-D2B487DCC0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783"/>
          <a:stretch/>
        </p:blipFill>
        <p:spPr bwMode="auto">
          <a:xfrm>
            <a:off x="0" y="3438939"/>
            <a:ext cx="4028661" cy="3419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57363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4F005-4FC3-4F9C-B66C-FB0BADADD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2848"/>
            <a:ext cx="9144000" cy="92033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NZ" sz="4400" b="0" i="0" spc="-200" dirty="0">
                <a:solidFill>
                  <a:srgbClr val="000000"/>
                </a:solidFill>
                <a:effectLst/>
                <a:latin typeface="system-ui"/>
              </a:rPr>
              <a:t>We are not ignorant of his schemes…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4CAB56-9719-4422-9E10-47AEAE0673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35896" y="3061250"/>
            <a:ext cx="5208103" cy="3796751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NZ" sz="4000" spc="-200" dirty="0">
                <a:solidFill>
                  <a:srgbClr val="000000"/>
                </a:solidFill>
                <a:latin typeface="system-ui"/>
              </a:rPr>
              <a:t>Satan—</a:t>
            </a:r>
          </a:p>
          <a:p>
            <a:pPr>
              <a:lnSpc>
                <a:spcPct val="80000"/>
              </a:lnSpc>
            </a:pPr>
            <a:r>
              <a:rPr lang="en-NZ" sz="4000" spc="-200" dirty="0">
                <a:solidFill>
                  <a:srgbClr val="000000"/>
                </a:solidFill>
                <a:latin typeface="system-ui"/>
              </a:rPr>
              <a:t>Tempter (1Thess.3:5).</a:t>
            </a:r>
          </a:p>
          <a:p>
            <a:pPr>
              <a:lnSpc>
                <a:spcPct val="80000"/>
              </a:lnSpc>
            </a:pPr>
            <a:r>
              <a:rPr lang="en-NZ" sz="4000" spc="-200" dirty="0">
                <a:solidFill>
                  <a:srgbClr val="000000"/>
                </a:solidFill>
                <a:latin typeface="system-ui"/>
              </a:rPr>
              <a:t>Father of lies (Jn.8:44).</a:t>
            </a:r>
          </a:p>
          <a:p>
            <a:pPr>
              <a:lnSpc>
                <a:spcPct val="80000"/>
              </a:lnSpc>
            </a:pPr>
            <a:r>
              <a:rPr lang="en-NZ" sz="4000" spc="-200" dirty="0">
                <a:solidFill>
                  <a:srgbClr val="000000"/>
                </a:solidFill>
                <a:latin typeface="system-ui"/>
              </a:rPr>
              <a:t>Fills hearts with lies </a:t>
            </a:r>
            <a:r>
              <a:rPr lang="en-NZ" sz="3900" spc="-200" dirty="0">
                <a:solidFill>
                  <a:srgbClr val="000000"/>
                </a:solidFill>
                <a:latin typeface="system-ui"/>
              </a:rPr>
              <a:t>(Acts 5:3)</a:t>
            </a:r>
          </a:p>
          <a:p>
            <a:pPr>
              <a:lnSpc>
                <a:spcPct val="80000"/>
              </a:lnSpc>
            </a:pPr>
            <a:r>
              <a:rPr lang="en-NZ" sz="4000" spc="-200" dirty="0">
                <a:solidFill>
                  <a:srgbClr val="000000"/>
                </a:solidFill>
                <a:latin typeface="system-ui"/>
              </a:rPr>
              <a:t>Prowls like a lion (1Pet.5:8).</a:t>
            </a:r>
          </a:p>
          <a:p>
            <a:pPr>
              <a:lnSpc>
                <a:spcPct val="80000"/>
              </a:lnSpc>
            </a:pPr>
            <a:r>
              <a:rPr lang="en-NZ" sz="4000" spc="-200" dirty="0">
                <a:solidFill>
                  <a:schemeClr val="bg1"/>
                </a:solidFill>
                <a:latin typeface="system-ui"/>
              </a:rPr>
              <a:t>Flaming arrows </a:t>
            </a:r>
            <a:r>
              <a:rPr lang="en-NZ" sz="3500" spc="-200" dirty="0">
                <a:solidFill>
                  <a:schemeClr val="bg1"/>
                </a:solidFill>
                <a:latin typeface="system-ui"/>
              </a:rPr>
              <a:t>(Eph.6:16)</a:t>
            </a:r>
          </a:p>
          <a:p>
            <a:endParaRPr lang="en-NZ" sz="4000" dirty="0">
              <a:solidFill>
                <a:srgbClr val="000000"/>
              </a:solidFill>
              <a:latin typeface="system-ui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C6F890-6676-4D1B-9E8E-7CA354B795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650" y="1232452"/>
            <a:ext cx="7886700" cy="1709529"/>
          </a:xfrm>
        </p:spPr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r>
              <a:rPr lang="en-NZ" sz="4700" b="0" i="0" spc="-200" dirty="0">
                <a:solidFill>
                  <a:srgbClr val="000000"/>
                </a:solidFill>
                <a:effectLst/>
                <a:latin typeface="system-ui"/>
              </a:rPr>
              <a:t>2 Cor.2:11—</a:t>
            </a:r>
            <a:r>
              <a:rPr lang="en-NZ" sz="4700" b="1" i="0" spc="-200" baseline="30000" dirty="0">
                <a:solidFill>
                  <a:srgbClr val="000000"/>
                </a:solidFill>
                <a:effectLst/>
                <a:latin typeface="system-ui"/>
              </a:rPr>
              <a:t>11</a:t>
            </a:r>
            <a:r>
              <a:rPr lang="en-NZ" sz="4700" b="0" i="0" spc="-200" dirty="0">
                <a:solidFill>
                  <a:srgbClr val="000000"/>
                </a:solidFill>
                <a:effectLst/>
                <a:latin typeface="system-ui"/>
              </a:rPr>
              <a:t>so that no advantage would be taken of us by Satan, for we are not ignorant of his schemes</a:t>
            </a:r>
            <a:r>
              <a:rPr lang="en-NZ" sz="4000" b="0" i="0" spc="-200" dirty="0">
                <a:solidFill>
                  <a:srgbClr val="000000"/>
                </a:solidFill>
                <a:effectLst/>
                <a:latin typeface="system-ui"/>
              </a:rPr>
              <a:t>. </a:t>
            </a:r>
            <a:r>
              <a:rPr lang="en-NZ" sz="1400" b="0" i="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</a:p>
        </p:txBody>
      </p:sp>
      <p:pic>
        <p:nvPicPr>
          <p:cNvPr id="4098" name="Picture 2" descr="Word Schemes Stock Illustrations – 97 Word Schemes Stock Illustrations,  Vectors &amp;amp; Clipart - Dreamstime">
            <a:extLst>
              <a:ext uri="{FF2B5EF4-FFF2-40B4-BE49-F238E27FC236}">
                <a16:creationId xmlns:a16="http://schemas.microsoft.com/office/drawing/2014/main" id="{950D9623-26BD-4B19-BD4E-D2B487DCC0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783"/>
          <a:stretch/>
        </p:blipFill>
        <p:spPr bwMode="auto">
          <a:xfrm>
            <a:off x="0" y="3438939"/>
            <a:ext cx="4028661" cy="3419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62675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4F005-4FC3-4F9C-B66C-FB0BADADD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2848"/>
            <a:ext cx="9144000" cy="92033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NZ" sz="4400" b="0" i="0" spc="-200" dirty="0">
                <a:solidFill>
                  <a:srgbClr val="000000"/>
                </a:solidFill>
                <a:effectLst/>
                <a:latin typeface="system-ui"/>
              </a:rPr>
              <a:t>We are not ignorant of his schemes…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4CAB56-9719-4422-9E10-47AEAE0673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35896" y="3061250"/>
            <a:ext cx="5208103" cy="3796751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NZ" sz="4000" spc="-200" dirty="0">
                <a:solidFill>
                  <a:srgbClr val="000000"/>
                </a:solidFill>
                <a:latin typeface="system-ui"/>
              </a:rPr>
              <a:t>Satan—</a:t>
            </a:r>
          </a:p>
          <a:p>
            <a:pPr>
              <a:lnSpc>
                <a:spcPct val="80000"/>
              </a:lnSpc>
            </a:pPr>
            <a:r>
              <a:rPr lang="en-NZ" sz="4000" spc="-200" dirty="0">
                <a:solidFill>
                  <a:srgbClr val="000000"/>
                </a:solidFill>
                <a:latin typeface="system-ui"/>
              </a:rPr>
              <a:t>Tempter (1Thess.3:5).</a:t>
            </a:r>
          </a:p>
          <a:p>
            <a:pPr>
              <a:lnSpc>
                <a:spcPct val="80000"/>
              </a:lnSpc>
            </a:pPr>
            <a:r>
              <a:rPr lang="en-NZ" sz="4000" spc="-200" dirty="0">
                <a:solidFill>
                  <a:srgbClr val="000000"/>
                </a:solidFill>
                <a:latin typeface="system-ui"/>
              </a:rPr>
              <a:t>Father of lies (Jn.8:44).</a:t>
            </a:r>
          </a:p>
          <a:p>
            <a:pPr>
              <a:lnSpc>
                <a:spcPct val="80000"/>
              </a:lnSpc>
            </a:pPr>
            <a:r>
              <a:rPr lang="en-NZ" sz="4000" spc="-200" dirty="0">
                <a:solidFill>
                  <a:srgbClr val="000000"/>
                </a:solidFill>
                <a:latin typeface="system-ui"/>
              </a:rPr>
              <a:t>Fills hearts with lies </a:t>
            </a:r>
            <a:r>
              <a:rPr lang="en-NZ" sz="3900" spc="-200" dirty="0">
                <a:solidFill>
                  <a:srgbClr val="000000"/>
                </a:solidFill>
                <a:latin typeface="system-ui"/>
              </a:rPr>
              <a:t>(Acts 5:3)</a:t>
            </a:r>
          </a:p>
          <a:p>
            <a:pPr>
              <a:lnSpc>
                <a:spcPct val="80000"/>
              </a:lnSpc>
            </a:pPr>
            <a:r>
              <a:rPr lang="en-NZ" sz="4000" spc="-200" dirty="0">
                <a:solidFill>
                  <a:srgbClr val="000000"/>
                </a:solidFill>
                <a:latin typeface="system-ui"/>
              </a:rPr>
              <a:t>Prowls like a lion (1Pet.5:8).</a:t>
            </a:r>
          </a:p>
          <a:p>
            <a:pPr>
              <a:lnSpc>
                <a:spcPct val="80000"/>
              </a:lnSpc>
            </a:pPr>
            <a:r>
              <a:rPr lang="en-NZ" sz="4000" spc="-200" dirty="0">
                <a:latin typeface="system-ui"/>
              </a:rPr>
              <a:t>Flaming arrows </a:t>
            </a:r>
            <a:r>
              <a:rPr lang="en-NZ" sz="3500" spc="-200" dirty="0">
                <a:latin typeface="system-ui"/>
              </a:rPr>
              <a:t>(Eph.6:16)</a:t>
            </a:r>
          </a:p>
          <a:p>
            <a:endParaRPr lang="en-NZ" sz="4000" dirty="0">
              <a:latin typeface="system-ui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C6F890-6676-4D1B-9E8E-7CA354B795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650" y="1232452"/>
            <a:ext cx="7886700" cy="1709529"/>
          </a:xfrm>
        </p:spPr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r>
              <a:rPr lang="en-NZ" sz="4700" b="0" i="0" spc="-200" dirty="0">
                <a:solidFill>
                  <a:srgbClr val="000000"/>
                </a:solidFill>
                <a:effectLst/>
                <a:latin typeface="system-ui"/>
              </a:rPr>
              <a:t>2 Cor.2:11—</a:t>
            </a:r>
            <a:r>
              <a:rPr lang="en-NZ" sz="4700" b="1" i="0" spc="-200" baseline="30000" dirty="0">
                <a:solidFill>
                  <a:srgbClr val="000000"/>
                </a:solidFill>
                <a:effectLst/>
                <a:latin typeface="system-ui"/>
              </a:rPr>
              <a:t>11</a:t>
            </a:r>
            <a:r>
              <a:rPr lang="en-NZ" sz="4700" b="0" i="0" spc="-200" dirty="0">
                <a:solidFill>
                  <a:srgbClr val="000000"/>
                </a:solidFill>
                <a:effectLst/>
                <a:latin typeface="system-ui"/>
              </a:rPr>
              <a:t>so that no advantage would be taken of us by Satan, for we are not ignorant of his schemes</a:t>
            </a:r>
            <a:r>
              <a:rPr lang="en-NZ" sz="4000" b="0" i="0" spc="-200" dirty="0">
                <a:solidFill>
                  <a:srgbClr val="000000"/>
                </a:solidFill>
                <a:effectLst/>
                <a:latin typeface="system-ui"/>
              </a:rPr>
              <a:t>. </a:t>
            </a:r>
            <a:r>
              <a:rPr lang="en-NZ" sz="1400" b="0" i="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</a:p>
        </p:txBody>
      </p:sp>
      <p:pic>
        <p:nvPicPr>
          <p:cNvPr id="4098" name="Picture 2" descr="Word Schemes Stock Illustrations – 97 Word Schemes Stock Illustrations,  Vectors &amp;amp; Clipart - Dreamstime">
            <a:extLst>
              <a:ext uri="{FF2B5EF4-FFF2-40B4-BE49-F238E27FC236}">
                <a16:creationId xmlns:a16="http://schemas.microsoft.com/office/drawing/2014/main" id="{950D9623-26BD-4B19-BD4E-D2B487DCC0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783"/>
          <a:stretch/>
        </p:blipFill>
        <p:spPr bwMode="auto">
          <a:xfrm>
            <a:off x="0" y="3438939"/>
            <a:ext cx="4028661" cy="3419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85623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B422D6-5991-458C-BB34-9B31D66EB7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6693" y="2115117"/>
            <a:ext cx="5362507" cy="4742883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marL="0"/>
            <a:r>
              <a:rPr lang="en-US" sz="4000" b="0" i="0" spc="-200" dirty="0">
                <a:effectLst/>
              </a:rPr>
              <a:t>2 Corinthians 11:14-15—</a:t>
            </a:r>
            <a:r>
              <a:rPr lang="en-US" sz="4000" b="1" i="0" spc="-200" baseline="30000" dirty="0">
                <a:solidFill>
                  <a:schemeClr val="bg1"/>
                </a:solidFill>
                <a:effectLst/>
              </a:rPr>
              <a:t>14</a:t>
            </a:r>
            <a:r>
              <a:rPr lang="en-US" sz="4000" b="0" i="0" spc="-200" dirty="0">
                <a:solidFill>
                  <a:schemeClr val="bg1"/>
                </a:solidFill>
                <a:effectLst/>
              </a:rPr>
              <a:t>No wonder, for even Satan disguises himself as an angel of light. </a:t>
            </a:r>
            <a:r>
              <a:rPr lang="en-US" sz="4000" b="1" i="0" spc="-200" baseline="30000" dirty="0">
                <a:solidFill>
                  <a:schemeClr val="bg1"/>
                </a:solidFill>
                <a:effectLst/>
              </a:rPr>
              <a:t>15</a:t>
            </a:r>
            <a:r>
              <a:rPr lang="en-US" sz="4000" b="0" i="0" spc="-200" dirty="0">
                <a:solidFill>
                  <a:schemeClr val="bg1"/>
                </a:solidFill>
                <a:effectLst/>
              </a:rPr>
              <a:t>Therefore it is not surprising if his servants also disguise themselves as servants of righteousness, whose end will be according to their deeds. </a:t>
            </a:r>
            <a:r>
              <a:rPr lang="en-US" sz="1700" b="0" i="0" dirty="0">
                <a:solidFill>
                  <a:schemeClr val="bg1"/>
                </a:solidFill>
                <a:effectLst/>
              </a:rPr>
              <a:t>(NASB95)</a:t>
            </a:r>
          </a:p>
        </p:txBody>
      </p:sp>
      <p:pic>
        <p:nvPicPr>
          <p:cNvPr id="1026" name="Picture 2" descr="simple line art of two faced girl simple line art of two faced girl with empty eyes Two Faced stock vector">
            <a:extLst>
              <a:ext uri="{FF2B5EF4-FFF2-40B4-BE49-F238E27FC236}">
                <a16:creationId xmlns:a16="http://schemas.microsoft.com/office/drawing/2014/main" id="{C3F56C39-2103-4E81-98C0-2A1341D59AE8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3" r="10816"/>
          <a:stretch/>
        </p:blipFill>
        <p:spPr bwMode="auto">
          <a:xfrm>
            <a:off x="20" y="10"/>
            <a:ext cx="3476673" cy="68579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810700" y="2115117"/>
            <a:ext cx="473202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>
            <a:extLst>
              <a:ext uri="{FF2B5EF4-FFF2-40B4-BE49-F238E27FC236}">
                <a16:creationId xmlns:a16="http://schemas.microsoft.com/office/drawing/2014/main" id="{56D3F586-443D-4A50-A5DA-4A8A5D166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8241" y="597396"/>
            <a:ext cx="5240959" cy="92033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NZ" sz="4400" b="0" i="0" spc="-200" dirty="0">
                <a:solidFill>
                  <a:srgbClr val="000000"/>
                </a:solidFill>
                <a:effectLst/>
                <a:latin typeface="system-ui"/>
              </a:rPr>
              <a:t>No surprises…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8588166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B422D6-5991-458C-BB34-9B31D66EB7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6693" y="2115117"/>
            <a:ext cx="5362507" cy="4742883"/>
          </a:xfrm>
        </p:spPr>
        <p:txBody>
          <a:bodyPr vert="horz" lIns="91440" tIns="45720" rIns="91440" bIns="45720" rtlCol="0">
            <a:normAutofit/>
          </a:bodyPr>
          <a:lstStyle/>
          <a:p>
            <a:pPr marL="0"/>
            <a:r>
              <a:rPr lang="en-US" sz="4000" b="0" i="0" spc="-200" dirty="0">
                <a:effectLst/>
              </a:rPr>
              <a:t>2 Corinthians 11:14-15—</a:t>
            </a:r>
            <a:r>
              <a:rPr lang="en-US" sz="4000" b="1" i="0" spc="-200" baseline="30000" dirty="0">
                <a:effectLst/>
              </a:rPr>
              <a:t>14</a:t>
            </a:r>
            <a:r>
              <a:rPr lang="en-US" sz="4000" b="0" i="0" spc="-200" dirty="0">
                <a:effectLst/>
              </a:rPr>
              <a:t>No wonder, for even Satan disguises himself as an angel of light. </a:t>
            </a:r>
            <a:endParaRPr lang="en-US" sz="1700" b="0" i="0" dirty="0">
              <a:effectLst/>
            </a:endParaRPr>
          </a:p>
        </p:txBody>
      </p:sp>
      <p:pic>
        <p:nvPicPr>
          <p:cNvPr id="1026" name="Picture 2" descr="simple line art of two faced girl simple line art of two faced girl with empty eyes Two Faced stock vector">
            <a:extLst>
              <a:ext uri="{FF2B5EF4-FFF2-40B4-BE49-F238E27FC236}">
                <a16:creationId xmlns:a16="http://schemas.microsoft.com/office/drawing/2014/main" id="{C3F56C39-2103-4E81-98C0-2A1341D59AE8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3" r="10816"/>
          <a:stretch/>
        </p:blipFill>
        <p:spPr bwMode="auto">
          <a:xfrm>
            <a:off x="20" y="10"/>
            <a:ext cx="3476673" cy="68579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37F5B636-873E-4D27-B896-79AD04850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8241" y="597396"/>
            <a:ext cx="5240959" cy="92033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NZ" sz="4400" b="0" i="0" spc="-200" dirty="0">
                <a:solidFill>
                  <a:srgbClr val="000000"/>
                </a:solidFill>
                <a:effectLst/>
                <a:latin typeface="system-ui"/>
              </a:rPr>
              <a:t>No surprises…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2810868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B422D6-5991-458C-BB34-9B31D66EB7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6693" y="2115117"/>
            <a:ext cx="5362507" cy="4742883"/>
          </a:xfrm>
        </p:spPr>
        <p:txBody>
          <a:bodyPr vert="horz" lIns="91440" tIns="45720" rIns="91440" bIns="45720" rtlCol="0">
            <a:normAutofit/>
          </a:bodyPr>
          <a:lstStyle/>
          <a:p>
            <a:pPr marL="0"/>
            <a:r>
              <a:rPr lang="en-US" sz="4000" b="0" i="0" spc="-200" dirty="0">
                <a:effectLst/>
              </a:rPr>
              <a:t>2 Corinthians 11:14-15—</a:t>
            </a:r>
            <a:r>
              <a:rPr lang="en-US" sz="4000" b="1" i="0" spc="-200" baseline="30000" dirty="0">
                <a:effectLst/>
              </a:rPr>
              <a:t>15</a:t>
            </a:r>
            <a:r>
              <a:rPr lang="en-US" sz="4000" b="0" i="0" spc="-200" dirty="0">
                <a:effectLst/>
              </a:rPr>
              <a:t>Therefore it is not surprising if his servants also disguise themselves as servants of righteousness, whose end will be according to their deeds. </a:t>
            </a:r>
            <a:r>
              <a:rPr lang="en-US" sz="1700" b="0" i="0" dirty="0">
                <a:effectLst/>
              </a:rPr>
              <a:t>(NASB95)</a:t>
            </a:r>
          </a:p>
        </p:txBody>
      </p:sp>
      <p:pic>
        <p:nvPicPr>
          <p:cNvPr id="1026" name="Picture 2" descr="simple line art of two faced girl simple line art of two faced girl with empty eyes Two Faced stock vector">
            <a:extLst>
              <a:ext uri="{FF2B5EF4-FFF2-40B4-BE49-F238E27FC236}">
                <a16:creationId xmlns:a16="http://schemas.microsoft.com/office/drawing/2014/main" id="{C3F56C39-2103-4E81-98C0-2A1341D59AE8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3" r="10816"/>
          <a:stretch/>
        </p:blipFill>
        <p:spPr bwMode="auto">
          <a:xfrm>
            <a:off x="20" y="10"/>
            <a:ext cx="3476673" cy="68579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326D4FDD-7175-478F-AB00-99D962FD4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8241" y="597396"/>
            <a:ext cx="5240959" cy="92033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NZ" sz="4400" b="0" i="0" spc="-200" dirty="0">
                <a:solidFill>
                  <a:srgbClr val="000000"/>
                </a:solidFill>
                <a:effectLst/>
                <a:latin typeface="system-ui"/>
              </a:rPr>
              <a:t>No surprises…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5608054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B422D6-5991-458C-BB34-9B31D66EB7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6693" y="2115117"/>
            <a:ext cx="5362507" cy="4742883"/>
          </a:xfrm>
        </p:spPr>
        <p:txBody>
          <a:bodyPr vert="horz" lIns="91440" tIns="45720" rIns="91440" bIns="45720" rtlCol="0">
            <a:normAutofit/>
          </a:bodyPr>
          <a:lstStyle/>
          <a:p>
            <a:pPr marL="0"/>
            <a:endParaRPr lang="en-US" sz="4000" b="0" i="0" spc="-200" dirty="0">
              <a:effectLst/>
            </a:endParaRPr>
          </a:p>
        </p:txBody>
      </p:sp>
      <p:pic>
        <p:nvPicPr>
          <p:cNvPr id="1026" name="Picture 2" descr="simple line art of two faced girl simple line art of two faced girl with empty eyes Two Faced stock vector">
            <a:extLst>
              <a:ext uri="{FF2B5EF4-FFF2-40B4-BE49-F238E27FC236}">
                <a16:creationId xmlns:a16="http://schemas.microsoft.com/office/drawing/2014/main" id="{C3F56C39-2103-4E81-98C0-2A1341D59AE8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3" r="10816"/>
          <a:stretch/>
        </p:blipFill>
        <p:spPr bwMode="auto">
          <a:xfrm>
            <a:off x="20" y="10"/>
            <a:ext cx="3476673" cy="68579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10FB6F65-DF86-4437-A443-234EDD93994A}"/>
              </a:ext>
            </a:extLst>
          </p:cNvPr>
          <p:cNvSpPr txBox="1">
            <a:spLocks/>
          </p:cNvSpPr>
          <p:nvPr/>
        </p:nvSpPr>
        <p:spPr>
          <a:xfrm>
            <a:off x="3598241" y="597396"/>
            <a:ext cx="5240959" cy="92033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NZ" spc="-200">
                <a:solidFill>
                  <a:srgbClr val="000000"/>
                </a:solidFill>
                <a:latin typeface="system-ui"/>
              </a:rPr>
              <a:t>No surprises…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7630069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B422D6-5991-458C-BB34-9B31D66EB7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6693" y="2115117"/>
            <a:ext cx="5362507" cy="4742883"/>
          </a:xfrm>
        </p:spPr>
        <p:txBody>
          <a:bodyPr vert="horz" lIns="91440" tIns="45720" rIns="91440" bIns="45720" rtlCol="0">
            <a:normAutofit/>
          </a:bodyPr>
          <a:lstStyle/>
          <a:p>
            <a:pPr marL="0"/>
            <a:r>
              <a:rPr lang="en-US" sz="4000" b="0" i="0" spc="-200" dirty="0">
                <a:effectLst/>
              </a:rPr>
              <a:t>Stop wasting time.</a:t>
            </a:r>
          </a:p>
          <a:p>
            <a:pPr marL="0"/>
            <a:r>
              <a:rPr lang="en-US" sz="4000" b="0" i="0" spc="-200" dirty="0">
                <a:solidFill>
                  <a:schemeClr val="bg1"/>
                </a:solidFill>
                <a:effectLst/>
              </a:rPr>
              <a:t>Stop stealing.</a:t>
            </a:r>
          </a:p>
          <a:p>
            <a:pPr marL="0"/>
            <a:r>
              <a:rPr lang="en-US" sz="4000" spc="-200" dirty="0">
                <a:solidFill>
                  <a:schemeClr val="bg1"/>
                </a:solidFill>
              </a:rPr>
              <a:t>Stop wasting money.</a:t>
            </a:r>
            <a:endParaRPr lang="en-US" sz="4000" b="0" i="0" spc="-200" dirty="0">
              <a:solidFill>
                <a:schemeClr val="bg1"/>
              </a:solidFill>
              <a:effectLst/>
            </a:endParaRPr>
          </a:p>
          <a:p>
            <a:pPr marL="0"/>
            <a:r>
              <a:rPr lang="en-US" sz="4000" spc="-200" dirty="0">
                <a:solidFill>
                  <a:schemeClr val="bg1"/>
                </a:solidFill>
              </a:rPr>
              <a:t>Stop Lusting.</a:t>
            </a:r>
          </a:p>
          <a:p>
            <a:pPr marL="0"/>
            <a:r>
              <a:rPr lang="en-US" sz="4000" b="0" i="0" spc="-200" dirty="0">
                <a:solidFill>
                  <a:schemeClr val="bg1"/>
                </a:solidFill>
                <a:effectLst/>
              </a:rPr>
              <a:t>Stop Hating.</a:t>
            </a:r>
          </a:p>
          <a:p>
            <a:pPr marL="0"/>
            <a:r>
              <a:rPr lang="en-US" sz="4000" spc="-200" dirty="0">
                <a:solidFill>
                  <a:schemeClr val="bg1"/>
                </a:solidFill>
              </a:rPr>
              <a:t>Stop Blaspheming.</a:t>
            </a:r>
          </a:p>
          <a:p>
            <a:pPr marL="0"/>
            <a:r>
              <a:rPr lang="en-US" sz="4000" b="0" i="0" spc="-200" dirty="0">
                <a:solidFill>
                  <a:schemeClr val="bg1"/>
                </a:solidFill>
                <a:effectLst/>
              </a:rPr>
              <a:t>Stop Lying.</a:t>
            </a:r>
          </a:p>
        </p:txBody>
      </p:sp>
      <p:pic>
        <p:nvPicPr>
          <p:cNvPr id="1026" name="Picture 2" descr="simple line art of two faced girl simple line art of two faced girl with empty eyes Two Faced stock vector">
            <a:extLst>
              <a:ext uri="{FF2B5EF4-FFF2-40B4-BE49-F238E27FC236}">
                <a16:creationId xmlns:a16="http://schemas.microsoft.com/office/drawing/2014/main" id="{C3F56C39-2103-4E81-98C0-2A1341D59AE8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3" r="10816"/>
          <a:stretch/>
        </p:blipFill>
        <p:spPr bwMode="auto">
          <a:xfrm>
            <a:off x="20" y="10"/>
            <a:ext cx="3476673" cy="68579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484CF3F5-FBC1-48E0-992B-64A3CE7F0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4275" y="628650"/>
            <a:ext cx="4940300" cy="12874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NZ" sz="4400" b="0" i="0" spc="-200" dirty="0">
                <a:solidFill>
                  <a:srgbClr val="000000"/>
                </a:solidFill>
                <a:effectLst/>
                <a:latin typeface="system-ui"/>
              </a:rPr>
              <a:t>No surprises…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7490133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B422D6-5991-458C-BB34-9B31D66EB7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6693" y="2115117"/>
            <a:ext cx="5362507" cy="4742883"/>
          </a:xfrm>
        </p:spPr>
        <p:txBody>
          <a:bodyPr vert="horz" lIns="91440" tIns="45720" rIns="91440" bIns="45720" rtlCol="0">
            <a:normAutofit/>
          </a:bodyPr>
          <a:lstStyle/>
          <a:p>
            <a:pPr marL="0"/>
            <a:r>
              <a:rPr lang="en-US" sz="4000" b="0" i="0" spc="-200" dirty="0">
                <a:effectLst/>
              </a:rPr>
              <a:t>Stop wasting time.</a:t>
            </a:r>
          </a:p>
          <a:p>
            <a:pPr marL="0"/>
            <a:r>
              <a:rPr lang="en-US" sz="4000" b="0" i="0" spc="-200" dirty="0">
                <a:effectLst/>
              </a:rPr>
              <a:t>Stop stealing.</a:t>
            </a:r>
          </a:p>
          <a:p>
            <a:pPr marL="0"/>
            <a:r>
              <a:rPr lang="en-US" sz="4000" spc="-200" dirty="0">
                <a:solidFill>
                  <a:schemeClr val="bg1"/>
                </a:solidFill>
              </a:rPr>
              <a:t>Stop wasting money.</a:t>
            </a:r>
            <a:endParaRPr lang="en-US" sz="4000" b="0" i="0" spc="-200" dirty="0">
              <a:solidFill>
                <a:schemeClr val="bg1"/>
              </a:solidFill>
              <a:effectLst/>
            </a:endParaRPr>
          </a:p>
          <a:p>
            <a:pPr marL="0"/>
            <a:r>
              <a:rPr lang="en-US" sz="4000" spc="-200" dirty="0">
                <a:solidFill>
                  <a:schemeClr val="bg1"/>
                </a:solidFill>
              </a:rPr>
              <a:t>Stop Lusting.</a:t>
            </a:r>
          </a:p>
          <a:p>
            <a:pPr marL="0"/>
            <a:r>
              <a:rPr lang="en-US" sz="4000" b="0" i="0" spc="-200" dirty="0">
                <a:solidFill>
                  <a:schemeClr val="bg1"/>
                </a:solidFill>
                <a:effectLst/>
              </a:rPr>
              <a:t>Stop Hating.</a:t>
            </a:r>
          </a:p>
          <a:p>
            <a:pPr marL="0"/>
            <a:r>
              <a:rPr lang="en-US" sz="4000" spc="-200" dirty="0">
                <a:solidFill>
                  <a:schemeClr val="bg1"/>
                </a:solidFill>
              </a:rPr>
              <a:t>Stop Blaspheming.</a:t>
            </a:r>
          </a:p>
          <a:p>
            <a:pPr marL="0"/>
            <a:r>
              <a:rPr lang="en-US" sz="4000" b="0" i="0" spc="-200" dirty="0">
                <a:solidFill>
                  <a:schemeClr val="bg1"/>
                </a:solidFill>
                <a:effectLst/>
              </a:rPr>
              <a:t>Stop Lying.</a:t>
            </a:r>
          </a:p>
        </p:txBody>
      </p:sp>
      <p:pic>
        <p:nvPicPr>
          <p:cNvPr id="1026" name="Picture 2" descr="simple line art of two faced girl simple line art of two faced girl with empty eyes Two Faced stock vector">
            <a:extLst>
              <a:ext uri="{FF2B5EF4-FFF2-40B4-BE49-F238E27FC236}">
                <a16:creationId xmlns:a16="http://schemas.microsoft.com/office/drawing/2014/main" id="{C3F56C39-2103-4E81-98C0-2A1341D59AE8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3" r="10816"/>
          <a:stretch/>
        </p:blipFill>
        <p:spPr bwMode="auto">
          <a:xfrm>
            <a:off x="20" y="10"/>
            <a:ext cx="3476673" cy="68579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EC75B7D0-269B-493A-806C-C33A7029E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4275" y="628650"/>
            <a:ext cx="4940300" cy="12874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NZ" sz="4400" b="0" i="0" spc="-200" dirty="0">
                <a:solidFill>
                  <a:srgbClr val="000000"/>
                </a:solidFill>
                <a:effectLst/>
                <a:latin typeface="system-ui"/>
              </a:rPr>
              <a:t>No surprises…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9857344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B422D6-5991-458C-BB34-9B31D66EB7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6693" y="2115117"/>
            <a:ext cx="5362507" cy="4742883"/>
          </a:xfrm>
        </p:spPr>
        <p:txBody>
          <a:bodyPr vert="horz" lIns="91440" tIns="45720" rIns="91440" bIns="45720" rtlCol="0">
            <a:normAutofit/>
          </a:bodyPr>
          <a:lstStyle/>
          <a:p>
            <a:pPr marL="0"/>
            <a:r>
              <a:rPr lang="en-US" sz="4000" b="0" i="0" spc="-200" dirty="0">
                <a:effectLst/>
              </a:rPr>
              <a:t>Stop wasting time.</a:t>
            </a:r>
          </a:p>
          <a:p>
            <a:pPr marL="0"/>
            <a:r>
              <a:rPr lang="en-US" sz="4000" b="0" i="0" spc="-200" dirty="0">
                <a:effectLst/>
              </a:rPr>
              <a:t>Stop stealing.</a:t>
            </a:r>
          </a:p>
          <a:p>
            <a:pPr marL="0"/>
            <a:r>
              <a:rPr lang="en-US" sz="4000" spc="-200" dirty="0"/>
              <a:t>Stop wasting money.</a:t>
            </a:r>
            <a:endParaRPr lang="en-US" sz="4000" b="0" i="0" spc="-200" dirty="0">
              <a:effectLst/>
            </a:endParaRPr>
          </a:p>
          <a:p>
            <a:pPr marL="0"/>
            <a:r>
              <a:rPr lang="en-US" sz="4000" spc="-200" dirty="0">
                <a:solidFill>
                  <a:schemeClr val="bg1"/>
                </a:solidFill>
              </a:rPr>
              <a:t>Stop Lusting.</a:t>
            </a:r>
          </a:p>
          <a:p>
            <a:pPr marL="0"/>
            <a:r>
              <a:rPr lang="en-US" sz="4000" b="0" i="0" spc="-200" dirty="0">
                <a:solidFill>
                  <a:schemeClr val="bg1"/>
                </a:solidFill>
                <a:effectLst/>
              </a:rPr>
              <a:t>Stop Hating.</a:t>
            </a:r>
          </a:p>
          <a:p>
            <a:pPr marL="0"/>
            <a:r>
              <a:rPr lang="en-US" sz="4000" spc="-200" dirty="0">
                <a:solidFill>
                  <a:schemeClr val="bg1"/>
                </a:solidFill>
              </a:rPr>
              <a:t>Stop Blaspheming.</a:t>
            </a:r>
          </a:p>
          <a:p>
            <a:pPr marL="0"/>
            <a:r>
              <a:rPr lang="en-US" sz="4000" b="0" i="0" spc="-200" dirty="0">
                <a:solidFill>
                  <a:schemeClr val="bg1"/>
                </a:solidFill>
                <a:effectLst/>
              </a:rPr>
              <a:t>Stop Lying.</a:t>
            </a:r>
          </a:p>
        </p:txBody>
      </p:sp>
      <p:pic>
        <p:nvPicPr>
          <p:cNvPr id="1026" name="Picture 2" descr="simple line art of two faced girl simple line art of two faced girl with empty eyes Two Faced stock vector">
            <a:extLst>
              <a:ext uri="{FF2B5EF4-FFF2-40B4-BE49-F238E27FC236}">
                <a16:creationId xmlns:a16="http://schemas.microsoft.com/office/drawing/2014/main" id="{C3F56C39-2103-4E81-98C0-2A1341D59AE8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3" r="10816"/>
          <a:stretch/>
        </p:blipFill>
        <p:spPr bwMode="auto">
          <a:xfrm>
            <a:off x="20" y="10"/>
            <a:ext cx="3476673" cy="68579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505F2DA4-5A3D-413F-B36F-B9FA970CC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4275" y="628650"/>
            <a:ext cx="4940300" cy="12874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NZ" sz="4400" b="0" i="0" spc="-200" dirty="0">
                <a:solidFill>
                  <a:srgbClr val="000000"/>
                </a:solidFill>
                <a:effectLst/>
                <a:latin typeface="system-ui"/>
              </a:rPr>
              <a:t>No surprises…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293178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DDA3F9-8B68-4BFA-9A2B-E80C5A3F95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650" y="785191"/>
            <a:ext cx="7886700" cy="5287617"/>
          </a:xfrm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NZ" sz="4000" b="0" i="0" spc="-200" dirty="0">
                <a:solidFill>
                  <a:srgbClr val="000000"/>
                </a:solidFill>
                <a:effectLst/>
                <a:latin typeface="system-ui"/>
              </a:rPr>
              <a:t>1 John 2:16—</a:t>
            </a:r>
          </a:p>
          <a:p>
            <a:pPr marL="0" indent="0" algn="ctr">
              <a:lnSpc>
                <a:spcPct val="70000"/>
              </a:lnSpc>
              <a:buNone/>
            </a:pPr>
            <a:r>
              <a:rPr lang="en-NZ" sz="4000" b="1" i="0" spc="-200" baseline="30000" dirty="0">
                <a:solidFill>
                  <a:srgbClr val="000000"/>
                </a:solidFill>
                <a:effectLst/>
                <a:latin typeface="system-ui"/>
              </a:rPr>
              <a:t>16</a:t>
            </a:r>
            <a:r>
              <a:rPr lang="en-NZ" sz="4000" b="0" i="0" spc="-200" dirty="0">
                <a:solidFill>
                  <a:srgbClr val="000000"/>
                </a:solidFill>
                <a:effectLst/>
                <a:latin typeface="system-ui"/>
              </a:rPr>
              <a:t>For all that is in the world, </a:t>
            </a:r>
          </a:p>
          <a:p>
            <a:pPr marL="0" indent="0" algn="ctr">
              <a:lnSpc>
                <a:spcPct val="70000"/>
              </a:lnSpc>
              <a:buNone/>
            </a:pPr>
            <a:r>
              <a:rPr lang="en-NZ" sz="4000" b="0" i="0" spc="-200" dirty="0">
                <a:solidFill>
                  <a:srgbClr val="000000"/>
                </a:solidFill>
                <a:effectLst/>
                <a:latin typeface="system-ui"/>
              </a:rPr>
              <a:t>the lust of the flesh </a:t>
            </a:r>
          </a:p>
          <a:p>
            <a:pPr marL="0" indent="0" algn="ctr">
              <a:lnSpc>
                <a:spcPct val="70000"/>
              </a:lnSpc>
              <a:buNone/>
            </a:pPr>
            <a:r>
              <a:rPr lang="en-NZ" sz="4000" b="0" i="0" spc="-200" dirty="0">
                <a:solidFill>
                  <a:srgbClr val="000000"/>
                </a:solidFill>
                <a:effectLst/>
                <a:latin typeface="system-ui"/>
              </a:rPr>
              <a:t>and the </a:t>
            </a:r>
          </a:p>
          <a:p>
            <a:pPr marL="0" indent="0" algn="ctr">
              <a:lnSpc>
                <a:spcPct val="70000"/>
              </a:lnSpc>
              <a:buNone/>
            </a:pPr>
            <a:r>
              <a:rPr lang="en-NZ" sz="4000" b="0" i="0" spc="-200" dirty="0">
                <a:solidFill>
                  <a:srgbClr val="000000"/>
                </a:solidFill>
                <a:effectLst/>
                <a:latin typeface="system-ui"/>
              </a:rPr>
              <a:t>lust of the eyes</a:t>
            </a:r>
          </a:p>
          <a:p>
            <a:pPr marL="0" indent="0" algn="ctr">
              <a:lnSpc>
                <a:spcPct val="70000"/>
              </a:lnSpc>
              <a:buNone/>
            </a:pPr>
            <a:r>
              <a:rPr lang="en-NZ" sz="4000" b="0" i="0" spc="-200" dirty="0">
                <a:solidFill>
                  <a:srgbClr val="000000"/>
                </a:solidFill>
                <a:effectLst/>
                <a:latin typeface="system-ui"/>
              </a:rPr>
              <a:t>and the </a:t>
            </a:r>
          </a:p>
          <a:p>
            <a:pPr marL="0" indent="0" algn="ctr">
              <a:lnSpc>
                <a:spcPct val="70000"/>
              </a:lnSpc>
              <a:buNone/>
            </a:pPr>
            <a:r>
              <a:rPr lang="en-NZ" sz="4000" b="0" i="0" spc="-200" dirty="0">
                <a:solidFill>
                  <a:srgbClr val="000000"/>
                </a:solidFill>
                <a:effectLst/>
                <a:latin typeface="system-ui"/>
              </a:rPr>
              <a:t>boastful pride of life, </a:t>
            </a:r>
          </a:p>
          <a:p>
            <a:pPr marL="0" indent="0" algn="ctr">
              <a:lnSpc>
                <a:spcPct val="70000"/>
              </a:lnSpc>
              <a:buNone/>
            </a:pPr>
            <a:r>
              <a:rPr lang="en-NZ" sz="4000" b="0" i="0" spc="-200" dirty="0">
                <a:solidFill>
                  <a:srgbClr val="000000"/>
                </a:solidFill>
                <a:effectLst/>
                <a:latin typeface="system-ui"/>
              </a:rPr>
              <a:t>is not from the Father, </a:t>
            </a:r>
          </a:p>
          <a:p>
            <a:pPr marL="0" indent="0" algn="ctr">
              <a:lnSpc>
                <a:spcPct val="70000"/>
              </a:lnSpc>
              <a:buNone/>
            </a:pPr>
            <a:r>
              <a:rPr lang="en-NZ" sz="4000" b="0" i="0" spc="-200" dirty="0">
                <a:solidFill>
                  <a:srgbClr val="000000"/>
                </a:solidFill>
                <a:effectLst/>
                <a:latin typeface="system-ui"/>
              </a:rPr>
              <a:t>but is from the world.</a:t>
            </a:r>
            <a:r>
              <a:rPr lang="en-NZ" sz="1400" b="0" i="0" dirty="0">
                <a:solidFill>
                  <a:srgbClr val="000000"/>
                </a:solidFill>
                <a:effectLst/>
                <a:latin typeface="system-ui"/>
              </a:rPr>
              <a:t> </a:t>
            </a:r>
          </a:p>
          <a:p>
            <a:pPr marL="0" indent="0" algn="ctr">
              <a:buNone/>
            </a:pPr>
            <a:r>
              <a:rPr lang="en-NZ" sz="1400" b="0" i="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</a:p>
        </p:txBody>
      </p:sp>
    </p:spTree>
    <p:extLst>
      <p:ext uri="{BB962C8B-B14F-4D97-AF65-F5344CB8AC3E}">
        <p14:creationId xmlns:p14="http://schemas.microsoft.com/office/powerpoint/2010/main" val="7560826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A8AE1-D6B8-4DC2-8BAB-281D3A6D3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4072" y="629268"/>
            <a:ext cx="4939868" cy="12861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No surprises…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B422D6-5991-458C-BB34-9B31D66EB7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6693" y="2115117"/>
            <a:ext cx="5362507" cy="4742883"/>
          </a:xfrm>
        </p:spPr>
        <p:txBody>
          <a:bodyPr vert="horz" lIns="91440" tIns="45720" rIns="91440" bIns="45720" rtlCol="0">
            <a:normAutofit/>
          </a:bodyPr>
          <a:lstStyle/>
          <a:p>
            <a:pPr marL="0"/>
            <a:r>
              <a:rPr lang="en-US" sz="4000" b="0" i="0" spc="-200" dirty="0">
                <a:effectLst/>
              </a:rPr>
              <a:t>Stop wasting time.</a:t>
            </a:r>
          </a:p>
          <a:p>
            <a:pPr marL="0"/>
            <a:r>
              <a:rPr lang="en-US" sz="4000" b="0" i="0" spc="-200" dirty="0">
                <a:effectLst/>
              </a:rPr>
              <a:t>Stop stealing.</a:t>
            </a:r>
          </a:p>
          <a:p>
            <a:pPr marL="0"/>
            <a:r>
              <a:rPr lang="en-US" sz="4000" spc="-200" dirty="0"/>
              <a:t>Stop wasting money.</a:t>
            </a:r>
            <a:endParaRPr lang="en-US" sz="4000" b="0" i="0" spc="-200" dirty="0">
              <a:effectLst/>
            </a:endParaRPr>
          </a:p>
          <a:p>
            <a:pPr marL="0"/>
            <a:r>
              <a:rPr lang="en-US" sz="4000" spc="-200" dirty="0"/>
              <a:t>Stop Lusting.</a:t>
            </a:r>
          </a:p>
          <a:p>
            <a:pPr marL="0"/>
            <a:r>
              <a:rPr lang="en-US" sz="4000" b="0" i="0" spc="-200" dirty="0">
                <a:solidFill>
                  <a:schemeClr val="bg1"/>
                </a:solidFill>
                <a:effectLst/>
              </a:rPr>
              <a:t>Stop Hating.</a:t>
            </a:r>
          </a:p>
          <a:p>
            <a:pPr marL="0"/>
            <a:r>
              <a:rPr lang="en-US" sz="4000" spc="-200" dirty="0">
                <a:solidFill>
                  <a:schemeClr val="bg1"/>
                </a:solidFill>
              </a:rPr>
              <a:t>Stop Blaspheming.</a:t>
            </a:r>
          </a:p>
          <a:p>
            <a:pPr marL="0"/>
            <a:r>
              <a:rPr lang="en-US" sz="4000" b="0" i="0" spc="-200" dirty="0">
                <a:solidFill>
                  <a:schemeClr val="bg1"/>
                </a:solidFill>
                <a:effectLst/>
              </a:rPr>
              <a:t>Stop Lying.</a:t>
            </a:r>
          </a:p>
        </p:txBody>
      </p:sp>
      <p:pic>
        <p:nvPicPr>
          <p:cNvPr id="1026" name="Picture 2" descr="simple line art of two faced girl simple line art of two faced girl with empty eyes Two Faced stock vector">
            <a:extLst>
              <a:ext uri="{FF2B5EF4-FFF2-40B4-BE49-F238E27FC236}">
                <a16:creationId xmlns:a16="http://schemas.microsoft.com/office/drawing/2014/main" id="{C3F56C39-2103-4E81-98C0-2A1341D59AE8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3" r="10816"/>
          <a:stretch/>
        </p:blipFill>
        <p:spPr bwMode="auto">
          <a:xfrm>
            <a:off x="20" y="10"/>
            <a:ext cx="3476673" cy="68579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01659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A8AE1-D6B8-4DC2-8BAB-281D3A6D3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4072" y="629268"/>
            <a:ext cx="4939868" cy="12861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No surprises…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B422D6-5991-458C-BB34-9B31D66EB7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6693" y="2115117"/>
            <a:ext cx="5362507" cy="4742883"/>
          </a:xfrm>
        </p:spPr>
        <p:txBody>
          <a:bodyPr vert="horz" lIns="91440" tIns="45720" rIns="91440" bIns="45720" rtlCol="0">
            <a:normAutofit/>
          </a:bodyPr>
          <a:lstStyle/>
          <a:p>
            <a:pPr marL="0"/>
            <a:r>
              <a:rPr lang="en-US" sz="4000" b="0" i="0" spc="-200" dirty="0">
                <a:effectLst/>
              </a:rPr>
              <a:t>Stop wasting time.</a:t>
            </a:r>
          </a:p>
          <a:p>
            <a:pPr marL="0"/>
            <a:r>
              <a:rPr lang="en-US" sz="4000" b="0" i="0" spc="-200" dirty="0">
                <a:effectLst/>
              </a:rPr>
              <a:t>Stop stealing.</a:t>
            </a:r>
          </a:p>
          <a:p>
            <a:pPr marL="0"/>
            <a:r>
              <a:rPr lang="en-US" sz="4000" spc="-200" dirty="0"/>
              <a:t>Stop wasting money.</a:t>
            </a:r>
            <a:endParaRPr lang="en-US" sz="4000" b="0" i="0" spc="-200" dirty="0">
              <a:effectLst/>
            </a:endParaRPr>
          </a:p>
          <a:p>
            <a:pPr marL="0"/>
            <a:r>
              <a:rPr lang="en-US" sz="4000" spc="-200" dirty="0"/>
              <a:t>Stop Lusting.</a:t>
            </a:r>
          </a:p>
          <a:p>
            <a:pPr marL="0"/>
            <a:r>
              <a:rPr lang="en-US" sz="4000" b="0" i="0" spc="-200" dirty="0">
                <a:effectLst/>
              </a:rPr>
              <a:t>Stop Hating.</a:t>
            </a:r>
          </a:p>
          <a:p>
            <a:pPr marL="0"/>
            <a:r>
              <a:rPr lang="en-US" sz="4000" spc="-200" dirty="0">
                <a:solidFill>
                  <a:schemeClr val="bg1"/>
                </a:solidFill>
              </a:rPr>
              <a:t>Stop Blaspheming.</a:t>
            </a:r>
          </a:p>
          <a:p>
            <a:pPr marL="0"/>
            <a:r>
              <a:rPr lang="en-US" sz="4000" b="0" i="0" spc="-200" dirty="0">
                <a:solidFill>
                  <a:schemeClr val="bg1"/>
                </a:solidFill>
                <a:effectLst/>
              </a:rPr>
              <a:t>Stop Lying.</a:t>
            </a:r>
          </a:p>
        </p:txBody>
      </p:sp>
      <p:pic>
        <p:nvPicPr>
          <p:cNvPr id="1026" name="Picture 2" descr="simple line art of two faced girl simple line art of two faced girl with empty eyes Two Faced stock vector">
            <a:extLst>
              <a:ext uri="{FF2B5EF4-FFF2-40B4-BE49-F238E27FC236}">
                <a16:creationId xmlns:a16="http://schemas.microsoft.com/office/drawing/2014/main" id="{C3F56C39-2103-4E81-98C0-2A1341D59AE8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3" r="10816"/>
          <a:stretch/>
        </p:blipFill>
        <p:spPr bwMode="auto">
          <a:xfrm>
            <a:off x="20" y="10"/>
            <a:ext cx="3476673" cy="68579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76989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A8AE1-D6B8-4DC2-8BAB-281D3A6D3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4072" y="629268"/>
            <a:ext cx="4939868" cy="12861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No surprises…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B422D6-5991-458C-BB34-9B31D66EB7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6693" y="2115117"/>
            <a:ext cx="5362507" cy="4742883"/>
          </a:xfrm>
        </p:spPr>
        <p:txBody>
          <a:bodyPr vert="horz" lIns="91440" tIns="45720" rIns="91440" bIns="45720" rtlCol="0">
            <a:normAutofit/>
          </a:bodyPr>
          <a:lstStyle/>
          <a:p>
            <a:pPr marL="0"/>
            <a:r>
              <a:rPr lang="en-US" sz="4000" b="0" i="0" spc="-200" dirty="0">
                <a:effectLst/>
              </a:rPr>
              <a:t>Stop wasting time.</a:t>
            </a:r>
          </a:p>
          <a:p>
            <a:pPr marL="0"/>
            <a:r>
              <a:rPr lang="en-US" sz="4000" b="0" i="0" spc="-200" dirty="0">
                <a:effectLst/>
              </a:rPr>
              <a:t>Stop stealing.</a:t>
            </a:r>
          </a:p>
          <a:p>
            <a:pPr marL="0"/>
            <a:r>
              <a:rPr lang="en-US" sz="4000" spc="-200" dirty="0"/>
              <a:t>Stop wasting money.</a:t>
            </a:r>
            <a:endParaRPr lang="en-US" sz="4000" b="0" i="0" spc="-200" dirty="0">
              <a:effectLst/>
            </a:endParaRPr>
          </a:p>
          <a:p>
            <a:pPr marL="0"/>
            <a:r>
              <a:rPr lang="en-US" sz="4000" spc="-200" dirty="0"/>
              <a:t>Stop Lusting.</a:t>
            </a:r>
          </a:p>
          <a:p>
            <a:pPr marL="0"/>
            <a:r>
              <a:rPr lang="en-US" sz="4000" b="0" i="0" spc="-200" dirty="0">
                <a:effectLst/>
              </a:rPr>
              <a:t>Stop Hating.</a:t>
            </a:r>
          </a:p>
          <a:p>
            <a:pPr marL="0"/>
            <a:r>
              <a:rPr lang="en-US" sz="4000" spc="-200" dirty="0"/>
              <a:t>Stop Blaspheming.</a:t>
            </a:r>
          </a:p>
          <a:p>
            <a:pPr marL="0"/>
            <a:r>
              <a:rPr lang="en-US" sz="4000" b="0" i="0" spc="-200" dirty="0">
                <a:solidFill>
                  <a:schemeClr val="bg1"/>
                </a:solidFill>
                <a:effectLst/>
              </a:rPr>
              <a:t>Stop Lying.</a:t>
            </a:r>
          </a:p>
        </p:txBody>
      </p:sp>
      <p:pic>
        <p:nvPicPr>
          <p:cNvPr id="1026" name="Picture 2" descr="simple line art of two faced girl simple line art of two faced girl with empty eyes Two Faced stock vector">
            <a:extLst>
              <a:ext uri="{FF2B5EF4-FFF2-40B4-BE49-F238E27FC236}">
                <a16:creationId xmlns:a16="http://schemas.microsoft.com/office/drawing/2014/main" id="{C3F56C39-2103-4E81-98C0-2A1341D59AE8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3" r="10816"/>
          <a:stretch/>
        </p:blipFill>
        <p:spPr bwMode="auto">
          <a:xfrm>
            <a:off x="20" y="10"/>
            <a:ext cx="3476673" cy="68579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59939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A8AE1-D6B8-4DC2-8BAB-281D3A6D3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4072" y="629268"/>
            <a:ext cx="4939868" cy="12861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No surprises…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B422D6-5991-458C-BB34-9B31D66EB7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6693" y="2115117"/>
            <a:ext cx="5362507" cy="4742883"/>
          </a:xfrm>
        </p:spPr>
        <p:txBody>
          <a:bodyPr vert="horz" lIns="91440" tIns="45720" rIns="91440" bIns="45720" rtlCol="0">
            <a:normAutofit/>
          </a:bodyPr>
          <a:lstStyle/>
          <a:p>
            <a:pPr marL="0"/>
            <a:r>
              <a:rPr lang="en-US" sz="4000" b="0" i="0" spc="-200" dirty="0">
                <a:effectLst/>
              </a:rPr>
              <a:t>Stop wasting time.</a:t>
            </a:r>
          </a:p>
          <a:p>
            <a:pPr marL="0"/>
            <a:r>
              <a:rPr lang="en-US" sz="4000" b="0" i="0" spc="-200" dirty="0">
                <a:effectLst/>
              </a:rPr>
              <a:t>Stop stealing.</a:t>
            </a:r>
          </a:p>
          <a:p>
            <a:pPr marL="0"/>
            <a:r>
              <a:rPr lang="en-US" sz="4000" spc="-200" dirty="0"/>
              <a:t>Stop wasting money.</a:t>
            </a:r>
            <a:endParaRPr lang="en-US" sz="4000" b="0" i="0" spc="-200" dirty="0">
              <a:effectLst/>
            </a:endParaRPr>
          </a:p>
          <a:p>
            <a:pPr marL="0"/>
            <a:r>
              <a:rPr lang="en-US" sz="4000" spc="-200" dirty="0"/>
              <a:t>Stop Lusting.</a:t>
            </a:r>
          </a:p>
          <a:p>
            <a:pPr marL="0"/>
            <a:r>
              <a:rPr lang="en-US" sz="4000" b="0" i="0" spc="-200" dirty="0">
                <a:effectLst/>
              </a:rPr>
              <a:t>Stop Hating.</a:t>
            </a:r>
          </a:p>
          <a:p>
            <a:pPr marL="0"/>
            <a:r>
              <a:rPr lang="en-US" sz="4000" spc="-200" dirty="0"/>
              <a:t>Stop Blaspheming.</a:t>
            </a:r>
          </a:p>
          <a:p>
            <a:pPr marL="0"/>
            <a:r>
              <a:rPr lang="en-US" sz="4000" b="0" i="0" spc="-200" dirty="0">
                <a:effectLst/>
              </a:rPr>
              <a:t>Stop Lying.</a:t>
            </a:r>
          </a:p>
        </p:txBody>
      </p:sp>
      <p:pic>
        <p:nvPicPr>
          <p:cNvPr id="1026" name="Picture 2" descr="simple line art of two faced girl simple line art of two faced girl with empty eyes Two Faced stock vector">
            <a:extLst>
              <a:ext uri="{FF2B5EF4-FFF2-40B4-BE49-F238E27FC236}">
                <a16:creationId xmlns:a16="http://schemas.microsoft.com/office/drawing/2014/main" id="{C3F56C39-2103-4E81-98C0-2A1341D59AE8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3" r="10816"/>
          <a:stretch/>
        </p:blipFill>
        <p:spPr bwMode="auto">
          <a:xfrm>
            <a:off x="20" y="10"/>
            <a:ext cx="3476673" cy="68579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95470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2BEE2-ECB9-4771-B0C8-24CE299B1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Too busy reconstructing…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269820-7577-4D66-86D2-F221477A530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 algn="l">
              <a:buNone/>
            </a:pPr>
            <a:r>
              <a:rPr lang="en-NZ" sz="4000" b="0" i="0" dirty="0">
                <a:solidFill>
                  <a:srgbClr val="000000"/>
                </a:solidFill>
                <a:effectLst/>
                <a:latin typeface="system-ui"/>
              </a:rPr>
              <a:t>Romans 13:14—</a:t>
            </a:r>
          </a:p>
          <a:p>
            <a:pPr marL="0" indent="0" algn="l">
              <a:buNone/>
            </a:pPr>
            <a:r>
              <a:rPr lang="en-NZ" sz="4000" b="1" i="0" baseline="30000" dirty="0">
                <a:solidFill>
                  <a:srgbClr val="000000"/>
                </a:solidFill>
                <a:effectLst/>
                <a:latin typeface="system-ui"/>
              </a:rPr>
              <a:t>14</a:t>
            </a:r>
            <a:r>
              <a:rPr lang="en-NZ" sz="4000" b="0" i="0" dirty="0">
                <a:solidFill>
                  <a:srgbClr val="000000"/>
                </a:solidFill>
                <a:effectLst/>
                <a:latin typeface="system-ui"/>
              </a:rPr>
              <a:t>But put on the Lord Jesus Christ, and make no provision for the flesh in regard to </a:t>
            </a:r>
            <a:r>
              <a:rPr lang="en-NZ" sz="4000" b="0" i="1" dirty="0">
                <a:solidFill>
                  <a:srgbClr val="000000"/>
                </a:solidFill>
                <a:effectLst/>
                <a:latin typeface="system-ui"/>
              </a:rPr>
              <a:t>its</a:t>
            </a:r>
            <a:r>
              <a:rPr lang="en-NZ" sz="4000" b="0" i="0" dirty="0">
                <a:solidFill>
                  <a:srgbClr val="000000"/>
                </a:solidFill>
                <a:effectLst/>
                <a:latin typeface="system-ui"/>
              </a:rPr>
              <a:t> lusts.</a:t>
            </a:r>
            <a:r>
              <a:rPr lang="en-NZ" sz="1200" b="0" i="0" dirty="0">
                <a:solidFill>
                  <a:srgbClr val="000000"/>
                </a:solidFill>
                <a:effectLst/>
                <a:latin typeface="system-ui"/>
              </a:rPr>
              <a:t> (NASB95)</a:t>
            </a:r>
          </a:p>
        </p:txBody>
      </p:sp>
      <p:pic>
        <p:nvPicPr>
          <p:cNvPr id="9218" name="Picture 2" descr="Off limits or out of scope stock illustration. Illustration of scope -  33105940">
            <a:extLst>
              <a:ext uri="{FF2B5EF4-FFF2-40B4-BE49-F238E27FC236}">
                <a16:creationId xmlns:a16="http://schemas.microsoft.com/office/drawing/2014/main" id="{8067A1D0-C07F-417C-B005-616864C15B95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82" r="9175"/>
          <a:stretch/>
        </p:blipFill>
        <p:spPr bwMode="auto">
          <a:xfrm>
            <a:off x="-1" y="1894231"/>
            <a:ext cx="4200939" cy="4963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360307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50E9B-E593-406E-9618-77B27C3D9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Too busy with the church…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35DDEF-539D-40D5-BCEB-12E0AD81034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l">
              <a:lnSpc>
                <a:spcPct val="70000"/>
              </a:lnSpc>
              <a:buNone/>
            </a:pPr>
            <a:r>
              <a:rPr lang="en-NZ" sz="4000" b="0" i="0" spc="-200" dirty="0">
                <a:solidFill>
                  <a:srgbClr val="000000"/>
                </a:solidFill>
                <a:effectLst/>
                <a:latin typeface="system-ui"/>
              </a:rPr>
              <a:t>Galatians 6:10—</a:t>
            </a:r>
          </a:p>
          <a:p>
            <a:pPr marL="0" indent="0" algn="l">
              <a:lnSpc>
                <a:spcPct val="70000"/>
              </a:lnSpc>
              <a:buNone/>
            </a:pPr>
            <a:r>
              <a:rPr lang="en-NZ" sz="4000" b="1" i="0" spc="-200" baseline="30000" dirty="0">
                <a:solidFill>
                  <a:srgbClr val="000000"/>
                </a:solidFill>
                <a:effectLst/>
                <a:latin typeface="system-ui"/>
              </a:rPr>
              <a:t>10</a:t>
            </a:r>
            <a:r>
              <a:rPr lang="en-NZ" sz="4000" b="0" i="0" spc="-200" dirty="0">
                <a:solidFill>
                  <a:srgbClr val="000000"/>
                </a:solidFill>
                <a:effectLst/>
                <a:latin typeface="system-ui"/>
              </a:rPr>
              <a:t>So then, while we have opportunity, let us do good to all people, and especially to those who are of the household of the faith.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 </a:t>
            </a:r>
            <a:r>
              <a:rPr lang="en-NZ" sz="1400" b="0" i="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</a:p>
        </p:txBody>
      </p:sp>
      <p:pic>
        <p:nvPicPr>
          <p:cNvPr id="5" name="Picture 2" descr="Off limits or out of scope stock illustration. Illustration of scope -  33105940">
            <a:extLst>
              <a:ext uri="{FF2B5EF4-FFF2-40B4-BE49-F238E27FC236}">
                <a16:creationId xmlns:a16="http://schemas.microsoft.com/office/drawing/2014/main" id="{A415882E-F1F4-4B9E-82F9-AB81F041F173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82" r="9175"/>
          <a:stretch/>
        </p:blipFill>
        <p:spPr bwMode="auto">
          <a:xfrm>
            <a:off x="-1" y="1894231"/>
            <a:ext cx="4200939" cy="4963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33551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B0A2F-0D02-4D51-BC03-EB2D696DA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Too busy thinking…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EAB265-EB91-43D7-8E69-F38C3D68E71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70000"/>
              </a:lnSpc>
            </a:pPr>
            <a:r>
              <a:rPr lang="en-NZ" sz="4000" spc="-200" dirty="0">
                <a:solidFill>
                  <a:srgbClr val="000000"/>
                </a:solidFill>
                <a:latin typeface="system-ui"/>
              </a:rPr>
              <a:t>Think on these things…</a:t>
            </a:r>
            <a:endParaRPr lang="en-NZ" sz="4000" spc="-200" dirty="0"/>
          </a:p>
        </p:txBody>
      </p:sp>
      <p:pic>
        <p:nvPicPr>
          <p:cNvPr id="5" name="Picture 2" descr="Off limits or out of scope stock illustration. Illustration of scope -  33105940">
            <a:extLst>
              <a:ext uri="{FF2B5EF4-FFF2-40B4-BE49-F238E27FC236}">
                <a16:creationId xmlns:a16="http://schemas.microsoft.com/office/drawing/2014/main" id="{241BA6F3-19C9-4A80-BCCB-5DE8E08FBED3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82" r="9175"/>
          <a:stretch/>
        </p:blipFill>
        <p:spPr bwMode="auto">
          <a:xfrm>
            <a:off x="-1" y="1894231"/>
            <a:ext cx="4200939" cy="4963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29763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0781D-5E85-453D-A907-09FAADE17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3886200" cy="1325563"/>
          </a:xfrm>
        </p:spPr>
        <p:txBody>
          <a:bodyPr/>
          <a:lstStyle/>
          <a:p>
            <a:r>
              <a:rPr lang="en-NZ" dirty="0" err="1"/>
              <a:t>nnnnnn</a:t>
            </a:r>
            <a:endParaRPr lang="en-NZ" dirty="0"/>
          </a:p>
        </p:txBody>
      </p:sp>
      <p:pic>
        <p:nvPicPr>
          <p:cNvPr id="2050" name="Picture 2" descr="Calvary Grace Church of Calgary: Calgary, AB &amp;gt; Think About These Things">
            <a:extLst>
              <a:ext uri="{FF2B5EF4-FFF2-40B4-BE49-F238E27FC236}">
                <a16:creationId xmlns:a16="http://schemas.microsoft.com/office/drawing/2014/main" id="{6186E988-37CE-4CD1-8159-AECA95E3DE48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328993" cy="5552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615B0239-65FC-4B2C-9A9E-FB95ABBDDCCA}"/>
              </a:ext>
            </a:extLst>
          </p:cNvPr>
          <p:cNvSpPr txBox="1">
            <a:spLocks/>
          </p:cNvSpPr>
          <p:nvPr/>
        </p:nvSpPr>
        <p:spPr>
          <a:xfrm>
            <a:off x="4943062" y="0"/>
            <a:ext cx="4200938" cy="685799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NZ" sz="10000" spc="-200" dirty="0"/>
              <a:t>Phil.4:8—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NZ" sz="10000" spc="-200" dirty="0"/>
              <a:t>…</a:t>
            </a:r>
            <a:r>
              <a:rPr lang="en-NZ" sz="10000" spc="-200" dirty="0">
                <a:solidFill>
                  <a:srgbClr val="000000"/>
                </a:solidFill>
              </a:rPr>
              <a:t>whatever is: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NZ" sz="10000" spc="-200" dirty="0">
                <a:solidFill>
                  <a:srgbClr val="000000"/>
                </a:solidFill>
              </a:rPr>
              <a:t>True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NZ" sz="10000" spc="-200" dirty="0">
                <a:solidFill>
                  <a:srgbClr val="000000"/>
                </a:solidFill>
              </a:rPr>
              <a:t>Honourable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NZ" sz="10000" spc="-200" dirty="0">
                <a:solidFill>
                  <a:srgbClr val="000000"/>
                </a:solidFill>
              </a:rPr>
              <a:t>Right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NZ" sz="10000" spc="-200" dirty="0">
                <a:solidFill>
                  <a:srgbClr val="000000"/>
                </a:solidFill>
              </a:rPr>
              <a:t>Pure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NZ" sz="10000" spc="-200" dirty="0">
                <a:solidFill>
                  <a:srgbClr val="000000"/>
                </a:solidFill>
              </a:rPr>
              <a:t>Lovely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NZ" sz="10000" spc="-200" dirty="0">
                <a:solidFill>
                  <a:srgbClr val="000000"/>
                </a:solidFill>
              </a:rPr>
              <a:t>Of good repute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NZ" sz="10000" spc="-200" dirty="0">
                <a:solidFill>
                  <a:srgbClr val="000000"/>
                </a:solidFill>
              </a:rPr>
              <a:t>If there is any excellence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NZ" sz="10000" spc="-200" dirty="0">
                <a:solidFill>
                  <a:srgbClr val="000000"/>
                </a:solidFill>
              </a:rPr>
              <a:t>If anything worthy of praise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NZ" sz="10000" spc="-200" dirty="0">
                <a:solidFill>
                  <a:srgbClr val="000000"/>
                </a:solidFill>
              </a:rPr>
              <a:t>Dwell on these things.</a:t>
            </a:r>
            <a:r>
              <a:rPr lang="en-NZ" sz="8400" dirty="0">
                <a:solidFill>
                  <a:srgbClr val="000000"/>
                </a:solidFill>
                <a:latin typeface="system-ui"/>
              </a:rPr>
              <a:t> </a:t>
            </a:r>
            <a:r>
              <a:rPr lang="en-NZ" sz="2000" dirty="0">
                <a:solidFill>
                  <a:srgbClr val="000000"/>
                </a:solidFill>
                <a:latin typeface="system-ui"/>
              </a:rPr>
              <a:t>(NASB95)</a:t>
            </a:r>
            <a:endParaRPr lang="en-NZ" sz="2000" dirty="0"/>
          </a:p>
        </p:txBody>
      </p:sp>
      <p:pic>
        <p:nvPicPr>
          <p:cNvPr id="11" name="Picture 2" descr="Calvary Grace Church of Calgary: Calgary, AB &amp;gt; Think About These Things">
            <a:extLst>
              <a:ext uri="{FF2B5EF4-FFF2-40B4-BE49-F238E27FC236}">
                <a16:creationId xmlns:a16="http://schemas.microsoft.com/office/drawing/2014/main" id="{82FF528D-8A51-4312-BA9F-0849E520ADB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203" r="16739" b="83152"/>
          <a:stretch/>
        </p:blipFill>
        <p:spPr bwMode="auto">
          <a:xfrm>
            <a:off x="4028973" y="3244247"/>
            <a:ext cx="914089" cy="754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F38D332C-A17A-4884-B114-4A45DE078853}"/>
              </a:ext>
            </a:extLst>
          </p:cNvPr>
          <p:cNvSpPr txBox="1">
            <a:spLocks/>
          </p:cNvSpPr>
          <p:nvPr/>
        </p:nvSpPr>
        <p:spPr>
          <a:xfrm>
            <a:off x="297346" y="5167311"/>
            <a:ext cx="407587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NZ" dirty="0"/>
              <a:t>My mind is made up of…</a:t>
            </a:r>
          </a:p>
        </p:txBody>
      </p:sp>
    </p:spTree>
    <p:extLst>
      <p:ext uri="{BB962C8B-B14F-4D97-AF65-F5344CB8AC3E}">
        <p14:creationId xmlns:p14="http://schemas.microsoft.com/office/powerpoint/2010/main" val="39250771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D6B17A-A343-4A55-8240-4DC6ECAA13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67689" y="1480656"/>
            <a:ext cx="3886200" cy="4351338"/>
          </a:xfrm>
        </p:spPr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r>
              <a:rPr lang="en-NZ" sz="4000" b="0" i="0" dirty="0">
                <a:solidFill>
                  <a:srgbClr val="000000"/>
                </a:solidFill>
                <a:effectLst/>
                <a:latin typeface="system-ui"/>
              </a:rPr>
              <a:t>John 3:5—</a:t>
            </a:r>
          </a:p>
          <a:p>
            <a:pPr marL="0" indent="0" algn="l">
              <a:buNone/>
            </a:pPr>
            <a:r>
              <a:rPr lang="en-NZ" sz="4000" b="1" i="0" baseline="30000" dirty="0">
                <a:solidFill>
                  <a:srgbClr val="000000"/>
                </a:solidFill>
                <a:effectLst/>
                <a:latin typeface="system-ui"/>
              </a:rPr>
              <a:t>5</a:t>
            </a:r>
            <a:r>
              <a:rPr lang="en-NZ" sz="4000" b="0" i="0" dirty="0">
                <a:solidFill>
                  <a:srgbClr val="000000"/>
                </a:solidFill>
                <a:effectLst/>
                <a:latin typeface="system-ui"/>
              </a:rPr>
              <a:t>Jesus answered, “Truly, truly, I say to you, unless one is born of water and the Spirit he cannot enter into the kingdom of God. </a:t>
            </a:r>
            <a:r>
              <a:rPr lang="en-NZ" sz="1400" b="0" i="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</a:p>
        </p:txBody>
      </p:sp>
      <p:pic>
        <p:nvPicPr>
          <p:cNvPr id="12290" name="Picture 2" descr="Adult Female Full Immersion Baptism | Sharefaith Media">
            <a:extLst>
              <a:ext uri="{FF2B5EF4-FFF2-40B4-BE49-F238E27FC236}">
                <a16:creationId xmlns:a16="http://schemas.microsoft.com/office/drawing/2014/main" id="{01EA70B4-BB43-4B88-BF02-367707A2F68D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46852"/>
            <a:ext cx="4658284" cy="3181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3944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DDA3F9-8B68-4BFA-9A2B-E80C5A3F95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650" y="785191"/>
            <a:ext cx="7886700" cy="5287617"/>
          </a:xfrm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NZ" sz="4000" b="0" i="0" spc="-200" dirty="0">
                <a:solidFill>
                  <a:srgbClr val="000000"/>
                </a:solidFill>
                <a:effectLst/>
                <a:latin typeface="system-ui"/>
              </a:rPr>
              <a:t>1 John 2:16—</a:t>
            </a:r>
          </a:p>
          <a:p>
            <a:pPr marL="0" indent="0" algn="ctr">
              <a:lnSpc>
                <a:spcPct val="70000"/>
              </a:lnSpc>
              <a:buNone/>
            </a:pPr>
            <a:r>
              <a:rPr lang="en-NZ" sz="4000" b="1" i="0" spc="-200" baseline="30000" dirty="0">
                <a:solidFill>
                  <a:srgbClr val="000000"/>
                </a:solidFill>
                <a:effectLst/>
                <a:latin typeface="system-ui"/>
              </a:rPr>
              <a:t>16</a:t>
            </a:r>
            <a:r>
              <a:rPr lang="en-NZ" sz="4000" b="0" i="0" spc="-200" dirty="0">
                <a:solidFill>
                  <a:srgbClr val="000000"/>
                </a:solidFill>
                <a:effectLst/>
                <a:latin typeface="system-ui"/>
              </a:rPr>
              <a:t>For all that is in the world, </a:t>
            </a:r>
          </a:p>
          <a:p>
            <a:pPr marL="0" indent="0" algn="ctr">
              <a:lnSpc>
                <a:spcPct val="70000"/>
              </a:lnSpc>
              <a:buNone/>
            </a:pPr>
            <a:r>
              <a:rPr lang="en-NZ" sz="4000" b="0" i="0" spc="-200" dirty="0">
                <a:solidFill>
                  <a:srgbClr val="000000"/>
                </a:solidFill>
                <a:effectLst/>
                <a:latin typeface="system-ui"/>
              </a:rPr>
              <a:t>the lust of the flesh </a:t>
            </a:r>
          </a:p>
          <a:p>
            <a:pPr marL="0" indent="0" algn="ctr">
              <a:lnSpc>
                <a:spcPct val="70000"/>
              </a:lnSpc>
              <a:buNone/>
            </a:pPr>
            <a:r>
              <a:rPr lang="en-NZ" sz="4000" b="0" i="0" spc="-200" dirty="0">
                <a:solidFill>
                  <a:srgbClr val="000000"/>
                </a:solidFill>
                <a:effectLst/>
                <a:latin typeface="system-ui"/>
              </a:rPr>
              <a:t>and the </a:t>
            </a:r>
          </a:p>
          <a:p>
            <a:pPr marL="0" indent="0" algn="ctr">
              <a:lnSpc>
                <a:spcPct val="70000"/>
              </a:lnSpc>
              <a:buNone/>
            </a:pPr>
            <a:r>
              <a:rPr lang="en-NZ" sz="4000" b="0" i="0" spc="-200" dirty="0">
                <a:solidFill>
                  <a:srgbClr val="000000"/>
                </a:solidFill>
                <a:effectLst/>
                <a:latin typeface="system-ui"/>
              </a:rPr>
              <a:t>lust of the eyes</a:t>
            </a:r>
          </a:p>
          <a:p>
            <a:pPr marL="0" indent="0" algn="ctr">
              <a:lnSpc>
                <a:spcPct val="70000"/>
              </a:lnSpc>
              <a:buNone/>
            </a:pPr>
            <a:r>
              <a:rPr lang="en-NZ" sz="4000" b="0" i="0" spc="-200" dirty="0">
                <a:solidFill>
                  <a:srgbClr val="000000"/>
                </a:solidFill>
                <a:effectLst/>
                <a:latin typeface="system-ui"/>
              </a:rPr>
              <a:t>and the </a:t>
            </a:r>
          </a:p>
          <a:p>
            <a:pPr marL="0" indent="0" algn="ctr">
              <a:lnSpc>
                <a:spcPct val="70000"/>
              </a:lnSpc>
              <a:buNone/>
            </a:pPr>
            <a:r>
              <a:rPr lang="en-NZ" sz="4000" b="0" i="0" spc="-200" dirty="0">
                <a:solidFill>
                  <a:srgbClr val="000000"/>
                </a:solidFill>
                <a:effectLst/>
                <a:latin typeface="system-ui"/>
              </a:rPr>
              <a:t>boastful pride of life, </a:t>
            </a:r>
          </a:p>
          <a:p>
            <a:pPr marL="0" indent="0" algn="ctr">
              <a:lnSpc>
                <a:spcPct val="70000"/>
              </a:lnSpc>
              <a:buNone/>
            </a:pPr>
            <a:r>
              <a:rPr lang="en-NZ" sz="4000" b="0" i="0" spc="-200" dirty="0">
                <a:solidFill>
                  <a:srgbClr val="000000"/>
                </a:solidFill>
                <a:effectLst/>
                <a:latin typeface="system-ui"/>
              </a:rPr>
              <a:t>is not from the Father, </a:t>
            </a:r>
          </a:p>
          <a:p>
            <a:pPr marL="0" indent="0" algn="ctr">
              <a:lnSpc>
                <a:spcPct val="70000"/>
              </a:lnSpc>
              <a:buNone/>
            </a:pPr>
            <a:r>
              <a:rPr lang="en-NZ" sz="4000" b="0" i="0" spc="-200" dirty="0">
                <a:solidFill>
                  <a:srgbClr val="000000"/>
                </a:solidFill>
                <a:effectLst/>
                <a:latin typeface="system-ui"/>
              </a:rPr>
              <a:t>but is from the world.</a:t>
            </a:r>
            <a:r>
              <a:rPr lang="en-NZ" sz="1400" b="0" i="0" dirty="0">
                <a:solidFill>
                  <a:srgbClr val="000000"/>
                </a:solidFill>
                <a:effectLst/>
                <a:latin typeface="system-ui"/>
              </a:rPr>
              <a:t> </a:t>
            </a:r>
          </a:p>
          <a:p>
            <a:pPr marL="0" indent="0" algn="ctr">
              <a:buNone/>
            </a:pPr>
            <a:r>
              <a:rPr lang="en-NZ" sz="1400" b="0" i="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4B04741-1E99-4F6C-AC22-03E7D3FFAAB1}"/>
              </a:ext>
            </a:extLst>
          </p:cNvPr>
          <p:cNvSpPr txBox="1"/>
          <p:nvPr/>
        </p:nvSpPr>
        <p:spPr>
          <a:xfrm>
            <a:off x="457200" y="1697123"/>
            <a:ext cx="87381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NZ" sz="5400" b="0" i="0" spc="-200" dirty="0">
                <a:solidFill>
                  <a:srgbClr val="000000"/>
                </a:solidFill>
                <a:effectLst/>
                <a:latin typeface="system-ui"/>
              </a:rPr>
              <a:t>1.</a:t>
            </a:r>
            <a:endParaRPr lang="en-NZ" sz="5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B4F5587-E55C-4A4F-9423-AE75B7AE1FD6}"/>
              </a:ext>
            </a:extLst>
          </p:cNvPr>
          <p:cNvSpPr txBox="1"/>
          <p:nvPr/>
        </p:nvSpPr>
        <p:spPr>
          <a:xfrm>
            <a:off x="457200" y="2775175"/>
            <a:ext cx="87381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NZ" sz="5400" b="0" i="0" spc="-200" dirty="0">
                <a:solidFill>
                  <a:srgbClr val="000000"/>
                </a:solidFill>
                <a:effectLst/>
                <a:latin typeface="system-ui"/>
              </a:rPr>
              <a:t>2.</a:t>
            </a:r>
            <a:endParaRPr lang="en-NZ" sz="54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0CCF72D-389A-425D-8C6F-15FC94883F75}"/>
              </a:ext>
            </a:extLst>
          </p:cNvPr>
          <p:cNvSpPr txBox="1"/>
          <p:nvPr/>
        </p:nvSpPr>
        <p:spPr>
          <a:xfrm>
            <a:off x="487432" y="3807604"/>
            <a:ext cx="87381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NZ" sz="5400" b="0" i="0" spc="-200" dirty="0">
                <a:solidFill>
                  <a:srgbClr val="000000"/>
                </a:solidFill>
                <a:effectLst/>
                <a:latin typeface="system-ui"/>
              </a:rPr>
              <a:t>3.</a:t>
            </a:r>
            <a:endParaRPr lang="en-NZ" sz="5400" dirty="0"/>
          </a:p>
        </p:txBody>
      </p:sp>
    </p:spTree>
    <p:extLst>
      <p:ext uri="{BB962C8B-B14F-4D97-AF65-F5344CB8AC3E}">
        <p14:creationId xmlns:p14="http://schemas.microsoft.com/office/powerpoint/2010/main" val="254419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DDA3F9-8B68-4BFA-9A2B-E80C5A3F95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650" y="785191"/>
            <a:ext cx="7886700" cy="5287617"/>
          </a:xfrm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NZ" sz="4000" b="0" i="0" spc="-200" dirty="0">
                <a:solidFill>
                  <a:srgbClr val="000000"/>
                </a:solidFill>
                <a:effectLst/>
                <a:latin typeface="system-ui"/>
              </a:rPr>
              <a:t>1 John 2:16—</a:t>
            </a:r>
          </a:p>
          <a:p>
            <a:pPr marL="0" indent="0" algn="ctr">
              <a:lnSpc>
                <a:spcPct val="70000"/>
              </a:lnSpc>
              <a:buNone/>
            </a:pPr>
            <a:r>
              <a:rPr lang="en-NZ" sz="4000" b="1" i="0" spc="-200" baseline="30000" dirty="0">
                <a:solidFill>
                  <a:srgbClr val="000000"/>
                </a:solidFill>
                <a:effectLst/>
                <a:latin typeface="system-ui"/>
              </a:rPr>
              <a:t>16</a:t>
            </a:r>
            <a:r>
              <a:rPr lang="en-NZ" sz="4000" b="0" i="0" spc="-200" dirty="0">
                <a:solidFill>
                  <a:srgbClr val="000000"/>
                </a:solidFill>
                <a:effectLst/>
                <a:latin typeface="system-ui"/>
              </a:rPr>
              <a:t>For all that is in the world, </a:t>
            </a:r>
          </a:p>
          <a:p>
            <a:pPr marL="0" indent="0" algn="ctr">
              <a:lnSpc>
                <a:spcPct val="70000"/>
              </a:lnSpc>
              <a:buNone/>
            </a:pPr>
            <a:r>
              <a:rPr lang="en-NZ" sz="4000" b="0" i="0" spc="-200" dirty="0">
                <a:solidFill>
                  <a:srgbClr val="000000"/>
                </a:solidFill>
                <a:effectLst/>
                <a:latin typeface="system-ui"/>
              </a:rPr>
              <a:t>the lust of the flesh </a:t>
            </a:r>
          </a:p>
          <a:p>
            <a:pPr marL="0" indent="0" algn="ctr">
              <a:lnSpc>
                <a:spcPct val="70000"/>
              </a:lnSpc>
              <a:buNone/>
            </a:pPr>
            <a:r>
              <a:rPr lang="en-NZ" sz="4000" b="0" i="0" spc="-200" dirty="0">
                <a:solidFill>
                  <a:srgbClr val="000000"/>
                </a:solidFill>
                <a:effectLst/>
                <a:latin typeface="system-ui"/>
              </a:rPr>
              <a:t>and the </a:t>
            </a:r>
          </a:p>
          <a:p>
            <a:pPr marL="0" indent="0" algn="ctr">
              <a:lnSpc>
                <a:spcPct val="70000"/>
              </a:lnSpc>
              <a:buNone/>
            </a:pPr>
            <a:r>
              <a:rPr lang="en-NZ" sz="4000" b="0" i="0" spc="-200" dirty="0">
                <a:solidFill>
                  <a:srgbClr val="000000"/>
                </a:solidFill>
                <a:effectLst/>
                <a:latin typeface="system-ui"/>
              </a:rPr>
              <a:t>lust of the eyes</a:t>
            </a:r>
          </a:p>
          <a:p>
            <a:pPr marL="0" indent="0" algn="ctr">
              <a:lnSpc>
                <a:spcPct val="70000"/>
              </a:lnSpc>
              <a:buNone/>
            </a:pPr>
            <a:r>
              <a:rPr lang="en-NZ" sz="4000" b="0" i="0" spc="-200" dirty="0">
                <a:solidFill>
                  <a:srgbClr val="000000"/>
                </a:solidFill>
                <a:effectLst/>
                <a:latin typeface="system-ui"/>
              </a:rPr>
              <a:t>and the </a:t>
            </a:r>
          </a:p>
          <a:p>
            <a:pPr marL="0" indent="0" algn="ctr">
              <a:lnSpc>
                <a:spcPct val="70000"/>
              </a:lnSpc>
              <a:buNone/>
            </a:pPr>
            <a:r>
              <a:rPr lang="en-NZ" sz="4000" b="0" i="0" spc="-200" dirty="0">
                <a:solidFill>
                  <a:srgbClr val="000000"/>
                </a:solidFill>
                <a:effectLst/>
                <a:latin typeface="system-ui"/>
              </a:rPr>
              <a:t>boastful pride of life, </a:t>
            </a:r>
          </a:p>
          <a:p>
            <a:pPr marL="0" indent="0" algn="ctr">
              <a:lnSpc>
                <a:spcPct val="70000"/>
              </a:lnSpc>
              <a:buNone/>
            </a:pPr>
            <a:r>
              <a:rPr lang="en-NZ" sz="4000" b="0" i="0" spc="-200" dirty="0">
                <a:solidFill>
                  <a:srgbClr val="000000"/>
                </a:solidFill>
                <a:effectLst/>
                <a:latin typeface="system-ui"/>
              </a:rPr>
              <a:t>is not from the Father, </a:t>
            </a:r>
          </a:p>
          <a:p>
            <a:pPr marL="0" indent="0" algn="ctr">
              <a:lnSpc>
                <a:spcPct val="70000"/>
              </a:lnSpc>
              <a:buNone/>
            </a:pPr>
            <a:r>
              <a:rPr lang="en-NZ" sz="4000" b="0" i="0" spc="-200" dirty="0">
                <a:solidFill>
                  <a:srgbClr val="000000"/>
                </a:solidFill>
                <a:effectLst/>
                <a:latin typeface="system-ui"/>
              </a:rPr>
              <a:t>but is from the world.</a:t>
            </a:r>
            <a:r>
              <a:rPr lang="en-NZ" sz="1400" b="0" i="0" dirty="0">
                <a:solidFill>
                  <a:srgbClr val="000000"/>
                </a:solidFill>
                <a:effectLst/>
                <a:latin typeface="system-ui"/>
              </a:rPr>
              <a:t> </a:t>
            </a:r>
          </a:p>
          <a:p>
            <a:pPr marL="0" indent="0" algn="ctr">
              <a:buNone/>
            </a:pPr>
            <a:r>
              <a:rPr lang="en-NZ" sz="1400" b="0" i="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53BD6C01-6F52-4F1D-9160-15BE30AF2EDC}"/>
              </a:ext>
            </a:extLst>
          </p:cNvPr>
          <p:cNvSpPr/>
          <p:nvPr/>
        </p:nvSpPr>
        <p:spPr>
          <a:xfrm>
            <a:off x="1331014" y="1859444"/>
            <a:ext cx="1160393" cy="6062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4B04741-1E99-4F6C-AC22-03E7D3FFAAB1}"/>
              </a:ext>
            </a:extLst>
          </p:cNvPr>
          <p:cNvSpPr txBox="1"/>
          <p:nvPr/>
        </p:nvSpPr>
        <p:spPr>
          <a:xfrm>
            <a:off x="457200" y="1697123"/>
            <a:ext cx="87381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NZ" sz="5400" b="0" i="0" spc="-200" dirty="0">
                <a:solidFill>
                  <a:srgbClr val="000000"/>
                </a:solidFill>
                <a:effectLst/>
                <a:latin typeface="system-ui"/>
              </a:rPr>
              <a:t>1.</a:t>
            </a:r>
            <a:endParaRPr lang="en-NZ" sz="5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B4F5587-E55C-4A4F-9423-AE75B7AE1FD6}"/>
              </a:ext>
            </a:extLst>
          </p:cNvPr>
          <p:cNvSpPr txBox="1"/>
          <p:nvPr/>
        </p:nvSpPr>
        <p:spPr>
          <a:xfrm>
            <a:off x="457200" y="2775175"/>
            <a:ext cx="87381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NZ" sz="5400" b="0" i="0" spc="-200" dirty="0">
                <a:solidFill>
                  <a:srgbClr val="000000"/>
                </a:solidFill>
                <a:effectLst/>
                <a:latin typeface="system-ui"/>
              </a:rPr>
              <a:t>2.</a:t>
            </a:r>
            <a:endParaRPr lang="en-NZ" sz="54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0CCF72D-389A-425D-8C6F-15FC94883F75}"/>
              </a:ext>
            </a:extLst>
          </p:cNvPr>
          <p:cNvSpPr txBox="1"/>
          <p:nvPr/>
        </p:nvSpPr>
        <p:spPr>
          <a:xfrm>
            <a:off x="487432" y="3807604"/>
            <a:ext cx="87381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NZ" sz="5400" b="0" i="0" spc="-200" dirty="0">
                <a:solidFill>
                  <a:srgbClr val="000000"/>
                </a:solidFill>
                <a:effectLst/>
                <a:latin typeface="system-ui"/>
              </a:rPr>
              <a:t>3.</a:t>
            </a:r>
            <a:endParaRPr lang="en-NZ" sz="5400" dirty="0"/>
          </a:p>
        </p:txBody>
      </p:sp>
    </p:spTree>
    <p:extLst>
      <p:ext uri="{BB962C8B-B14F-4D97-AF65-F5344CB8AC3E}">
        <p14:creationId xmlns:p14="http://schemas.microsoft.com/office/powerpoint/2010/main" val="1666657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DDA3F9-8B68-4BFA-9A2B-E80C5A3F95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650" y="785191"/>
            <a:ext cx="7886700" cy="5287617"/>
          </a:xfrm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NZ" sz="4000" b="0" i="0" spc="-200" dirty="0">
                <a:solidFill>
                  <a:srgbClr val="000000"/>
                </a:solidFill>
                <a:effectLst/>
                <a:latin typeface="system-ui"/>
              </a:rPr>
              <a:t>1 John 2:16—</a:t>
            </a:r>
          </a:p>
          <a:p>
            <a:pPr marL="0" indent="0" algn="ctr">
              <a:lnSpc>
                <a:spcPct val="70000"/>
              </a:lnSpc>
              <a:buNone/>
            </a:pPr>
            <a:r>
              <a:rPr lang="en-NZ" sz="4000" b="1" i="0" spc="-200" baseline="30000" dirty="0">
                <a:solidFill>
                  <a:srgbClr val="000000"/>
                </a:solidFill>
                <a:effectLst/>
                <a:latin typeface="system-ui"/>
              </a:rPr>
              <a:t>16</a:t>
            </a:r>
            <a:r>
              <a:rPr lang="en-NZ" sz="4000" b="0" i="0" spc="-200" dirty="0">
                <a:solidFill>
                  <a:srgbClr val="000000"/>
                </a:solidFill>
                <a:effectLst/>
                <a:latin typeface="system-ui"/>
              </a:rPr>
              <a:t>For all that is in the world, </a:t>
            </a:r>
          </a:p>
          <a:p>
            <a:pPr marL="0" indent="0" algn="ctr">
              <a:lnSpc>
                <a:spcPct val="70000"/>
              </a:lnSpc>
              <a:buNone/>
            </a:pPr>
            <a:r>
              <a:rPr lang="en-NZ" sz="4000" b="0" i="0" spc="-200" dirty="0">
                <a:solidFill>
                  <a:srgbClr val="000000"/>
                </a:solidFill>
                <a:effectLst/>
                <a:latin typeface="system-ui"/>
              </a:rPr>
              <a:t>the lust of the flesh </a:t>
            </a:r>
          </a:p>
          <a:p>
            <a:pPr marL="0" indent="0" algn="ctr">
              <a:lnSpc>
                <a:spcPct val="70000"/>
              </a:lnSpc>
              <a:buNone/>
            </a:pPr>
            <a:r>
              <a:rPr lang="en-NZ" sz="4000" b="0" i="0" spc="-200" dirty="0">
                <a:solidFill>
                  <a:srgbClr val="000000"/>
                </a:solidFill>
                <a:effectLst/>
                <a:latin typeface="system-ui"/>
              </a:rPr>
              <a:t>and the </a:t>
            </a:r>
          </a:p>
          <a:p>
            <a:pPr marL="0" indent="0" algn="ctr">
              <a:lnSpc>
                <a:spcPct val="70000"/>
              </a:lnSpc>
              <a:buNone/>
            </a:pPr>
            <a:r>
              <a:rPr lang="en-NZ" sz="4000" b="0" i="0" spc="-200" dirty="0">
                <a:solidFill>
                  <a:srgbClr val="000000"/>
                </a:solidFill>
                <a:effectLst/>
                <a:latin typeface="system-ui"/>
              </a:rPr>
              <a:t>lust of the eyes</a:t>
            </a:r>
          </a:p>
          <a:p>
            <a:pPr marL="0" indent="0" algn="ctr">
              <a:lnSpc>
                <a:spcPct val="70000"/>
              </a:lnSpc>
              <a:buNone/>
            </a:pPr>
            <a:r>
              <a:rPr lang="en-NZ" sz="4000" b="0" i="0" spc="-200" dirty="0">
                <a:solidFill>
                  <a:srgbClr val="000000"/>
                </a:solidFill>
                <a:effectLst/>
                <a:latin typeface="system-ui"/>
              </a:rPr>
              <a:t>and the </a:t>
            </a:r>
          </a:p>
          <a:p>
            <a:pPr marL="0" indent="0" algn="ctr">
              <a:lnSpc>
                <a:spcPct val="70000"/>
              </a:lnSpc>
              <a:buNone/>
            </a:pPr>
            <a:r>
              <a:rPr lang="en-NZ" sz="4000" b="0" i="0" spc="-200" dirty="0">
                <a:solidFill>
                  <a:srgbClr val="000000"/>
                </a:solidFill>
                <a:effectLst/>
                <a:latin typeface="system-ui"/>
              </a:rPr>
              <a:t>boastful pride of life, </a:t>
            </a:r>
          </a:p>
          <a:p>
            <a:pPr marL="0" indent="0" algn="ctr">
              <a:lnSpc>
                <a:spcPct val="70000"/>
              </a:lnSpc>
              <a:buNone/>
            </a:pPr>
            <a:r>
              <a:rPr lang="en-NZ" sz="4000" b="0" i="0" spc="-200" dirty="0">
                <a:solidFill>
                  <a:srgbClr val="000000"/>
                </a:solidFill>
                <a:effectLst/>
                <a:latin typeface="system-ui"/>
              </a:rPr>
              <a:t>is not from the Father, </a:t>
            </a:r>
          </a:p>
          <a:p>
            <a:pPr marL="0" indent="0" algn="ctr">
              <a:lnSpc>
                <a:spcPct val="70000"/>
              </a:lnSpc>
              <a:buNone/>
            </a:pPr>
            <a:r>
              <a:rPr lang="en-NZ" sz="4000" b="0" i="0" spc="-200" dirty="0">
                <a:solidFill>
                  <a:srgbClr val="000000"/>
                </a:solidFill>
                <a:effectLst/>
                <a:latin typeface="system-ui"/>
              </a:rPr>
              <a:t>but is from the world.</a:t>
            </a:r>
            <a:r>
              <a:rPr lang="en-NZ" sz="1400" b="0" i="0" dirty="0">
                <a:solidFill>
                  <a:srgbClr val="000000"/>
                </a:solidFill>
                <a:effectLst/>
                <a:latin typeface="system-ui"/>
              </a:rPr>
              <a:t> </a:t>
            </a:r>
          </a:p>
          <a:p>
            <a:pPr marL="0" indent="0" algn="ctr">
              <a:buNone/>
            </a:pPr>
            <a:r>
              <a:rPr lang="en-NZ" sz="1400" b="0" i="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53BD6C01-6F52-4F1D-9160-15BE30AF2EDC}"/>
              </a:ext>
            </a:extLst>
          </p:cNvPr>
          <p:cNvSpPr/>
          <p:nvPr/>
        </p:nvSpPr>
        <p:spPr>
          <a:xfrm>
            <a:off x="1331014" y="1859444"/>
            <a:ext cx="1160393" cy="6062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36B3463D-CD71-465E-80B3-905B839263E3}"/>
              </a:ext>
            </a:extLst>
          </p:cNvPr>
          <p:cNvSpPr/>
          <p:nvPr/>
        </p:nvSpPr>
        <p:spPr>
          <a:xfrm>
            <a:off x="1361246" y="2933697"/>
            <a:ext cx="1160393" cy="6062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4B04741-1E99-4F6C-AC22-03E7D3FFAAB1}"/>
              </a:ext>
            </a:extLst>
          </p:cNvPr>
          <p:cNvSpPr txBox="1"/>
          <p:nvPr/>
        </p:nvSpPr>
        <p:spPr>
          <a:xfrm>
            <a:off x="457200" y="1697123"/>
            <a:ext cx="87381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NZ" sz="5400" b="0" i="0" spc="-200" dirty="0">
                <a:solidFill>
                  <a:srgbClr val="000000"/>
                </a:solidFill>
                <a:effectLst/>
                <a:latin typeface="system-ui"/>
              </a:rPr>
              <a:t>1.</a:t>
            </a:r>
            <a:endParaRPr lang="en-NZ" sz="5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B4F5587-E55C-4A4F-9423-AE75B7AE1FD6}"/>
              </a:ext>
            </a:extLst>
          </p:cNvPr>
          <p:cNvSpPr txBox="1"/>
          <p:nvPr/>
        </p:nvSpPr>
        <p:spPr>
          <a:xfrm>
            <a:off x="457200" y="2775175"/>
            <a:ext cx="87381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NZ" sz="5400" b="0" i="0" spc="-200" dirty="0">
                <a:solidFill>
                  <a:srgbClr val="000000"/>
                </a:solidFill>
                <a:effectLst/>
                <a:latin typeface="system-ui"/>
              </a:rPr>
              <a:t>2.</a:t>
            </a:r>
            <a:endParaRPr lang="en-NZ" sz="54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0CCF72D-389A-425D-8C6F-15FC94883F75}"/>
              </a:ext>
            </a:extLst>
          </p:cNvPr>
          <p:cNvSpPr txBox="1"/>
          <p:nvPr/>
        </p:nvSpPr>
        <p:spPr>
          <a:xfrm>
            <a:off x="487432" y="3807604"/>
            <a:ext cx="87381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NZ" sz="5400" b="0" i="0" spc="-200" dirty="0">
                <a:solidFill>
                  <a:srgbClr val="000000"/>
                </a:solidFill>
                <a:effectLst/>
                <a:latin typeface="system-ui"/>
              </a:rPr>
              <a:t>3.</a:t>
            </a:r>
            <a:endParaRPr lang="en-NZ" sz="5400" dirty="0"/>
          </a:p>
        </p:txBody>
      </p:sp>
    </p:spTree>
    <p:extLst>
      <p:ext uri="{BB962C8B-B14F-4D97-AF65-F5344CB8AC3E}">
        <p14:creationId xmlns:p14="http://schemas.microsoft.com/office/powerpoint/2010/main" val="1822887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DDA3F9-8B68-4BFA-9A2B-E80C5A3F95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650" y="785191"/>
            <a:ext cx="7886700" cy="5287617"/>
          </a:xfrm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NZ" sz="4000" b="0" i="0" spc="-200" dirty="0">
                <a:solidFill>
                  <a:srgbClr val="000000"/>
                </a:solidFill>
                <a:effectLst/>
                <a:latin typeface="system-ui"/>
              </a:rPr>
              <a:t>1 John 2:16—</a:t>
            </a:r>
          </a:p>
          <a:p>
            <a:pPr marL="0" indent="0" algn="ctr">
              <a:lnSpc>
                <a:spcPct val="70000"/>
              </a:lnSpc>
              <a:buNone/>
            </a:pPr>
            <a:r>
              <a:rPr lang="en-NZ" sz="4000" b="1" i="0" spc="-200" baseline="30000" dirty="0">
                <a:solidFill>
                  <a:srgbClr val="000000"/>
                </a:solidFill>
                <a:effectLst/>
                <a:latin typeface="system-ui"/>
              </a:rPr>
              <a:t>16</a:t>
            </a:r>
            <a:r>
              <a:rPr lang="en-NZ" sz="4000" b="0" i="0" spc="-200" dirty="0">
                <a:solidFill>
                  <a:srgbClr val="000000"/>
                </a:solidFill>
                <a:effectLst/>
                <a:latin typeface="system-ui"/>
              </a:rPr>
              <a:t>For all that is in the world, </a:t>
            </a:r>
          </a:p>
          <a:p>
            <a:pPr marL="0" indent="0" algn="ctr">
              <a:lnSpc>
                <a:spcPct val="70000"/>
              </a:lnSpc>
              <a:buNone/>
            </a:pPr>
            <a:r>
              <a:rPr lang="en-NZ" sz="4000" b="0" i="0" spc="-200" dirty="0">
                <a:solidFill>
                  <a:srgbClr val="000000"/>
                </a:solidFill>
                <a:effectLst/>
                <a:latin typeface="system-ui"/>
              </a:rPr>
              <a:t>the lust of the flesh </a:t>
            </a:r>
          </a:p>
          <a:p>
            <a:pPr marL="0" indent="0" algn="ctr">
              <a:lnSpc>
                <a:spcPct val="70000"/>
              </a:lnSpc>
              <a:buNone/>
            </a:pPr>
            <a:r>
              <a:rPr lang="en-NZ" sz="4000" b="0" i="0" spc="-200" dirty="0">
                <a:solidFill>
                  <a:srgbClr val="000000"/>
                </a:solidFill>
                <a:effectLst/>
                <a:latin typeface="system-ui"/>
              </a:rPr>
              <a:t>and the </a:t>
            </a:r>
          </a:p>
          <a:p>
            <a:pPr marL="0" indent="0" algn="ctr">
              <a:lnSpc>
                <a:spcPct val="70000"/>
              </a:lnSpc>
              <a:buNone/>
            </a:pPr>
            <a:r>
              <a:rPr lang="en-NZ" sz="4000" b="0" i="0" spc="-200" dirty="0">
                <a:solidFill>
                  <a:srgbClr val="000000"/>
                </a:solidFill>
                <a:effectLst/>
                <a:latin typeface="system-ui"/>
              </a:rPr>
              <a:t>lust of the eyes</a:t>
            </a:r>
          </a:p>
          <a:p>
            <a:pPr marL="0" indent="0" algn="ctr">
              <a:lnSpc>
                <a:spcPct val="70000"/>
              </a:lnSpc>
              <a:buNone/>
            </a:pPr>
            <a:r>
              <a:rPr lang="en-NZ" sz="4000" b="0" i="0" spc="-200" dirty="0">
                <a:solidFill>
                  <a:srgbClr val="000000"/>
                </a:solidFill>
                <a:effectLst/>
                <a:latin typeface="system-ui"/>
              </a:rPr>
              <a:t>and the </a:t>
            </a:r>
          </a:p>
          <a:p>
            <a:pPr marL="0" indent="0" algn="ctr">
              <a:lnSpc>
                <a:spcPct val="70000"/>
              </a:lnSpc>
              <a:buNone/>
            </a:pPr>
            <a:r>
              <a:rPr lang="en-NZ" sz="4000" b="0" i="0" spc="-200" dirty="0">
                <a:solidFill>
                  <a:srgbClr val="000000"/>
                </a:solidFill>
                <a:effectLst/>
                <a:latin typeface="system-ui"/>
              </a:rPr>
              <a:t>boastful pride of life, </a:t>
            </a:r>
          </a:p>
          <a:p>
            <a:pPr marL="0" indent="0" algn="ctr">
              <a:lnSpc>
                <a:spcPct val="70000"/>
              </a:lnSpc>
              <a:buNone/>
            </a:pPr>
            <a:r>
              <a:rPr lang="en-NZ" sz="4000" b="0" i="0" spc="-200" dirty="0">
                <a:solidFill>
                  <a:srgbClr val="000000"/>
                </a:solidFill>
                <a:effectLst/>
                <a:latin typeface="system-ui"/>
              </a:rPr>
              <a:t>is not from the Father, </a:t>
            </a:r>
          </a:p>
          <a:p>
            <a:pPr marL="0" indent="0" algn="ctr">
              <a:lnSpc>
                <a:spcPct val="70000"/>
              </a:lnSpc>
              <a:buNone/>
            </a:pPr>
            <a:r>
              <a:rPr lang="en-NZ" sz="4000" b="0" i="0" spc="-200" dirty="0">
                <a:solidFill>
                  <a:srgbClr val="000000"/>
                </a:solidFill>
                <a:effectLst/>
                <a:latin typeface="system-ui"/>
              </a:rPr>
              <a:t>but is from the world.</a:t>
            </a:r>
            <a:r>
              <a:rPr lang="en-NZ" sz="1400" b="0" i="0" dirty="0">
                <a:solidFill>
                  <a:srgbClr val="000000"/>
                </a:solidFill>
                <a:effectLst/>
                <a:latin typeface="system-ui"/>
              </a:rPr>
              <a:t> </a:t>
            </a:r>
          </a:p>
          <a:p>
            <a:pPr marL="0" indent="0" algn="ctr">
              <a:buNone/>
            </a:pPr>
            <a:r>
              <a:rPr lang="en-NZ" sz="1400" b="0" i="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53BD6C01-6F52-4F1D-9160-15BE30AF2EDC}"/>
              </a:ext>
            </a:extLst>
          </p:cNvPr>
          <p:cNvSpPr/>
          <p:nvPr/>
        </p:nvSpPr>
        <p:spPr>
          <a:xfrm>
            <a:off x="1331014" y="1859444"/>
            <a:ext cx="1160393" cy="6062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36B3463D-CD71-465E-80B3-905B839263E3}"/>
              </a:ext>
            </a:extLst>
          </p:cNvPr>
          <p:cNvSpPr/>
          <p:nvPr/>
        </p:nvSpPr>
        <p:spPr>
          <a:xfrm>
            <a:off x="1361246" y="2933697"/>
            <a:ext cx="1160393" cy="6062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4C63A56A-69C7-408D-8BAA-D4B5E8B92B0E}"/>
              </a:ext>
            </a:extLst>
          </p:cNvPr>
          <p:cNvSpPr/>
          <p:nvPr/>
        </p:nvSpPr>
        <p:spPr>
          <a:xfrm>
            <a:off x="1361246" y="3966126"/>
            <a:ext cx="1160393" cy="6062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4B04741-1E99-4F6C-AC22-03E7D3FFAAB1}"/>
              </a:ext>
            </a:extLst>
          </p:cNvPr>
          <p:cNvSpPr txBox="1"/>
          <p:nvPr/>
        </p:nvSpPr>
        <p:spPr>
          <a:xfrm>
            <a:off x="457200" y="1697123"/>
            <a:ext cx="87381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NZ" sz="5400" b="0" i="0" spc="-200" dirty="0">
                <a:solidFill>
                  <a:srgbClr val="000000"/>
                </a:solidFill>
                <a:effectLst/>
                <a:latin typeface="system-ui"/>
              </a:rPr>
              <a:t>1.</a:t>
            </a:r>
            <a:endParaRPr lang="en-NZ" sz="5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B4F5587-E55C-4A4F-9423-AE75B7AE1FD6}"/>
              </a:ext>
            </a:extLst>
          </p:cNvPr>
          <p:cNvSpPr txBox="1"/>
          <p:nvPr/>
        </p:nvSpPr>
        <p:spPr>
          <a:xfrm>
            <a:off x="457200" y="2775175"/>
            <a:ext cx="87381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NZ" sz="5400" b="0" i="0" spc="-200" dirty="0">
                <a:solidFill>
                  <a:srgbClr val="000000"/>
                </a:solidFill>
                <a:effectLst/>
                <a:latin typeface="system-ui"/>
              </a:rPr>
              <a:t>2.</a:t>
            </a:r>
            <a:endParaRPr lang="en-NZ" sz="54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0CCF72D-389A-425D-8C6F-15FC94883F75}"/>
              </a:ext>
            </a:extLst>
          </p:cNvPr>
          <p:cNvSpPr txBox="1"/>
          <p:nvPr/>
        </p:nvSpPr>
        <p:spPr>
          <a:xfrm>
            <a:off x="487432" y="3807604"/>
            <a:ext cx="87381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NZ" sz="5400" b="0" i="0" spc="-200" dirty="0">
                <a:solidFill>
                  <a:srgbClr val="000000"/>
                </a:solidFill>
                <a:effectLst/>
                <a:latin typeface="system-ui"/>
              </a:rPr>
              <a:t>3.</a:t>
            </a:r>
            <a:endParaRPr lang="en-NZ" sz="5400" dirty="0"/>
          </a:p>
        </p:txBody>
      </p:sp>
    </p:spTree>
    <p:extLst>
      <p:ext uri="{BB962C8B-B14F-4D97-AF65-F5344CB8AC3E}">
        <p14:creationId xmlns:p14="http://schemas.microsoft.com/office/powerpoint/2010/main" val="3196858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and Holding An Apple And Snake Representing Temptation Stock Photo -  Download Image Now - iStock">
            <a:extLst>
              <a:ext uri="{FF2B5EF4-FFF2-40B4-BE49-F238E27FC236}">
                <a16:creationId xmlns:a16="http://schemas.microsoft.com/office/drawing/2014/main" id="{FB9C3887-DE0D-4087-8B81-80598F25E2A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04"/>
          <a:stretch/>
        </p:blipFill>
        <p:spPr bwMode="auto">
          <a:xfrm>
            <a:off x="5240959" y="0"/>
            <a:ext cx="3915171" cy="3114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hristians and the world">
            <a:extLst>
              <a:ext uri="{FF2B5EF4-FFF2-40B4-BE49-F238E27FC236}">
                <a16:creationId xmlns:a16="http://schemas.microsoft.com/office/drawing/2014/main" id="{12A268C4-33FB-49FC-8DBD-75F94767E83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6" t="13560" r="10136" b="36025"/>
          <a:stretch/>
        </p:blipFill>
        <p:spPr bwMode="auto">
          <a:xfrm>
            <a:off x="6268278" y="2961113"/>
            <a:ext cx="2379595" cy="3812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351D3127-E4A2-454F-BD7E-F20B8128B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79596"/>
            <a:ext cx="5240959" cy="92033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NZ" sz="4400" b="0" i="0" spc="-200" dirty="0">
                <a:solidFill>
                  <a:srgbClr val="000000"/>
                </a:solidFill>
                <a:effectLst/>
                <a:latin typeface="system-ui"/>
              </a:rPr>
              <a:t>Nothing has changed…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887862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hristians and the world">
            <a:extLst>
              <a:ext uri="{FF2B5EF4-FFF2-40B4-BE49-F238E27FC236}">
                <a16:creationId xmlns:a16="http://schemas.microsoft.com/office/drawing/2014/main" id="{49D1F012-F66D-421F-A363-29C7B8F3722C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59" r="35381" b="56968"/>
          <a:stretch/>
        </p:blipFill>
        <p:spPr bwMode="auto">
          <a:xfrm>
            <a:off x="496127" y="2000387"/>
            <a:ext cx="5096290" cy="1743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and Holding An Apple And Snake Representing Temptation Stock Photo -  Download Image Now - iStock">
            <a:extLst>
              <a:ext uri="{FF2B5EF4-FFF2-40B4-BE49-F238E27FC236}">
                <a16:creationId xmlns:a16="http://schemas.microsoft.com/office/drawing/2014/main" id="{FB9C3887-DE0D-4087-8B81-80598F25E2A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04"/>
          <a:stretch/>
        </p:blipFill>
        <p:spPr bwMode="auto">
          <a:xfrm>
            <a:off x="5240959" y="0"/>
            <a:ext cx="3915171" cy="3114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hristians and the world">
            <a:extLst>
              <a:ext uri="{FF2B5EF4-FFF2-40B4-BE49-F238E27FC236}">
                <a16:creationId xmlns:a16="http://schemas.microsoft.com/office/drawing/2014/main" id="{854E46FE-7896-4CDB-BA38-1AF0BDB6AB7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6" t="13560" r="10136" b="36025"/>
          <a:stretch/>
        </p:blipFill>
        <p:spPr bwMode="auto">
          <a:xfrm>
            <a:off x="6268278" y="2961113"/>
            <a:ext cx="2379595" cy="3812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D469468C-ABF9-4EA8-B35A-1ED7E8672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79596"/>
            <a:ext cx="5240959" cy="92033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NZ" sz="4400" b="0" i="0" spc="-200" dirty="0">
                <a:solidFill>
                  <a:srgbClr val="000000"/>
                </a:solidFill>
                <a:effectLst/>
                <a:latin typeface="system-ui"/>
              </a:rPr>
              <a:t>Nothing has changed…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929904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590</TotalTime>
  <Words>1404</Words>
  <Application>Microsoft Office PowerPoint</Application>
  <PresentationFormat>On-screen Show (4:3)</PresentationFormat>
  <Paragraphs>236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Arial</vt:lpstr>
      <vt:lpstr>Calibri</vt:lpstr>
      <vt:lpstr>Calibri Light</vt:lpstr>
      <vt:lpstr>system-ui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Nothing has changed…</vt:lpstr>
      <vt:lpstr>Nothing has changed…</vt:lpstr>
      <vt:lpstr>Nothing has changed…</vt:lpstr>
      <vt:lpstr>Nothing has changed…</vt:lpstr>
      <vt:lpstr>We are not ignorant of his schemes…</vt:lpstr>
      <vt:lpstr>We are not ignorant of his schemes…</vt:lpstr>
      <vt:lpstr>We are not ignorant of his schemes…</vt:lpstr>
      <vt:lpstr>We are not ignorant of his schemes…</vt:lpstr>
      <vt:lpstr>We are not ignorant of his schemes…</vt:lpstr>
      <vt:lpstr>We are not ignorant of his schemes…</vt:lpstr>
      <vt:lpstr>We are not ignorant of his schemes…</vt:lpstr>
      <vt:lpstr>We are not ignorant of his schemes…</vt:lpstr>
      <vt:lpstr>We are not ignorant of his schemes…</vt:lpstr>
      <vt:lpstr>We are not ignorant of his schemes…</vt:lpstr>
      <vt:lpstr>We are not ignorant of his schemes…</vt:lpstr>
      <vt:lpstr>No surprises…</vt:lpstr>
      <vt:lpstr>No surprises…</vt:lpstr>
      <vt:lpstr>No surprises…</vt:lpstr>
      <vt:lpstr>PowerPoint Presentation</vt:lpstr>
      <vt:lpstr>No surprises…</vt:lpstr>
      <vt:lpstr>No surprises…</vt:lpstr>
      <vt:lpstr>No surprises…</vt:lpstr>
      <vt:lpstr>No surprises…</vt:lpstr>
      <vt:lpstr>No surprises…</vt:lpstr>
      <vt:lpstr>No surprises…</vt:lpstr>
      <vt:lpstr>No surprises…</vt:lpstr>
      <vt:lpstr>Too busy reconstructing…</vt:lpstr>
      <vt:lpstr>Too busy with the church…</vt:lpstr>
      <vt:lpstr>Too busy thinking…</vt:lpstr>
      <vt:lpstr>nnnnnn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the church is as God sees it.</dc:title>
  <dc:creator>Morningside Church</dc:creator>
  <cp:lastModifiedBy>John Staiger</cp:lastModifiedBy>
  <cp:revision>18</cp:revision>
  <dcterms:created xsi:type="dcterms:W3CDTF">2016-03-20T01:48:24Z</dcterms:created>
  <dcterms:modified xsi:type="dcterms:W3CDTF">2021-10-10T05:33:25Z</dcterms:modified>
</cp:coreProperties>
</file>