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7" r:id="rId2"/>
    <p:sldId id="478" r:id="rId3"/>
    <p:sldId id="458" r:id="rId4"/>
    <p:sldId id="479" r:id="rId5"/>
    <p:sldId id="481" r:id="rId6"/>
    <p:sldId id="482" r:id="rId7"/>
    <p:sldId id="464" r:id="rId8"/>
    <p:sldId id="485" r:id="rId9"/>
    <p:sldId id="483" r:id="rId10"/>
    <p:sldId id="486" r:id="rId11"/>
    <p:sldId id="487" r:id="rId12"/>
    <p:sldId id="484" r:id="rId13"/>
    <p:sldId id="465" r:id="rId14"/>
    <p:sldId id="488" r:id="rId15"/>
    <p:sldId id="489" r:id="rId16"/>
    <p:sldId id="490" r:id="rId17"/>
    <p:sldId id="491" r:id="rId18"/>
    <p:sldId id="466" r:id="rId19"/>
    <p:sldId id="492" r:id="rId20"/>
    <p:sldId id="493" r:id="rId21"/>
    <p:sldId id="494" r:id="rId22"/>
    <p:sldId id="495" r:id="rId23"/>
    <p:sldId id="468" r:id="rId24"/>
    <p:sldId id="496" r:id="rId25"/>
    <p:sldId id="497" r:id="rId26"/>
    <p:sldId id="498" r:id="rId27"/>
    <p:sldId id="499" r:id="rId28"/>
    <p:sldId id="500" r:id="rId29"/>
    <p:sldId id="470" r:id="rId30"/>
    <p:sldId id="501" r:id="rId31"/>
    <p:sldId id="502" r:id="rId32"/>
    <p:sldId id="471" r:id="rId33"/>
    <p:sldId id="503" r:id="rId34"/>
    <p:sldId id="504" r:id="rId35"/>
    <p:sldId id="41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1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2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8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5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2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7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0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07053-77B4-4CE2-B124-70462DF2A6FB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7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278296"/>
            <a:ext cx="9144000" cy="6579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“Strengthened again!”</a:t>
            </a:r>
          </a:p>
          <a:p>
            <a:endParaRPr lang="en-US" sz="800" dirty="0"/>
          </a:p>
          <a:p>
            <a:r>
              <a:rPr lang="en-NZ" sz="3600" dirty="0"/>
              <a:t>John Staiger</a:t>
            </a:r>
          </a:p>
          <a:p>
            <a:endParaRPr lang="en-NZ" sz="800" dirty="0"/>
          </a:p>
          <a:p>
            <a:r>
              <a:rPr lang="en-NZ" sz="3600" dirty="0"/>
              <a:t>Morningside Church of Christ </a:t>
            </a:r>
          </a:p>
          <a:p>
            <a:endParaRPr lang="en-NZ" sz="800" dirty="0"/>
          </a:p>
          <a:p>
            <a:r>
              <a:rPr lang="en-NZ" sz="3600" dirty="0"/>
              <a:t>Sunday 17 October 2021</a:t>
            </a:r>
          </a:p>
          <a:p>
            <a:endParaRPr lang="en-NZ" sz="800" dirty="0"/>
          </a:p>
          <a:p>
            <a:r>
              <a:rPr lang="en-NZ" sz="3600" dirty="0"/>
              <a:t>PM Sermon</a:t>
            </a:r>
          </a:p>
          <a:p>
            <a:endParaRPr lang="en-NZ" sz="800" dirty="0"/>
          </a:p>
          <a:p>
            <a:r>
              <a:rPr lang="en-NZ" sz="3600" dirty="0"/>
              <a:t>Broadcast on Facebook Live from Massey, Auckland, Aotearoa/NZ.</a:t>
            </a:r>
          </a:p>
          <a:p>
            <a:endParaRPr lang="en-NZ" sz="800" dirty="0"/>
          </a:p>
          <a:p>
            <a:r>
              <a:rPr lang="en-NZ" sz="3600" dirty="0"/>
              <a:t>www.morningsidechurchofchrist.org.nz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CE278-6897-4970-8E3D-ACB3CA680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661" y="3429000"/>
            <a:ext cx="4750410" cy="2939394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A. No half measures: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Average Bible knowledge quota?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Hours or reading/study per week.</a:t>
            </a:r>
          </a:p>
          <a:p>
            <a:pPr>
              <a:lnSpc>
                <a:spcPct val="70000"/>
              </a:lnSpc>
            </a:pPr>
            <a:endParaRPr lang="en-NZ" sz="4000" spc="-200" dirty="0"/>
          </a:p>
          <a:p>
            <a:pPr>
              <a:lnSpc>
                <a:spcPct val="70000"/>
              </a:lnSpc>
            </a:pPr>
            <a:endParaRPr lang="en-NZ" sz="4000" spc="-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DB09-441E-4B32-888A-945D9B79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1" y="1390754"/>
            <a:ext cx="4750409" cy="189578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Colossians 1:9-11—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</a:rPr>
              <a:t>9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…and to ask that you may be filled with the knowledge of His will…</a:t>
            </a:r>
            <a:endParaRPr lang="en-US" sz="4000" b="0" i="0" spc="-2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49010-59F5-443A-8639-4BE724BCD019}"/>
              </a:ext>
            </a:extLst>
          </p:cNvPr>
          <p:cNvSpPr txBox="1">
            <a:spLocks/>
          </p:cNvSpPr>
          <p:nvPr/>
        </p:nvSpPr>
        <p:spPr>
          <a:xfrm>
            <a:off x="245661" y="390214"/>
            <a:ext cx="4750409" cy="10005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chemeClr val="bg1"/>
                </a:solidFill>
              </a:rPr>
              <a:t>2. Strength’s—Quantity Specified…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NZ" sz="4000" spc="-200" dirty="0">
              <a:solidFill>
                <a:schemeClr val="bg1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4815EBC-E16B-46AE-877C-E4EE8CBF0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65" y="2255096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069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CE278-6897-4970-8E3D-ACB3CA680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661" y="3428999"/>
            <a:ext cx="4750410" cy="3170583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A. No half measures: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Average Bible knowledge quota?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Hours or reading/study per week.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“His Will is His Word!”</a:t>
            </a:r>
          </a:p>
          <a:p>
            <a:pPr>
              <a:lnSpc>
                <a:spcPct val="70000"/>
              </a:lnSpc>
            </a:pPr>
            <a:endParaRPr lang="en-NZ" sz="4000" spc="-200" dirty="0"/>
          </a:p>
          <a:p>
            <a:pPr>
              <a:lnSpc>
                <a:spcPct val="70000"/>
              </a:lnSpc>
            </a:pPr>
            <a:endParaRPr lang="en-NZ" sz="4000" spc="-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DB09-441E-4B32-888A-945D9B79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1" y="1390754"/>
            <a:ext cx="4750409" cy="189578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Colossians 1:9-11—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</a:rPr>
              <a:t>9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…and to ask that you may be filled with the knowledge of His will…</a:t>
            </a:r>
            <a:endParaRPr lang="en-US" sz="4000" b="0" i="0" spc="-2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49010-59F5-443A-8639-4BE724BCD019}"/>
              </a:ext>
            </a:extLst>
          </p:cNvPr>
          <p:cNvSpPr txBox="1">
            <a:spLocks/>
          </p:cNvSpPr>
          <p:nvPr/>
        </p:nvSpPr>
        <p:spPr>
          <a:xfrm>
            <a:off x="245661" y="390214"/>
            <a:ext cx="4750409" cy="10005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chemeClr val="bg1"/>
                </a:solidFill>
              </a:rPr>
              <a:t>2. Strength’s—Quantity Specified…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NZ" sz="4000" spc="-200" dirty="0">
              <a:solidFill>
                <a:schemeClr val="bg1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7706895-EB0F-421E-9AB2-BF6A35DC2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65" y="2255096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290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5FD34E3-B3F4-464A-A660-14F59C0A8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469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CE278-6897-4970-8E3D-ACB3CA680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660" y="3034747"/>
            <a:ext cx="4909435" cy="3823253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endParaRPr lang="en-NZ" sz="4000" spc="-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DB09-441E-4B32-888A-945D9B79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1" y="1390753"/>
            <a:ext cx="4750409" cy="15114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Colossians 1:9-11—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49010-59F5-443A-8639-4BE724BCD019}"/>
              </a:ext>
            </a:extLst>
          </p:cNvPr>
          <p:cNvSpPr txBox="1">
            <a:spLocks/>
          </p:cNvSpPr>
          <p:nvPr/>
        </p:nvSpPr>
        <p:spPr>
          <a:xfrm>
            <a:off x="245661" y="390213"/>
            <a:ext cx="4750409" cy="10005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chemeClr val="bg1"/>
                </a:solidFill>
              </a:rPr>
              <a:t>3. Strength’s—Spiritual insight beyond facts…</a:t>
            </a:r>
          </a:p>
        </p:txBody>
      </p:sp>
      <p:pic>
        <p:nvPicPr>
          <p:cNvPr id="2050" name="Picture 2" descr="Scripture Writing, hand lettering, Bible verses">
            <a:extLst>
              <a:ext uri="{FF2B5EF4-FFF2-40B4-BE49-F238E27FC236}">
                <a16:creationId xmlns:a16="http://schemas.microsoft.com/office/drawing/2014/main" id="{8459D848-F2BA-4DEE-819F-0B63332FB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70" y="775252"/>
            <a:ext cx="4147930" cy="543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4EEEBA-0CA2-4590-8194-36C28BC20C1D}"/>
              </a:ext>
            </a:extLst>
          </p:cNvPr>
          <p:cNvSpPr txBox="1"/>
          <p:nvPr/>
        </p:nvSpPr>
        <p:spPr>
          <a:xfrm>
            <a:off x="6052932" y="6083744"/>
            <a:ext cx="2388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b="0" i="0" spc="-200" dirty="0">
                <a:solidFill>
                  <a:srgbClr val="000000"/>
                </a:solidFill>
                <a:effectLst/>
              </a:rPr>
              <a:t>(1Cor.1:18).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2970600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CE278-6897-4970-8E3D-ACB3CA680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660" y="3034747"/>
            <a:ext cx="4909435" cy="3823253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A. Opposed to the World: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DB09-441E-4B32-888A-945D9B79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1" y="1390753"/>
            <a:ext cx="4750409" cy="15114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Colossians 1:9-11—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</a:rPr>
              <a:t>9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…in all spiritual wisdom and understanding,</a:t>
            </a:r>
            <a:endParaRPr lang="en-US" sz="4000" b="0" i="0" spc="-2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49010-59F5-443A-8639-4BE724BCD019}"/>
              </a:ext>
            </a:extLst>
          </p:cNvPr>
          <p:cNvSpPr txBox="1">
            <a:spLocks/>
          </p:cNvSpPr>
          <p:nvPr/>
        </p:nvSpPr>
        <p:spPr>
          <a:xfrm>
            <a:off x="245661" y="390213"/>
            <a:ext cx="4750409" cy="10005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chemeClr val="bg1"/>
                </a:solidFill>
              </a:rPr>
              <a:t>3. Strength’s—Spiritual insight beyond facts…</a:t>
            </a:r>
          </a:p>
        </p:txBody>
      </p:sp>
      <p:pic>
        <p:nvPicPr>
          <p:cNvPr id="2050" name="Picture 2" descr="Scripture Writing, hand lettering, Bible verses">
            <a:extLst>
              <a:ext uri="{FF2B5EF4-FFF2-40B4-BE49-F238E27FC236}">
                <a16:creationId xmlns:a16="http://schemas.microsoft.com/office/drawing/2014/main" id="{8459D848-F2BA-4DEE-819F-0B63332FB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70" y="775252"/>
            <a:ext cx="4147930" cy="543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4EEEBA-0CA2-4590-8194-36C28BC20C1D}"/>
              </a:ext>
            </a:extLst>
          </p:cNvPr>
          <p:cNvSpPr txBox="1"/>
          <p:nvPr/>
        </p:nvSpPr>
        <p:spPr>
          <a:xfrm>
            <a:off x="6052932" y="6083744"/>
            <a:ext cx="2388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b="0" i="0" spc="-200" dirty="0">
                <a:solidFill>
                  <a:srgbClr val="000000"/>
                </a:solidFill>
                <a:effectLst/>
              </a:rPr>
              <a:t>(1Cor.1:18).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3068954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CE278-6897-4970-8E3D-ACB3CA680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660" y="3034747"/>
            <a:ext cx="4909435" cy="3823253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A. Opposed to the World:</a:t>
            </a:r>
          </a:p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Remember…“Filled.”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DB09-441E-4B32-888A-945D9B79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1" y="1390753"/>
            <a:ext cx="4750409" cy="15114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Colossians 1:9-11—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</a:rPr>
              <a:t>9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…in all spiritual wisdom and understanding,</a:t>
            </a:r>
            <a:endParaRPr lang="en-US" sz="4000" b="0" i="0" spc="-2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49010-59F5-443A-8639-4BE724BCD019}"/>
              </a:ext>
            </a:extLst>
          </p:cNvPr>
          <p:cNvSpPr txBox="1">
            <a:spLocks/>
          </p:cNvSpPr>
          <p:nvPr/>
        </p:nvSpPr>
        <p:spPr>
          <a:xfrm>
            <a:off x="245661" y="390213"/>
            <a:ext cx="4750409" cy="10005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chemeClr val="bg1"/>
                </a:solidFill>
              </a:rPr>
              <a:t>3. Strength’s—Spiritual insight beyond facts…</a:t>
            </a:r>
          </a:p>
        </p:txBody>
      </p:sp>
      <p:pic>
        <p:nvPicPr>
          <p:cNvPr id="2050" name="Picture 2" descr="Scripture Writing, hand lettering, Bible verses">
            <a:extLst>
              <a:ext uri="{FF2B5EF4-FFF2-40B4-BE49-F238E27FC236}">
                <a16:creationId xmlns:a16="http://schemas.microsoft.com/office/drawing/2014/main" id="{8459D848-F2BA-4DEE-819F-0B63332FB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70" y="775252"/>
            <a:ext cx="4147930" cy="543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4EEEBA-0CA2-4590-8194-36C28BC20C1D}"/>
              </a:ext>
            </a:extLst>
          </p:cNvPr>
          <p:cNvSpPr txBox="1"/>
          <p:nvPr/>
        </p:nvSpPr>
        <p:spPr>
          <a:xfrm>
            <a:off x="6052932" y="6083744"/>
            <a:ext cx="2388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b="0" i="0" spc="-200" dirty="0">
                <a:solidFill>
                  <a:srgbClr val="000000"/>
                </a:solidFill>
                <a:effectLst/>
              </a:rPr>
              <a:t>(1Cor.1:18).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4281241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CE278-6897-4970-8E3D-ACB3CA680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660" y="3034747"/>
            <a:ext cx="4909435" cy="3823253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A. Opposed to the World:</a:t>
            </a:r>
          </a:p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Remember…“Filled.”</a:t>
            </a:r>
          </a:p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“For the</a:t>
            </a:r>
            <a:r>
              <a:rPr lang="en-NZ" sz="4000" i="0" spc="-200" dirty="0">
                <a:solidFill>
                  <a:srgbClr val="000000"/>
                </a:solidFill>
                <a:effectLst/>
              </a:rPr>
              <a:t> wisdom of this world is 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foolishness before</a:t>
            </a:r>
            <a:r>
              <a:rPr lang="en-NZ" sz="3200" b="0" i="0" spc="-200" dirty="0">
                <a:solidFill>
                  <a:srgbClr val="000000"/>
                </a:solidFill>
                <a:effectLst/>
              </a:rPr>
              <a:t> 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God”</a:t>
            </a:r>
            <a:r>
              <a:rPr lang="en-NZ" sz="800" b="0" i="0" spc="-200" dirty="0">
                <a:solidFill>
                  <a:srgbClr val="000000"/>
                </a:solidFill>
                <a:effectLst/>
              </a:rPr>
              <a:t> 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(1Cor.3:19).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DB09-441E-4B32-888A-945D9B79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1" y="1390753"/>
            <a:ext cx="4750409" cy="15114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Colossians 1:9-11—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</a:rPr>
              <a:t>9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…in all spiritual wisdom and understanding,</a:t>
            </a:r>
            <a:endParaRPr lang="en-US" sz="4000" b="0" i="0" spc="-2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49010-59F5-443A-8639-4BE724BCD019}"/>
              </a:ext>
            </a:extLst>
          </p:cNvPr>
          <p:cNvSpPr txBox="1">
            <a:spLocks/>
          </p:cNvSpPr>
          <p:nvPr/>
        </p:nvSpPr>
        <p:spPr>
          <a:xfrm>
            <a:off x="245661" y="390213"/>
            <a:ext cx="4750409" cy="10005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chemeClr val="bg1"/>
                </a:solidFill>
              </a:rPr>
              <a:t>3. Strength’s— Spiritual insight beyond facts…</a:t>
            </a:r>
          </a:p>
        </p:txBody>
      </p:sp>
      <p:pic>
        <p:nvPicPr>
          <p:cNvPr id="2050" name="Picture 2" descr="Scripture Writing, hand lettering, Bible verses">
            <a:extLst>
              <a:ext uri="{FF2B5EF4-FFF2-40B4-BE49-F238E27FC236}">
                <a16:creationId xmlns:a16="http://schemas.microsoft.com/office/drawing/2014/main" id="{8459D848-F2BA-4DEE-819F-0B63332FB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70" y="775252"/>
            <a:ext cx="4147930" cy="543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4EEEBA-0CA2-4590-8194-36C28BC20C1D}"/>
              </a:ext>
            </a:extLst>
          </p:cNvPr>
          <p:cNvSpPr txBox="1"/>
          <p:nvPr/>
        </p:nvSpPr>
        <p:spPr>
          <a:xfrm>
            <a:off x="6052932" y="6083744"/>
            <a:ext cx="2388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b="0" i="0" spc="-200" dirty="0">
                <a:solidFill>
                  <a:srgbClr val="000000"/>
                </a:solidFill>
                <a:effectLst/>
              </a:rPr>
              <a:t>(1Cor.1:18).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2049955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CE278-6897-4970-8E3D-ACB3CA680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660" y="3034747"/>
            <a:ext cx="4909435" cy="3823253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A. Opposed to the World:</a:t>
            </a:r>
          </a:p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Remember…“Filled.”</a:t>
            </a:r>
          </a:p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“For the</a:t>
            </a:r>
            <a:r>
              <a:rPr lang="en-NZ" sz="4000" i="0" spc="-200" dirty="0">
                <a:solidFill>
                  <a:srgbClr val="000000"/>
                </a:solidFill>
                <a:effectLst/>
              </a:rPr>
              <a:t> wisdom of this world is 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foolishness before</a:t>
            </a:r>
            <a:r>
              <a:rPr lang="en-NZ" sz="3200" b="0" i="0" spc="-200" dirty="0">
                <a:solidFill>
                  <a:srgbClr val="000000"/>
                </a:solidFill>
                <a:effectLst/>
              </a:rPr>
              <a:t> 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God”</a:t>
            </a:r>
            <a:r>
              <a:rPr lang="en-NZ" sz="800" b="0" i="0" spc="-200" dirty="0">
                <a:solidFill>
                  <a:srgbClr val="000000"/>
                </a:solidFill>
                <a:effectLst/>
              </a:rPr>
              <a:t> 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(1Cor.3:19).</a:t>
            </a:r>
          </a:p>
          <a:p>
            <a:pPr>
              <a:lnSpc>
                <a:spcPct val="70000"/>
              </a:lnSpc>
            </a:pPr>
            <a:r>
              <a:rPr lang="en-NZ" sz="4000" spc="-200" dirty="0">
                <a:solidFill>
                  <a:srgbClr val="000000"/>
                </a:solidFill>
              </a:rPr>
              <a:t>It’s “understood” when applied.</a:t>
            </a:r>
            <a:endParaRPr lang="en-NZ" sz="4000" spc="-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DB09-441E-4B32-888A-945D9B79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1" y="1390753"/>
            <a:ext cx="4750409" cy="15114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Colossians 1:9-11—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</a:rPr>
              <a:t>9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…in all spiritual wisdom and understanding,</a:t>
            </a:r>
            <a:endParaRPr lang="en-US" sz="4000" b="0" i="0" spc="-2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49010-59F5-443A-8639-4BE724BCD019}"/>
              </a:ext>
            </a:extLst>
          </p:cNvPr>
          <p:cNvSpPr txBox="1">
            <a:spLocks/>
          </p:cNvSpPr>
          <p:nvPr/>
        </p:nvSpPr>
        <p:spPr>
          <a:xfrm>
            <a:off x="245661" y="390213"/>
            <a:ext cx="4750409" cy="10005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chemeClr val="bg1"/>
                </a:solidFill>
              </a:rPr>
              <a:t>3. Strength’s— Spiritual insight beyond facts…</a:t>
            </a:r>
          </a:p>
        </p:txBody>
      </p:sp>
      <p:pic>
        <p:nvPicPr>
          <p:cNvPr id="2050" name="Picture 2" descr="Scripture Writing, hand lettering, Bible verses">
            <a:extLst>
              <a:ext uri="{FF2B5EF4-FFF2-40B4-BE49-F238E27FC236}">
                <a16:creationId xmlns:a16="http://schemas.microsoft.com/office/drawing/2014/main" id="{8459D848-F2BA-4DEE-819F-0B63332FB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70" y="775252"/>
            <a:ext cx="4147930" cy="543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4EEEBA-0CA2-4590-8194-36C28BC20C1D}"/>
              </a:ext>
            </a:extLst>
          </p:cNvPr>
          <p:cNvSpPr txBox="1"/>
          <p:nvPr/>
        </p:nvSpPr>
        <p:spPr>
          <a:xfrm>
            <a:off x="6052932" y="6083744"/>
            <a:ext cx="2388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b="0" i="0" spc="-200" dirty="0">
                <a:solidFill>
                  <a:srgbClr val="000000"/>
                </a:solidFill>
                <a:effectLst/>
              </a:rPr>
              <a:t>(1Cor.1:18).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517566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CE278-6897-4970-8E3D-ACB3CA680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661" y="3260035"/>
            <a:ext cx="4750410" cy="3597965"/>
          </a:xfrm>
        </p:spPr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DB09-441E-4B32-888A-945D9B79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1" y="1390753"/>
            <a:ext cx="4750409" cy="17500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Colossians 1:9-11—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49010-59F5-443A-8639-4BE724BCD019}"/>
              </a:ext>
            </a:extLst>
          </p:cNvPr>
          <p:cNvSpPr txBox="1">
            <a:spLocks/>
          </p:cNvSpPr>
          <p:nvPr/>
        </p:nvSpPr>
        <p:spPr>
          <a:xfrm>
            <a:off x="245661" y="390213"/>
            <a:ext cx="4750409" cy="10005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chemeClr val="bg1"/>
                </a:solidFill>
              </a:rPr>
              <a:t>4. Strength’s— Practical out-workings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NZ" sz="4000" spc="-200" dirty="0">
              <a:solidFill>
                <a:schemeClr val="bg1"/>
              </a:solidFill>
            </a:endParaRPr>
          </a:p>
        </p:txBody>
      </p:sp>
      <p:pic>
        <p:nvPicPr>
          <p:cNvPr id="8194" name="Picture 2" descr="Home Sweet Life: Hebrews 5:14">
            <a:extLst>
              <a:ext uri="{FF2B5EF4-FFF2-40B4-BE49-F238E27FC236}">
                <a16:creationId xmlns:a16="http://schemas.microsoft.com/office/drawing/2014/main" id="{6070A78E-32A8-484E-BE71-3A4F6DF60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r="4118"/>
          <a:stretch/>
        </p:blipFill>
        <p:spPr bwMode="auto">
          <a:xfrm>
            <a:off x="4996070" y="0"/>
            <a:ext cx="41479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896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CE278-6897-4970-8E3D-ACB3CA680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661" y="3260035"/>
            <a:ext cx="4750410" cy="3597965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A. Progress in mind: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DB09-441E-4B32-888A-945D9B79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1" y="1390753"/>
            <a:ext cx="4750409" cy="17500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Colossians 1:9-11—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</a:rPr>
              <a:t>10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so that you will walk in a manner worthy of the Lord, 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49010-59F5-443A-8639-4BE724BCD019}"/>
              </a:ext>
            </a:extLst>
          </p:cNvPr>
          <p:cNvSpPr txBox="1">
            <a:spLocks/>
          </p:cNvSpPr>
          <p:nvPr/>
        </p:nvSpPr>
        <p:spPr>
          <a:xfrm>
            <a:off x="245661" y="390213"/>
            <a:ext cx="4750409" cy="10005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chemeClr val="bg1"/>
                </a:solidFill>
              </a:rPr>
              <a:t>4. Strength’s— Practical out-workings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NZ" sz="4000" spc="-200" dirty="0">
              <a:solidFill>
                <a:schemeClr val="bg1"/>
              </a:solidFill>
            </a:endParaRPr>
          </a:p>
        </p:txBody>
      </p:sp>
      <p:pic>
        <p:nvPicPr>
          <p:cNvPr id="8194" name="Picture 2" descr="Home Sweet Life: Hebrews 5:14">
            <a:extLst>
              <a:ext uri="{FF2B5EF4-FFF2-40B4-BE49-F238E27FC236}">
                <a16:creationId xmlns:a16="http://schemas.microsoft.com/office/drawing/2014/main" id="{6070A78E-32A8-484E-BE71-3A4F6DF60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r="4118"/>
          <a:stretch/>
        </p:blipFill>
        <p:spPr bwMode="auto">
          <a:xfrm>
            <a:off x="4996070" y="0"/>
            <a:ext cx="41479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68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e Strong">
            <a:extLst>
              <a:ext uri="{FF2B5EF4-FFF2-40B4-BE49-F238E27FC236}">
                <a16:creationId xmlns:a16="http://schemas.microsoft.com/office/drawing/2014/main" id="{8D8FD0B3-CDDF-4B07-BD79-6CBD7637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7"/>
            <a:ext cx="9143999" cy="683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1C77E1-F707-42E9-A182-F790F6221124}"/>
              </a:ext>
            </a:extLst>
          </p:cNvPr>
          <p:cNvSpPr txBox="1">
            <a:spLocks/>
          </p:cNvSpPr>
          <p:nvPr/>
        </p:nvSpPr>
        <p:spPr>
          <a:xfrm>
            <a:off x="131692" y="474835"/>
            <a:ext cx="4334290" cy="36598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NZ" sz="1100" dirty="0">
              <a:solidFill>
                <a:schemeClr val="bg1"/>
              </a:solidFill>
              <a:latin typeface="system-u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NZ" sz="6600" dirty="0">
                <a:solidFill>
                  <a:schemeClr val="bg1"/>
                </a:solidFill>
                <a:latin typeface="system-ui"/>
              </a:rPr>
              <a:t>Strengthened…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Z" sz="1100" dirty="0">
              <a:solidFill>
                <a:schemeClr val="bg1"/>
              </a:solidFill>
              <a:latin typeface="system-u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NZ" sz="6600" dirty="0">
                <a:solidFill>
                  <a:schemeClr val="bg1"/>
                </a:solidFill>
                <a:latin typeface="system-ui"/>
              </a:rPr>
              <a:t>“Serving by the strength which God supplies.”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Z" sz="4600" dirty="0">
                <a:solidFill>
                  <a:schemeClr val="bg1"/>
                </a:solidFill>
                <a:latin typeface="system-ui"/>
              </a:rPr>
              <a:t>(1 Peter 4:11)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Z" sz="6600" dirty="0">
              <a:solidFill>
                <a:srgbClr val="000000"/>
              </a:solidFill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152408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CE278-6897-4970-8E3D-ACB3CA680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661" y="3260035"/>
            <a:ext cx="4750410" cy="3597965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A. Progress in mind: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Everyone has a philosophy to live by.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DB09-441E-4B32-888A-945D9B79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1" y="1390753"/>
            <a:ext cx="4750409" cy="17500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Colossians 1:9-11—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</a:rPr>
              <a:t>10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so that you will walk in a manner worthy of the Lord, 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49010-59F5-443A-8639-4BE724BCD019}"/>
              </a:ext>
            </a:extLst>
          </p:cNvPr>
          <p:cNvSpPr txBox="1">
            <a:spLocks/>
          </p:cNvSpPr>
          <p:nvPr/>
        </p:nvSpPr>
        <p:spPr>
          <a:xfrm>
            <a:off x="245661" y="390213"/>
            <a:ext cx="4750409" cy="10005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chemeClr val="bg1"/>
                </a:solidFill>
              </a:rPr>
              <a:t>4. Strength’s— Practical out-workings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NZ" sz="4000" spc="-200" dirty="0">
              <a:solidFill>
                <a:schemeClr val="bg1"/>
              </a:solidFill>
            </a:endParaRPr>
          </a:p>
        </p:txBody>
      </p:sp>
      <p:pic>
        <p:nvPicPr>
          <p:cNvPr id="8194" name="Picture 2" descr="Home Sweet Life: Hebrews 5:14">
            <a:extLst>
              <a:ext uri="{FF2B5EF4-FFF2-40B4-BE49-F238E27FC236}">
                <a16:creationId xmlns:a16="http://schemas.microsoft.com/office/drawing/2014/main" id="{6070A78E-32A8-484E-BE71-3A4F6DF60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r="4118"/>
          <a:stretch/>
        </p:blipFill>
        <p:spPr bwMode="auto">
          <a:xfrm>
            <a:off x="4996070" y="0"/>
            <a:ext cx="41479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240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CE278-6897-4970-8E3D-ACB3CA680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661" y="3260035"/>
            <a:ext cx="4750410" cy="3597965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A. Progress in mind: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Everyone has a philosophy to live by.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Christians look to divine worth.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DB09-441E-4B32-888A-945D9B79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1" y="1390753"/>
            <a:ext cx="4750409" cy="17500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Colossians 1:9-11—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</a:rPr>
              <a:t>10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so that you will walk in a manner worthy of the Lord, 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49010-59F5-443A-8639-4BE724BCD019}"/>
              </a:ext>
            </a:extLst>
          </p:cNvPr>
          <p:cNvSpPr txBox="1">
            <a:spLocks/>
          </p:cNvSpPr>
          <p:nvPr/>
        </p:nvSpPr>
        <p:spPr>
          <a:xfrm>
            <a:off x="245661" y="390213"/>
            <a:ext cx="4750409" cy="10005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chemeClr val="bg1"/>
                </a:solidFill>
              </a:rPr>
              <a:t>4. Strength’s— Practical out-workings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NZ" sz="4000" spc="-200" dirty="0">
              <a:solidFill>
                <a:schemeClr val="bg1"/>
              </a:solidFill>
            </a:endParaRPr>
          </a:p>
        </p:txBody>
      </p:sp>
      <p:pic>
        <p:nvPicPr>
          <p:cNvPr id="8194" name="Picture 2" descr="Home Sweet Life: Hebrews 5:14">
            <a:extLst>
              <a:ext uri="{FF2B5EF4-FFF2-40B4-BE49-F238E27FC236}">
                <a16:creationId xmlns:a16="http://schemas.microsoft.com/office/drawing/2014/main" id="{6070A78E-32A8-484E-BE71-3A4F6DF60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r="4118"/>
          <a:stretch/>
        </p:blipFill>
        <p:spPr bwMode="auto">
          <a:xfrm>
            <a:off x="4996070" y="0"/>
            <a:ext cx="41479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04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CE278-6897-4970-8E3D-ACB3CA680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661" y="3260035"/>
            <a:ext cx="4750410" cy="3597965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A. Progress in mind: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Everyone has a philosophy to live by.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Christians look to divine worth.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“His will” defines our worthiness.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DB09-441E-4B32-888A-945D9B79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1" y="1390753"/>
            <a:ext cx="4750409" cy="17500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Colossians 1:9-11—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</a:rPr>
              <a:t>10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so that you will walk in a manner worthy of the Lord, 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49010-59F5-443A-8639-4BE724BCD019}"/>
              </a:ext>
            </a:extLst>
          </p:cNvPr>
          <p:cNvSpPr txBox="1">
            <a:spLocks/>
          </p:cNvSpPr>
          <p:nvPr/>
        </p:nvSpPr>
        <p:spPr>
          <a:xfrm>
            <a:off x="245661" y="390213"/>
            <a:ext cx="4750409" cy="10005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chemeClr val="bg1"/>
                </a:solidFill>
              </a:rPr>
              <a:t>4. Strength’s—Practical out-workings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NZ" sz="4000" spc="-200" dirty="0">
              <a:solidFill>
                <a:schemeClr val="bg1"/>
              </a:solidFill>
            </a:endParaRPr>
          </a:p>
        </p:txBody>
      </p:sp>
      <p:pic>
        <p:nvPicPr>
          <p:cNvPr id="8194" name="Picture 2" descr="Home Sweet Life: Hebrews 5:14">
            <a:extLst>
              <a:ext uri="{FF2B5EF4-FFF2-40B4-BE49-F238E27FC236}">
                <a16:creationId xmlns:a16="http://schemas.microsoft.com/office/drawing/2014/main" id="{6070A78E-32A8-484E-BE71-3A4F6DF60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r="4118"/>
          <a:stretch/>
        </p:blipFill>
        <p:spPr bwMode="auto">
          <a:xfrm>
            <a:off x="4996070" y="0"/>
            <a:ext cx="41479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427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DB09-441E-4B32-888A-945D9B79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1" y="1390753"/>
            <a:ext cx="4750409" cy="148496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Colossians 1:9-11—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49010-59F5-443A-8639-4BE724BCD019}"/>
              </a:ext>
            </a:extLst>
          </p:cNvPr>
          <p:cNvSpPr txBox="1">
            <a:spLocks/>
          </p:cNvSpPr>
          <p:nvPr/>
        </p:nvSpPr>
        <p:spPr>
          <a:xfrm>
            <a:off x="245661" y="390213"/>
            <a:ext cx="4750409" cy="10005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chemeClr val="bg1"/>
                </a:solidFill>
              </a:rPr>
              <a:t>5. Strength’s—Ambition</a:t>
            </a:r>
          </a:p>
        </p:txBody>
      </p:sp>
      <p:pic>
        <p:nvPicPr>
          <p:cNvPr id="14338" name="Picture 2" descr="Pin by Josh McKibben on Bible - Faith - Scripture | Pinterest">
            <a:extLst>
              <a:ext uri="{FF2B5EF4-FFF2-40B4-BE49-F238E27FC236}">
                <a16:creationId xmlns:a16="http://schemas.microsoft.com/office/drawing/2014/main" id="{7731F920-DC0B-45E5-8D76-64EC9B33C5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3"/>
          <a:stretch/>
        </p:blipFill>
        <p:spPr bwMode="auto">
          <a:xfrm>
            <a:off x="4996070" y="1081087"/>
            <a:ext cx="4147929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021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CE278-6897-4970-8E3D-ACB3CA680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661" y="2994991"/>
            <a:ext cx="4750410" cy="3863009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A. All else subordinate: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DB09-441E-4B32-888A-945D9B79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1" y="1390753"/>
            <a:ext cx="4750409" cy="148496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Colossians 1:9-11—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</a:rPr>
              <a:t>10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…to please </a:t>
            </a:r>
            <a:r>
              <a:rPr lang="en-NZ" sz="4000" b="0" i="1" spc="-200" dirty="0">
                <a:solidFill>
                  <a:srgbClr val="000000"/>
                </a:solidFill>
                <a:effectLst/>
              </a:rPr>
              <a:t>Him 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in all respects,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49010-59F5-443A-8639-4BE724BCD019}"/>
              </a:ext>
            </a:extLst>
          </p:cNvPr>
          <p:cNvSpPr txBox="1">
            <a:spLocks/>
          </p:cNvSpPr>
          <p:nvPr/>
        </p:nvSpPr>
        <p:spPr>
          <a:xfrm>
            <a:off x="245661" y="390213"/>
            <a:ext cx="4750409" cy="10005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chemeClr val="bg1"/>
                </a:solidFill>
              </a:rPr>
              <a:t>5. Strength’s—Ambition</a:t>
            </a:r>
          </a:p>
        </p:txBody>
      </p:sp>
      <p:pic>
        <p:nvPicPr>
          <p:cNvPr id="14338" name="Picture 2" descr="Pin by Josh McKibben on Bible - Faith - Scripture | Pinterest">
            <a:extLst>
              <a:ext uri="{FF2B5EF4-FFF2-40B4-BE49-F238E27FC236}">
                <a16:creationId xmlns:a16="http://schemas.microsoft.com/office/drawing/2014/main" id="{7731F920-DC0B-45E5-8D76-64EC9B33C5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3"/>
          <a:stretch/>
        </p:blipFill>
        <p:spPr bwMode="auto">
          <a:xfrm>
            <a:off x="4996070" y="1081087"/>
            <a:ext cx="4147929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164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CE278-6897-4970-8E3D-ACB3CA680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661" y="2994991"/>
            <a:ext cx="4750410" cy="3863009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A. All else subordinate: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In every way:</a:t>
            </a:r>
          </a:p>
          <a:p>
            <a:pPr lvl="1">
              <a:lnSpc>
                <a:spcPct val="70000"/>
              </a:lnSpc>
            </a:pPr>
            <a:r>
              <a:rPr lang="en-NZ" sz="3600" spc="-200" dirty="0"/>
              <a:t>Saint</a:t>
            </a:r>
          </a:p>
          <a:p>
            <a:pPr lvl="1">
              <a:lnSpc>
                <a:spcPct val="70000"/>
              </a:lnSpc>
            </a:pPr>
            <a:r>
              <a:rPr lang="en-NZ" sz="3600" spc="-200" dirty="0"/>
              <a:t>Spouse</a:t>
            </a:r>
          </a:p>
          <a:p>
            <a:pPr lvl="1">
              <a:lnSpc>
                <a:spcPct val="70000"/>
              </a:lnSpc>
            </a:pPr>
            <a:r>
              <a:rPr lang="en-NZ" sz="3600" spc="-200" dirty="0"/>
              <a:t>Scholar</a:t>
            </a:r>
          </a:p>
          <a:p>
            <a:pPr lvl="1">
              <a:lnSpc>
                <a:spcPct val="70000"/>
              </a:lnSpc>
            </a:pPr>
            <a:r>
              <a:rPr lang="en-NZ" sz="3600" spc="-200" dirty="0"/>
              <a:t>Staff</a:t>
            </a:r>
          </a:p>
          <a:p>
            <a:pPr lvl="1">
              <a:lnSpc>
                <a:spcPct val="70000"/>
              </a:lnSpc>
            </a:pPr>
            <a:r>
              <a:rPr lang="en-NZ" sz="3600" spc="-200" dirty="0"/>
              <a:t>Soldier</a:t>
            </a:r>
          </a:p>
          <a:p>
            <a:pPr lvl="1">
              <a:lnSpc>
                <a:spcPct val="70000"/>
              </a:lnSpc>
            </a:pPr>
            <a:r>
              <a:rPr lang="en-NZ" sz="3600" spc="-200" dirty="0"/>
              <a:t>Supervisor…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DB09-441E-4B32-888A-945D9B79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1" y="1390753"/>
            <a:ext cx="4750409" cy="148496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Colossians 1:9-11—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</a:rPr>
              <a:t>10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…to please </a:t>
            </a:r>
            <a:r>
              <a:rPr lang="en-NZ" sz="4000" b="0" i="1" spc="-200" dirty="0">
                <a:solidFill>
                  <a:srgbClr val="000000"/>
                </a:solidFill>
                <a:effectLst/>
              </a:rPr>
              <a:t>Him 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in all respects,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49010-59F5-443A-8639-4BE724BCD019}"/>
              </a:ext>
            </a:extLst>
          </p:cNvPr>
          <p:cNvSpPr txBox="1">
            <a:spLocks/>
          </p:cNvSpPr>
          <p:nvPr/>
        </p:nvSpPr>
        <p:spPr>
          <a:xfrm>
            <a:off x="245661" y="390213"/>
            <a:ext cx="4750409" cy="10005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chemeClr val="bg1"/>
                </a:solidFill>
              </a:rPr>
              <a:t>5. Strength’s—Ambition</a:t>
            </a:r>
          </a:p>
        </p:txBody>
      </p:sp>
      <p:pic>
        <p:nvPicPr>
          <p:cNvPr id="14338" name="Picture 2" descr="Pin by Josh McKibben on Bible - Faith - Scripture | Pinterest">
            <a:extLst>
              <a:ext uri="{FF2B5EF4-FFF2-40B4-BE49-F238E27FC236}">
                <a16:creationId xmlns:a16="http://schemas.microsoft.com/office/drawing/2014/main" id="{7731F920-DC0B-45E5-8D76-64EC9B33C5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3"/>
          <a:stretch/>
        </p:blipFill>
        <p:spPr bwMode="auto">
          <a:xfrm>
            <a:off x="4996070" y="1081087"/>
            <a:ext cx="4147929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321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CE278-6897-4970-8E3D-ACB3CA680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661" y="2981739"/>
            <a:ext cx="4750410" cy="3876261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endParaRPr lang="en-NZ" sz="4000" spc="-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DB09-441E-4B32-888A-945D9B79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1" y="1390753"/>
            <a:ext cx="4750409" cy="148496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Colossians 1:9-11—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49010-59F5-443A-8639-4BE724BCD019}"/>
              </a:ext>
            </a:extLst>
          </p:cNvPr>
          <p:cNvSpPr txBox="1">
            <a:spLocks/>
          </p:cNvSpPr>
          <p:nvPr/>
        </p:nvSpPr>
        <p:spPr>
          <a:xfrm>
            <a:off x="245661" y="390213"/>
            <a:ext cx="4750409" cy="10005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chemeClr val="bg1"/>
                </a:solidFill>
              </a:rPr>
              <a:t>6. Strength’s—Product and Process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5A5A90F5-8919-410F-8F08-4186D98A8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5" r="11456"/>
          <a:stretch/>
        </p:blipFill>
        <p:spPr bwMode="auto">
          <a:xfrm>
            <a:off x="4996070" y="795724"/>
            <a:ext cx="4068417" cy="587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738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CE278-6897-4970-8E3D-ACB3CA680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661" y="2981739"/>
            <a:ext cx="4750410" cy="3876261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A. The Gospel’s impact: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DB09-441E-4B32-888A-945D9B79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1" y="1390753"/>
            <a:ext cx="4750409" cy="148496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Colossians 1:9-11—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</a:rPr>
              <a:t>10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…bearing fruit 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in every good work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49010-59F5-443A-8639-4BE724BCD019}"/>
              </a:ext>
            </a:extLst>
          </p:cNvPr>
          <p:cNvSpPr txBox="1">
            <a:spLocks/>
          </p:cNvSpPr>
          <p:nvPr/>
        </p:nvSpPr>
        <p:spPr>
          <a:xfrm>
            <a:off x="245661" y="390213"/>
            <a:ext cx="4750409" cy="10005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chemeClr val="bg1"/>
                </a:solidFill>
              </a:rPr>
              <a:t>6. Strength’s—Product and Process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5A5A90F5-8919-410F-8F08-4186D98A8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5" r="11456"/>
          <a:stretch/>
        </p:blipFill>
        <p:spPr bwMode="auto">
          <a:xfrm>
            <a:off x="4996070" y="795724"/>
            <a:ext cx="4068417" cy="587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65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CE278-6897-4970-8E3D-ACB3CA680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661" y="2981739"/>
            <a:ext cx="4750410" cy="3876261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A. The Gospel’s impact:</a:t>
            </a:r>
          </a:p>
          <a:p>
            <a:pPr>
              <a:lnSpc>
                <a:spcPct val="60000"/>
              </a:lnSpc>
            </a:pPr>
            <a:r>
              <a:rPr lang="en-NZ" sz="4000" spc="-200" dirty="0"/>
              <a:t>Through the church. </a:t>
            </a:r>
          </a:p>
          <a:p>
            <a:pPr>
              <a:lnSpc>
                <a:spcPct val="60000"/>
              </a:lnSpc>
            </a:pPr>
            <a:r>
              <a:rPr lang="en-NZ" sz="4000" spc="-200" dirty="0"/>
              <a:t>Light in the darkness.</a:t>
            </a:r>
          </a:p>
          <a:p>
            <a:pPr>
              <a:lnSpc>
                <a:spcPct val="60000"/>
              </a:lnSpc>
            </a:pPr>
            <a:r>
              <a:rPr lang="en-NZ" sz="4000" spc="-200" dirty="0"/>
              <a:t>Guide to the lost.</a:t>
            </a:r>
          </a:p>
          <a:p>
            <a:pPr>
              <a:lnSpc>
                <a:spcPct val="60000"/>
              </a:lnSpc>
            </a:pPr>
            <a:r>
              <a:rPr lang="en-NZ" sz="4000" spc="-200" dirty="0"/>
              <a:t>Spiritual needs met.</a:t>
            </a:r>
          </a:p>
          <a:p>
            <a:pPr>
              <a:lnSpc>
                <a:spcPct val="60000"/>
              </a:lnSpc>
            </a:pPr>
            <a:r>
              <a:rPr lang="en-NZ" sz="4000" spc="-200" dirty="0"/>
              <a:t>Physical needs met.</a:t>
            </a:r>
          </a:p>
          <a:p>
            <a:pPr>
              <a:lnSpc>
                <a:spcPct val="60000"/>
              </a:lnSpc>
            </a:pPr>
            <a:r>
              <a:rPr lang="en-NZ" sz="4000" spc="-200" dirty="0"/>
              <a:t>Transformed society.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DB09-441E-4B32-888A-945D9B79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1" y="1390753"/>
            <a:ext cx="4750409" cy="148496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Colossians 1:9-11—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</a:rPr>
              <a:t>10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…bearing fruit 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in every good work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49010-59F5-443A-8639-4BE724BCD019}"/>
              </a:ext>
            </a:extLst>
          </p:cNvPr>
          <p:cNvSpPr txBox="1">
            <a:spLocks/>
          </p:cNvSpPr>
          <p:nvPr/>
        </p:nvSpPr>
        <p:spPr>
          <a:xfrm>
            <a:off x="245661" y="390213"/>
            <a:ext cx="4750409" cy="10005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chemeClr val="bg1"/>
                </a:solidFill>
              </a:rPr>
              <a:t>6. Strength’s—Product and Process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5A5A90F5-8919-410F-8F08-4186D98A8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5" r="11456"/>
          <a:stretch/>
        </p:blipFill>
        <p:spPr bwMode="auto">
          <a:xfrm>
            <a:off x="4996070" y="795724"/>
            <a:ext cx="4068417" cy="587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814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CE278-6897-4970-8E3D-ACB3CA680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661" y="2968487"/>
            <a:ext cx="4750410" cy="3399907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endParaRPr lang="en-NZ" sz="4000" spc="-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DB09-441E-4B32-888A-945D9B79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1" y="1390753"/>
            <a:ext cx="4750409" cy="148496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Colossians 1:9-11—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49010-59F5-443A-8639-4BE724BCD019}"/>
              </a:ext>
            </a:extLst>
          </p:cNvPr>
          <p:cNvSpPr txBox="1">
            <a:spLocks/>
          </p:cNvSpPr>
          <p:nvPr/>
        </p:nvSpPr>
        <p:spPr>
          <a:xfrm>
            <a:off x="245661" y="390213"/>
            <a:ext cx="4750409" cy="10005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chemeClr val="bg1"/>
                </a:solidFill>
              </a:rPr>
              <a:t>7. Strength’s Growth</a:t>
            </a:r>
          </a:p>
        </p:txBody>
      </p:sp>
      <p:pic>
        <p:nvPicPr>
          <p:cNvPr id="25602" name="Picture 2" descr="Increase of Knowledge, Diminished Wisdom | GetAlongWithGod ...">
            <a:extLst>
              <a:ext uri="{FF2B5EF4-FFF2-40B4-BE49-F238E27FC236}">
                <a16:creationId xmlns:a16="http://schemas.microsoft.com/office/drawing/2014/main" id="{064C8C96-C01A-46B1-B848-98C096EE7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861" y="1704872"/>
            <a:ext cx="3931224" cy="310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9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CE278-6897-4970-8E3D-ACB3CA680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661" y="3843130"/>
            <a:ext cx="4750410" cy="2525264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endParaRPr lang="en-NZ" sz="4000" spc="-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DB09-441E-4B32-888A-945D9B79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1" y="1390753"/>
            <a:ext cx="4750409" cy="229335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Colossians 1:9-11—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49010-59F5-443A-8639-4BE724BCD019}"/>
              </a:ext>
            </a:extLst>
          </p:cNvPr>
          <p:cNvSpPr txBox="1">
            <a:spLocks/>
          </p:cNvSpPr>
          <p:nvPr/>
        </p:nvSpPr>
        <p:spPr>
          <a:xfrm>
            <a:off x="245661" y="390213"/>
            <a:ext cx="4750409" cy="10005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chemeClr val="bg1"/>
                </a:solidFill>
              </a:rPr>
              <a:t>1. Strength—It always Starts in Prayer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5A46C323-5E31-4948-8FE3-489910124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9" r="17324"/>
          <a:stretch/>
        </p:blipFill>
        <p:spPr bwMode="auto">
          <a:xfrm>
            <a:off x="5141843" y="1335990"/>
            <a:ext cx="3855987" cy="455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403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CE278-6897-4970-8E3D-ACB3CA680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661" y="2968487"/>
            <a:ext cx="4750410" cy="3399907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A. Understanding God: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DB09-441E-4B32-888A-945D9B79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1" y="1390753"/>
            <a:ext cx="4750409" cy="148496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Colossians 1:9-11—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</a:rPr>
              <a:t>10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…and increasing in the knowledge of God;</a:t>
            </a:r>
            <a:endParaRPr lang="en-US" sz="4000" b="0" i="0" spc="-2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49010-59F5-443A-8639-4BE724BCD019}"/>
              </a:ext>
            </a:extLst>
          </p:cNvPr>
          <p:cNvSpPr txBox="1">
            <a:spLocks/>
          </p:cNvSpPr>
          <p:nvPr/>
        </p:nvSpPr>
        <p:spPr>
          <a:xfrm>
            <a:off x="245661" y="390213"/>
            <a:ext cx="4750409" cy="10005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chemeClr val="bg1"/>
                </a:solidFill>
              </a:rPr>
              <a:t>7. Strength’s Growth</a:t>
            </a:r>
          </a:p>
        </p:txBody>
      </p:sp>
      <p:pic>
        <p:nvPicPr>
          <p:cNvPr id="25602" name="Picture 2" descr="Increase of Knowledge, Diminished Wisdom | GetAlongWithGod ...">
            <a:extLst>
              <a:ext uri="{FF2B5EF4-FFF2-40B4-BE49-F238E27FC236}">
                <a16:creationId xmlns:a16="http://schemas.microsoft.com/office/drawing/2014/main" id="{064C8C96-C01A-46B1-B848-98C096EE7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861" y="1704872"/>
            <a:ext cx="3931224" cy="310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220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CE278-6897-4970-8E3D-ACB3CA680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661" y="2968487"/>
            <a:ext cx="4750410" cy="3399907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A. Understanding God: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Are you Walking as a man or woman of God?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DB09-441E-4B32-888A-945D9B79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1" y="1390753"/>
            <a:ext cx="4750409" cy="148496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Colossians 1:9-11—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</a:rPr>
              <a:t>10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…and increasing in the knowledge of God;</a:t>
            </a:r>
            <a:endParaRPr lang="en-US" sz="4000" b="0" i="0" spc="-2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49010-59F5-443A-8639-4BE724BCD019}"/>
              </a:ext>
            </a:extLst>
          </p:cNvPr>
          <p:cNvSpPr txBox="1">
            <a:spLocks/>
          </p:cNvSpPr>
          <p:nvPr/>
        </p:nvSpPr>
        <p:spPr>
          <a:xfrm>
            <a:off x="245661" y="390213"/>
            <a:ext cx="4750409" cy="10005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chemeClr val="bg1"/>
                </a:solidFill>
              </a:rPr>
              <a:t>7. Strength’s Growth</a:t>
            </a:r>
          </a:p>
        </p:txBody>
      </p:sp>
      <p:pic>
        <p:nvPicPr>
          <p:cNvPr id="25602" name="Picture 2" descr="Increase of Knowledge, Diminished Wisdom | GetAlongWithGod ...">
            <a:extLst>
              <a:ext uri="{FF2B5EF4-FFF2-40B4-BE49-F238E27FC236}">
                <a16:creationId xmlns:a16="http://schemas.microsoft.com/office/drawing/2014/main" id="{064C8C96-C01A-46B1-B848-98C096EE7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861" y="1704872"/>
            <a:ext cx="3931224" cy="310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29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CE278-6897-4970-8E3D-ACB3CA680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661" y="3286539"/>
            <a:ext cx="8652678" cy="3571461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endParaRPr lang="en-NZ" sz="4000" b="0" i="0" spc="-20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DB09-441E-4B32-888A-945D9B79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1" y="1390753"/>
            <a:ext cx="4750409" cy="17632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Colossians 1:9-11—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49010-59F5-443A-8639-4BE724BCD019}"/>
              </a:ext>
            </a:extLst>
          </p:cNvPr>
          <p:cNvSpPr txBox="1">
            <a:spLocks/>
          </p:cNvSpPr>
          <p:nvPr/>
        </p:nvSpPr>
        <p:spPr>
          <a:xfrm>
            <a:off x="245661" y="390213"/>
            <a:ext cx="4750409" cy="10005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chemeClr val="bg1"/>
                </a:solidFill>
              </a:rPr>
              <a:t>8. Strength’s Might</a:t>
            </a:r>
          </a:p>
        </p:txBody>
      </p:sp>
      <p:pic>
        <p:nvPicPr>
          <p:cNvPr id="26626" name="Picture 2" descr="About Us">
            <a:extLst>
              <a:ext uri="{FF2B5EF4-FFF2-40B4-BE49-F238E27FC236}">
                <a16:creationId xmlns:a16="http://schemas.microsoft.com/office/drawing/2014/main" id="{FA0DCB09-6F1C-4023-BD46-306C91346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95" y="390213"/>
            <a:ext cx="3719444" cy="278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930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CE278-6897-4970-8E3D-ACB3CA680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661" y="3286539"/>
            <a:ext cx="8652678" cy="3571461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Ephesians 3:20-21—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DB09-441E-4B32-888A-945D9B79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1" y="1390753"/>
            <a:ext cx="4750409" cy="17632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Colossians 1:9-11—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</a:rPr>
              <a:t>11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strengthened with all power, according to His glorious might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49010-59F5-443A-8639-4BE724BCD019}"/>
              </a:ext>
            </a:extLst>
          </p:cNvPr>
          <p:cNvSpPr txBox="1">
            <a:spLocks/>
          </p:cNvSpPr>
          <p:nvPr/>
        </p:nvSpPr>
        <p:spPr>
          <a:xfrm>
            <a:off x="245661" y="390213"/>
            <a:ext cx="4750409" cy="10005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chemeClr val="bg1"/>
                </a:solidFill>
              </a:rPr>
              <a:t>8. Strength’s Might</a:t>
            </a:r>
          </a:p>
        </p:txBody>
      </p:sp>
      <p:pic>
        <p:nvPicPr>
          <p:cNvPr id="26626" name="Picture 2" descr="About Us">
            <a:extLst>
              <a:ext uri="{FF2B5EF4-FFF2-40B4-BE49-F238E27FC236}">
                <a16:creationId xmlns:a16="http://schemas.microsoft.com/office/drawing/2014/main" id="{FA0DCB09-6F1C-4023-BD46-306C91346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95" y="390213"/>
            <a:ext cx="3719444" cy="278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562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CE278-6897-4970-8E3D-ACB3CA680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661" y="3286539"/>
            <a:ext cx="8652678" cy="3571461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Ephesians 3:20-21—</a:t>
            </a: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20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Now to Him who is able to do far more abundantly beyond all that we ask or think, according to the power that works within us, </a:t>
            </a: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21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to Him </a:t>
            </a:r>
            <a:r>
              <a:rPr lang="en-NZ" sz="4000" b="0" i="1" spc="-200" dirty="0">
                <a:solidFill>
                  <a:srgbClr val="000000"/>
                </a:solidFill>
                <a:effectLst/>
                <a:latin typeface="system-ui"/>
              </a:rPr>
              <a:t>be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 the glory in the church and in Christ Jesus to all generations forever and ever. Amen.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DB09-441E-4B32-888A-945D9B79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1" y="1390753"/>
            <a:ext cx="4750409" cy="17632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Colossians 1:9-11—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</a:rPr>
              <a:t>11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strengthened with all power, according to His glorious might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49010-59F5-443A-8639-4BE724BCD019}"/>
              </a:ext>
            </a:extLst>
          </p:cNvPr>
          <p:cNvSpPr txBox="1">
            <a:spLocks/>
          </p:cNvSpPr>
          <p:nvPr/>
        </p:nvSpPr>
        <p:spPr>
          <a:xfrm>
            <a:off x="245661" y="390213"/>
            <a:ext cx="4750409" cy="10005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chemeClr val="bg1"/>
                </a:solidFill>
              </a:rPr>
              <a:t>8. Strength’s Might</a:t>
            </a:r>
          </a:p>
        </p:txBody>
      </p:sp>
      <p:pic>
        <p:nvPicPr>
          <p:cNvPr id="26626" name="Picture 2" descr="About Us">
            <a:extLst>
              <a:ext uri="{FF2B5EF4-FFF2-40B4-BE49-F238E27FC236}">
                <a16:creationId xmlns:a16="http://schemas.microsoft.com/office/drawing/2014/main" id="{FA0DCB09-6F1C-4023-BD46-306C91346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95" y="390213"/>
            <a:ext cx="3719444" cy="278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84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6B17A-A343-4A55-8240-4DC6ECAA1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7689" y="1480656"/>
            <a:ext cx="3886200" cy="4351338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John 3:5—</a:t>
            </a:r>
          </a:p>
          <a:p>
            <a:pPr marL="0" indent="0" algn="l">
              <a:buNone/>
            </a:pPr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5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Jesus answered, “Truly, truly, I say to you, unless one is born of water and the Spirit he cannot enter into the kingdom of God. </a:t>
            </a:r>
            <a:r>
              <a:rPr lang="en-NZ" sz="14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12290" name="Picture 2" descr="Adult Female Full Immersion Baptism | Sharefaith Media">
            <a:extLst>
              <a:ext uri="{FF2B5EF4-FFF2-40B4-BE49-F238E27FC236}">
                <a16:creationId xmlns:a16="http://schemas.microsoft.com/office/drawing/2014/main" id="{01EA70B4-BB43-4B88-BF02-367707A2F68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6852"/>
            <a:ext cx="4658284" cy="318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94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CE278-6897-4970-8E3D-ACB3CA680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661" y="3843130"/>
            <a:ext cx="4750410" cy="2525264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A. Prayer activated:</a:t>
            </a:r>
          </a:p>
          <a:p>
            <a:pPr>
              <a:lnSpc>
                <a:spcPct val="70000"/>
              </a:lnSpc>
            </a:pPr>
            <a:endParaRPr lang="en-NZ" sz="4000" spc="-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DB09-441E-4B32-888A-945D9B79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1" y="1390753"/>
            <a:ext cx="4750409" cy="229335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Colossians 1:9-11—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</a:rPr>
              <a:t>9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For this reason also, 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since the day we 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heard </a:t>
            </a:r>
            <a:r>
              <a:rPr lang="en-NZ" sz="4000" b="0" i="1" spc="-200" dirty="0">
                <a:solidFill>
                  <a:srgbClr val="000000"/>
                </a:solidFill>
                <a:effectLst/>
              </a:rPr>
              <a:t>of it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, we have not 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ceased to pray for you…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49010-59F5-443A-8639-4BE724BCD019}"/>
              </a:ext>
            </a:extLst>
          </p:cNvPr>
          <p:cNvSpPr txBox="1">
            <a:spLocks/>
          </p:cNvSpPr>
          <p:nvPr/>
        </p:nvSpPr>
        <p:spPr>
          <a:xfrm>
            <a:off x="245661" y="390213"/>
            <a:ext cx="4750409" cy="10005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chemeClr val="bg1"/>
                </a:solidFill>
              </a:rPr>
              <a:t>1. Strength—It always Starts in Prayer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DA7CB21-A07B-4A21-A74D-894DB590A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9" r="17324"/>
          <a:stretch/>
        </p:blipFill>
        <p:spPr bwMode="auto">
          <a:xfrm>
            <a:off x="5141843" y="1335990"/>
            <a:ext cx="3855987" cy="455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4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CE278-6897-4970-8E3D-ACB3CA680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661" y="3843130"/>
            <a:ext cx="4750410" cy="2525264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A. Prayer activated: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Their faith switched on Paul’s intercession.</a:t>
            </a:r>
          </a:p>
          <a:p>
            <a:pPr>
              <a:lnSpc>
                <a:spcPct val="70000"/>
              </a:lnSpc>
            </a:pPr>
            <a:endParaRPr lang="en-NZ" sz="4000" spc="-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DB09-441E-4B32-888A-945D9B79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1" y="1390753"/>
            <a:ext cx="4750409" cy="229335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Colossians 1:9-11—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</a:rPr>
              <a:t>9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For this reason also, 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since the day we 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heard </a:t>
            </a:r>
            <a:r>
              <a:rPr lang="en-NZ" sz="4000" b="0" i="1" spc="-200" dirty="0">
                <a:solidFill>
                  <a:srgbClr val="000000"/>
                </a:solidFill>
                <a:effectLst/>
              </a:rPr>
              <a:t>of it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, we have not 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ceased to pray for you…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49010-59F5-443A-8639-4BE724BCD019}"/>
              </a:ext>
            </a:extLst>
          </p:cNvPr>
          <p:cNvSpPr txBox="1">
            <a:spLocks/>
          </p:cNvSpPr>
          <p:nvPr/>
        </p:nvSpPr>
        <p:spPr>
          <a:xfrm>
            <a:off x="245661" y="390213"/>
            <a:ext cx="4750409" cy="10005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chemeClr val="bg1"/>
                </a:solidFill>
              </a:rPr>
              <a:t>1. Strength—It always Starts in Prayer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CE5EF15-2BBE-4436-9AC3-AD4E03645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9" r="17324"/>
          <a:stretch/>
        </p:blipFill>
        <p:spPr bwMode="auto">
          <a:xfrm>
            <a:off x="5141843" y="1335990"/>
            <a:ext cx="3855987" cy="455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407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CE278-6897-4970-8E3D-ACB3CA680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661" y="3843130"/>
            <a:ext cx="4750410" cy="2525264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A. Prayer activated: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Their faith switched on Paul’s intercession.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Ceaseless supplication.</a:t>
            </a:r>
          </a:p>
          <a:p>
            <a:pPr>
              <a:lnSpc>
                <a:spcPct val="70000"/>
              </a:lnSpc>
            </a:pPr>
            <a:endParaRPr lang="en-NZ" sz="4000" spc="-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DB09-441E-4B32-888A-945D9B79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1" y="1390753"/>
            <a:ext cx="4750409" cy="229335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Colossians 1:9-11—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</a:rPr>
              <a:t>9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For this reason also, 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since the day we 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heard </a:t>
            </a:r>
            <a:r>
              <a:rPr lang="en-NZ" sz="4000" b="0" i="1" spc="-200" dirty="0">
                <a:solidFill>
                  <a:srgbClr val="000000"/>
                </a:solidFill>
                <a:effectLst/>
              </a:rPr>
              <a:t>of it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, we have not 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ceased to pray for you…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49010-59F5-443A-8639-4BE724BCD019}"/>
              </a:ext>
            </a:extLst>
          </p:cNvPr>
          <p:cNvSpPr txBox="1">
            <a:spLocks/>
          </p:cNvSpPr>
          <p:nvPr/>
        </p:nvSpPr>
        <p:spPr>
          <a:xfrm>
            <a:off x="245661" y="390213"/>
            <a:ext cx="4750409" cy="10005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chemeClr val="bg1"/>
                </a:solidFill>
              </a:rPr>
              <a:t>1. Strength—It always Starts in Prayer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0CD8F56-2CC8-400B-9E6D-B6B4C241B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9" r="17324"/>
          <a:stretch/>
        </p:blipFill>
        <p:spPr bwMode="auto">
          <a:xfrm>
            <a:off x="5141843" y="1335990"/>
            <a:ext cx="3855987" cy="455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94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CE278-6897-4970-8E3D-ACB3CA680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661" y="3429000"/>
            <a:ext cx="4750410" cy="2939394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endParaRPr lang="en-NZ" sz="4000" spc="-200" dirty="0"/>
          </a:p>
          <a:p>
            <a:pPr>
              <a:lnSpc>
                <a:spcPct val="70000"/>
              </a:lnSpc>
            </a:pPr>
            <a:endParaRPr lang="en-NZ" sz="4000" spc="-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DB09-441E-4B32-888A-945D9B79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1" y="1390754"/>
            <a:ext cx="4750409" cy="189578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Colossians 1:9-11—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49010-59F5-443A-8639-4BE724BCD019}"/>
              </a:ext>
            </a:extLst>
          </p:cNvPr>
          <p:cNvSpPr txBox="1">
            <a:spLocks/>
          </p:cNvSpPr>
          <p:nvPr/>
        </p:nvSpPr>
        <p:spPr>
          <a:xfrm>
            <a:off x="245661" y="390214"/>
            <a:ext cx="4750409" cy="10005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chemeClr val="bg1"/>
                </a:solidFill>
              </a:rPr>
              <a:t>2. Strength’s—Quantity Specified…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NZ" sz="4000" spc="-200" dirty="0">
              <a:solidFill>
                <a:schemeClr val="bg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C9851BC-811B-4793-94A6-FE559560F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65" y="2255096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34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CE278-6897-4970-8E3D-ACB3CA680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661" y="3429000"/>
            <a:ext cx="4750410" cy="2939394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A. No half measures:</a:t>
            </a:r>
          </a:p>
          <a:p>
            <a:pPr>
              <a:lnSpc>
                <a:spcPct val="70000"/>
              </a:lnSpc>
            </a:pPr>
            <a:endParaRPr lang="en-NZ" sz="4000" spc="-200" dirty="0"/>
          </a:p>
          <a:p>
            <a:pPr>
              <a:lnSpc>
                <a:spcPct val="70000"/>
              </a:lnSpc>
            </a:pPr>
            <a:endParaRPr lang="en-NZ" sz="4000" spc="-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DB09-441E-4B32-888A-945D9B79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1" y="1390754"/>
            <a:ext cx="4750409" cy="189578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>
                <a:solidFill>
                  <a:srgbClr val="000000"/>
                </a:solidFill>
                <a:effectLst/>
              </a:rPr>
              <a:t>Colossians 1:9-11—</a:t>
            </a:r>
            <a:endParaRPr lang="en-NZ" sz="4000" b="0" i="0" spc="-200" dirty="0">
              <a:solidFill>
                <a:srgbClr val="000000"/>
              </a:solidFill>
              <a:effectLst/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</a:rPr>
              <a:t>9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…and to ask that you may be filled with the knowledge of His will…</a:t>
            </a:r>
            <a:endParaRPr lang="en-US" sz="4000" b="0" i="0" spc="-2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49010-59F5-443A-8639-4BE724BCD019}"/>
              </a:ext>
            </a:extLst>
          </p:cNvPr>
          <p:cNvSpPr txBox="1">
            <a:spLocks/>
          </p:cNvSpPr>
          <p:nvPr/>
        </p:nvSpPr>
        <p:spPr>
          <a:xfrm>
            <a:off x="245661" y="390214"/>
            <a:ext cx="4750409" cy="10005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chemeClr val="bg1"/>
                </a:solidFill>
              </a:rPr>
              <a:t>2. Strength’s—Quantity Specified…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NZ" sz="4000" spc="-200" dirty="0">
              <a:solidFill>
                <a:schemeClr val="bg1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F415442-C550-44E0-B2FF-E9C1E2533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65" y="2255096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4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CE278-6897-4970-8E3D-ACB3CA680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661" y="3429000"/>
            <a:ext cx="4750410" cy="2939394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A. No half measures: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Average Bible knowledge quota?</a:t>
            </a:r>
          </a:p>
          <a:p>
            <a:pPr>
              <a:lnSpc>
                <a:spcPct val="70000"/>
              </a:lnSpc>
            </a:pPr>
            <a:endParaRPr lang="en-NZ" sz="4000" spc="-200" dirty="0"/>
          </a:p>
          <a:p>
            <a:pPr>
              <a:lnSpc>
                <a:spcPct val="70000"/>
              </a:lnSpc>
            </a:pPr>
            <a:endParaRPr lang="en-NZ" sz="4000" spc="-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DB09-441E-4B32-888A-945D9B79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1" y="1390754"/>
            <a:ext cx="4750409" cy="189578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Colossians 1:9-11—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</a:rPr>
              <a:t>9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…and to ask that you may be filled with the knowledge of His will…</a:t>
            </a:r>
            <a:endParaRPr lang="en-US" sz="4000" b="0" i="0" spc="-2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49010-59F5-443A-8639-4BE724BCD019}"/>
              </a:ext>
            </a:extLst>
          </p:cNvPr>
          <p:cNvSpPr txBox="1">
            <a:spLocks/>
          </p:cNvSpPr>
          <p:nvPr/>
        </p:nvSpPr>
        <p:spPr>
          <a:xfrm>
            <a:off x="245661" y="390214"/>
            <a:ext cx="4750409" cy="10005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chemeClr val="bg1"/>
                </a:solidFill>
              </a:rPr>
              <a:t>2. Strength’s—Quantity Specified…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NZ" sz="4000" spc="-200" dirty="0">
              <a:solidFill>
                <a:schemeClr val="bg1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59DDEBC-360E-4C59-8020-8EC3CB589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65" y="2255096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44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843</TotalTime>
  <Words>1086</Words>
  <Application>Microsoft Office PowerPoint</Application>
  <PresentationFormat>On-screen Show (4:3)</PresentationFormat>
  <Paragraphs>179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the church is as God sees it.</dc:title>
  <dc:creator>Morningside Church</dc:creator>
  <cp:lastModifiedBy>Morningside Church of Christ</cp:lastModifiedBy>
  <cp:revision>23</cp:revision>
  <dcterms:created xsi:type="dcterms:W3CDTF">2016-03-20T01:48:24Z</dcterms:created>
  <dcterms:modified xsi:type="dcterms:W3CDTF">2021-10-17T09:06:55Z</dcterms:modified>
</cp:coreProperties>
</file>