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7" r:id="rId2"/>
    <p:sldId id="461" r:id="rId3"/>
    <p:sldId id="463" r:id="rId4"/>
    <p:sldId id="456" r:id="rId5"/>
    <p:sldId id="466" r:id="rId6"/>
    <p:sldId id="464" r:id="rId7"/>
    <p:sldId id="475" r:id="rId8"/>
    <p:sldId id="467" r:id="rId9"/>
    <p:sldId id="465" r:id="rId10"/>
    <p:sldId id="462" r:id="rId11"/>
    <p:sldId id="470" r:id="rId12"/>
    <p:sldId id="471" r:id="rId13"/>
    <p:sldId id="472" r:id="rId14"/>
    <p:sldId id="473" r:id="rId15"/>
    <p:sldId id="477" r:id="rId16"/>
    <p:sldId id="476" r:id="rId17"/>
    <p:sldId id="468" r:id="rId18"/>
    <p:sldId id="505" r:id="rId19"/>
    <p:sldId id="478" r:id="rId20"/>
    <p:sldId id="479" r:id="rId21"/>
    <p:sldId id="480" r:id="rId22"/>
    <p:sldId id="482" r:id="rId23"/>
    <p:sldId id="483" r:id="rId24"/>
    <p:sldId id="484" r:id="rId25"/>
    <p:sldId id="486" r:id="rId26"/>
    <p:sldId id="487" r:id="rId27"/>
    <p:sldId id="488" r:id="rId28"/>
    <p:sldId id="489" r:id="rId29"/>
    <p:sldId id="490" r:id="rId30"/>
    <p:sldId id="491" r:id="rId31"/>
    <p:sldId id="493" r:id="rId32"/>
    <p:sldId id="494" r:id="rId33"/>
    <p:sldId id="492" r:id="rId34"/>
    <p:sldId id="495" r:id="rId35"/>
    <p:sldId id="496" r:id="rId36"/>
    <p:sldId id="497" r:id="rId37"/>
    <p:sldId id="498" r:id="rId38"/>
    <p:sldId id="499" r:id="rId39"/>
    <p:sldId id="500" r:id="rId40"/>
    <p:sldId id="503" r:id="rId41"/>
    <p:sldId id="502" r:id="rId42"/>
    <p:sldId id="501" r:id="rId43"/>
    <p:sldId id="504" r:id="rId44"/>
    <p:sldId id="506" r:id="rId45"/>
    <p:sldId id="507" r:id="rId46"/>
    <p:sldId id="508" r:id="rId47"/>
    <p:sldId id="509" r:id="rId48"/>
    <p:sldId id="405"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15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10/11/2021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33437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10/11/2021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41238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10/11/2021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9857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10/11/2021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53079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63DD58-AF44-414E-8EE6-274F67F68675}" type="datetimeFigureOut">
              <a:rPr lang="en-NZ" smtClean="0"/>
              <a:t>10/11/2021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123824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63DD58-AF44-414E-8EE6-274F67F68675}" type="datetimeFigureOut">
              <a:rPr lang="en-NZ" smtClean="0"/>
              <a:t>10/11/2021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873473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63DD58-AF44-414E-8EE6-274F67F68675}" type="datetimeFigureOut">
              <a:rPr lang="en-NZ" smtClean="0"/>
              <a:t>10/11/2021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435042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63DD58-AF44-414E-8EE6-274F67F68675}" type="datetimeFigureOut">
              <a:rPr lang="en-NZ" smtClean="0"/>
              <a:t>10/11/2021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045146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3DD58-AF44-414E-8EE6-274F67F68675}" type="datetimeFigureOut">
              <a:rPr lang="en-NZ" smtClean="0"/>
              <a:t>10/11/2021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734233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63DD58-AF44-414E-8EE6-274F67F68675}" type="datetimeFigureOut">
              <a:rPr lang="en-NZ" smtClean="0"/>
              <a:t>10/11/2021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72268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63DD58-AF44-414E-8EE6-274F67F68675}" type="datetimeFigureOut">
              <a:rPr lang="en-NZ" smtClean="0"/>
              <a:t>10/11/2021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86910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3DD58-AF44-414E-8EE6-274F67F68675}" type="datetimeFigureOut">
              <a:rPr lang="en-NZ" smtClean="0"/>
              <a:t>10/11/2021</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46865-A5C3-47EA-BA70-7D9D5B683038}" type="slidenum">
              <a:rPr lang="en-NZ" smtClean="0"/>
              <a:t>‹#›</a:t>
            </a:fld>
            <a:endParaRPr lang="en-NZ"/>
          </a:p>
        </p:txBody>
      </p:sp>
    </p:spTree>
    <p:extLst>
      <p:ext uri="{BB962C8B-B14F-4D97-AF65-F5344CB8AC3E}">
        <p14:creationId xmlns:p14="http://schemas.microsoft.com/office/powerpoint/2010/main" val="1672897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278296"/>
            <a:ext cx="9144000" cy="65797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Series: Heavenward Bound.</a:t>
            </a:r>
          </a:p>
          <a:p>
            <a:r>
              <a:rPr lang="en-US" sz="3600" dirty="0"/>
              <a:t>Part 3. “Thinking Ahead.”</a:t>
            </a:r>
          </a:p>
          <a:p>
            <a:pPr marL="0" indent="0">
              <a:buNone/>
            </a:pPr>
            <a:endParaRPr lang="en-US" sz="800" dirty="0"/>
          </a:p>
          <a:p>
            <a:r>
              <a:rPr lang="en-NZ" sz="3600" dirty="0"/>
              <a:t>John Staiger</a:t>
            </a:r>
          </a:p>
          <a:p>
            <a:endParaRPr lang="en-NZ" sz="800" dirty="0"/>
          </a:p>
          <a:p>
            <a:r>
              <a:rPr lang="en-NZ" sz="3600" dirty="0"/>
              <a:t>Morningside Church of Christ </a:t>
            </a:r>
          </a:p>
          <a:p>
            <a:endParaRPr lang="en-NZ" sz="800" dirty="0"/>
          </a:p>
          <a:p>
            <a:r>
              <a:rPr lang="en-NZ" sz="3600" dirty="0"/>
              <a:t>Sunday 7 November 2021</a:t>
            </a:r>
          </a:p>
          <a:p>
            <a:endParaRPr lang="en-NZ" sz="800" dirty="0"/>
          </a:p>
          <a:p>
            <a:r>
              <a:rPr lang="en-NZ" sz="3600" dirty="0"/>
              <a:t>AM Sermon</a:t>
            </a:r>
          </a:p>
          <a:p>
            <a:endParaRPr lang="en-NZ" sz="800" dirty="0"/>
          </a:p>
          <a:p>
            <a:r>
              <a:rPr lang="en-NZ" sz="3600" dirty="0"/>
              <a:t>Broadcast on Facebook Live from </a:t>
            </a:r>
          </a:p>
          <a:p>
            <a:pPr marL="0" indent="0">
              <a:buNone/>
            </a:pPr>
            <a:r>
              <a:rPr lang="en-NZ" sz="3600" dirty="0"/>
              <a:t>Massey, Auckland, Aotearoa/NZ.</a:t>
            </a:r>
          </a:p>
        </p:txBody>
      </p:sp>
    </p:spTree>
    <p:extLst>
      <p:ext uri="{BB962C8B-B14F-4D97-AF65-F5344CB8AC3E}">
        <p14:creationId xmlns:p14="http://schemas.microsoft.com/office/powerpoint/2010/main" val="6135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Our world today:</a:t>
            </a:r>
          </a:p>
        </p:txBody>
      </p:sp>
    </p:spTree>
    <p:extLst>
      <p:ext uri="{BB962C8B-B14F-4D97-AF65-F5344CB8AC3E}">
        <p14:creationId xmlns:p14="http://schemas.microsoft.com/office/powerpoint/2010/main" val="1615840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Our world today:</a:t>
            </a:r>
          </a:p>
          <a:p>
            <a:pPr marL="1200150" lvl="1" indent="-742950">
              <a:lnSpc>
                <a:spcPct val="70000"/>
              </a:lnSpc>
              <a:buFont typeface="+mj-lt"/>
              <a:buAutoNum type="alphaLcPeriod"/>
            </a:pPr>
            <a:r>
              <a:rPr lang="en-NZ" sz="4000" spc="-200" dirty="0"/>
              <a:t>Everybody wants their own Eden.</a:t>
            </a:r>
          </a:p>
        </p:txBody>
      </p:sp>
    </p:spTree>
    <p:extLst>
      <p:ext uri="{BB962C8B-B14F-4D97-AF65-F5344CB8AC3E}">
        <p14:creationId xmlns:p14="http://schemas.microsoft.com/office/powerpoint/2010/main" val="1958161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Our world today:</a:t>
            </a:r>
          </a:p>
          <a:p>
            <a:pPr marL="1200150" lvl="1" indent="-742950">
              <a:lnSpc>
                <a:spcPct val="70000"/>
              </a:lnSpc>
              <a:buFont typeface="+mj-lt"/>
              <a:buAutoNum type="alphaLcPeriod"/>
            </a:pPr>
            <a:r>
              <a:rPr lang="en-NZ" sz="4000" spc="-200" dirty="0"/>
              <a:t>Everybody wants their own Eden.</a:t>
            </a:r>
          </a:p>
          <a:p>
            <a:pPr marL="1200150" lvl="1" indent="-742950">
              <a:lnSpc>
                <a:spcPct val="70000"/>
              </a:lnSpc>
              <a:buFont typeface="+mj-lt"/>
              <a:buAutoNum type="alphaLcPeriod"/>
            </a:pPr>
            <a:r>
              <a:rPr lang="en-NZ" sz="4000" spc="-200" dirty="0"/>
              <a:t>It is available…</a:t>
            </a:r>
          </a:p>
        </p:txBody>
      </p:sp>
    </p:spTree>
    <p:extLst>
      <p:ext uri="{BB962C8B-B14F-4D97-AF65-F5344CB8AC3E}">
        <p14:creationId xmlns:p14="http://schemas.microsoft.com/office/powerpoint/2010/main" val="407992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Our world today:</a:t>
            </a:r>
          </a:p>
          <a:p>
            <a:pPr marL="1200150" lvl="1" indent="-742950">
              <a:lnSpc>
                <a:spcPct val="70000"/>
              </a:lnSpc>
              <a:buFont typeface="+mj-lt"/>
              <a:buAutoNum type="alphaLcPeriod"/>
            </a:pPr>
            <a:r>
              <a:rPr lang="en-NZ" sz="4000" spc="-200" dirty="0"/>
              <a:t>Everybody wants their own Eden.</a:t>
            </a:r>
          </a:p>
          <a:p>
            <a:pPr marL="1200150" lvl="1" indent="-742950">
              <a:lnSpc>
                <a:spcPct val="70000"/>
              </a:lnSpc>
              <a:buFont typeface="+mj-lt"/>
              <a:buAutoNum type="alphaLcPeriod"/>
            </a:pPr>
            <a:r>
              <a:rPr lang="en-NZ" sz="4000" spc="-200" dirty="0"/>
              <a:t>It is available.</a:t>
            </a:r>
          </a:p>
          <a:p>
            <a:pPr marL="1200150" lvl="1" indent="-742950">
              <a:lnSpc>
                <a:spcPct val="70000"/>
              </a:lnSpc>
              <a:buFont typeface="+mj-lt"/>
              <a:buAutoNum type="alphaLcPeriod"/>
            </a:pPr>
            <a:r>
              <a:rPr lang="en-NZ" sz="4000" spc="-200" dirty="0"/>
              <a:t>But…inside of you.</a:t>
            </a:r>
          </a:p>
        </p:txBody>
      </p:sp>
    </p:spTree>
    <p:extLst>
      <p:ext uri="{BB962C8B-B14F-4D97-AF65-F5344CB8AC3E}">
        <p14:creationId xmlns:p14="http://schemas.microsoft.com/office/powerpoint/2010/main" val="419151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2"/>
            <a:ext cx="7945507" cy="5540727"/>
          </a:xfrm>
        </p:spPr>
        <p:txBody>
          <a:bodyPr>
            <a:noAutofit/>
          </a:bodyPr>
          <a:lstStyle/>
          <a:p>
            <a:pPr marL="742950" indent="-742950">
              <a:lnSpc>
                <a:spcPct val="70000"/>
              </a:lnSpc>
              <a:buFont typeface="+mj-lt"/>
              <a:buAutoNum type="arabicPeriod" startAt="2"/>
            </a:pPr>
            <a:r>
              <a:rPr lang="en-NZ" sz="4000" spc="-200" dirty="0"/>
              <a:t>Our world today:</a:t>
            </a:r>
          </a:p>
          <a:p>
            <a:pPr marL="1200150" lvl="1" indent="-742950">
              <a:lnSpc>
                <a:spcPct val="70000"/>
              </a:lnSpc>
              <a:buFont typeface="+mj-lt"/>
              <a:buAutoNum type="alphaLcPeriod"/>
            </a:pPr>
            <a:r>
              <a:rPr lang="en-NZ" sz="4000" spc="-200" dirty="0"/>
              <a:t>Everybody wants their own Eden.</a:t>
            </a:r>
          </a:p>
          <a:p>
            <a:pPr marL="1200150" lvl="1" indent="-742950">
              <a:lnSpc>
                <a:spcPct val="70000"/>
              </a:lnSpc>
              <a:buFont typeface="+mj-lt"/>
              <a:buAutoNum type="alphaLcPeriod"/>
            </a:pPr>
            <a:r>
              <a:rPr lang="en-NZ" sz="4000" spc="-200" dirty="0"/>
              <a:t>It is available</a:t>
            </a:r>
          </a:p>
          <a:p>
            <a:pPr marL="1200150" lvl="1" indent="-742950">
              <a:lnSpc>
                <a:spcPct val="70000"/>
              </a:lnSpc>
              <a:buFont typeface="+mj-lt"/>
              <a:buAutoNum type="alphaLcPeriod"/>
            </a:pPr>
            <a:r>
              <a:rPr lang="en-NZ" sz="4000" spc="-200" dirty="0"/>
              <a:t>But…inside of you.</a:t>
            </a:r>
          </a:p>
          <a:p>
            <a:pPr marL="1200150" lvl="1" indent="-742950">
              <a:lnSpc>
                <a:spcPct val="70000"/>
              </a:lnSpc>
              <a:buFont typeface="+mj-lt"/>
              <a:buAutoNum type="alphaLcPeriod"/>
            </a:pPr>
            <a:r>
              <a:rPr lang="en-NZ" sz="4000" spc="-200" dirty="0"/>
              <a:t>The church is where we walk with God.</a:t>
            </a:r>
          </a:p>
        </p:txBody>
      </p:sp>
    </p:spTree>
    <p:extLst>
      <p:ext uri="{BB962C8B-B14F-4D97-AF65-F5344CB8AC3E}">
        <p14:creationId xmlns:p14="http://schemas.microsoft.com/office/powerpoint/2010/main" val="3648683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2"/>
            <a:ext cx="7945507" cy="5540727"/>
          </a:xfrm>
        </p:spPr>
        <p:txBody>
          <a:bodyPr>
            <a:noAutofit/>
          </a:bodyPr>
          <a:lstStyle/>
          <a:p>
            <a:pPr marL="742950" indent="-742950">
              <a:lnSpc>
                <a:spcPct val="70000"/>
              </a:lnSpc>
              <a:buFont typeface="+mj-lt"/>
              <a:buAutoNum type="arabicPeriod" startAt="2"/>
            </a:pPr>
            <a:r>
              <a:rPr lang="en-NZ" sz="4000" spc="-200" dirty="0"/>
              <a:t>Our world today:</a:t>
            </a:r>
          </a:p>
          <a:p>
            <a:pPr marL="1200150" lvl="1" indent="-742950">
              <a:lnSpc>
                <a:spcPct val="70000"/>
              </a:lnSpc>
              <a:buFont typeface="+mj-lt"/>
              <a:buAutoNum type="alphaLcPeriod"/>
            </a:pPr>
            <a:r>
              <a:rPr lang="en-NZ" sz="4000" spc="-200" dirty="0"/>
              <a:t>Everybody wants their own Eden.</a:t>
            </a:r>
          </a:p>
          <a:p>
            <a:pPr marL="1200150" lvl="1" indent="-742950">
              <a:lnSpc>
                <a:spcPct val="70000"/>
              </a:lnSpc>
              <a:buFont typeface="+mj-lt"/>
              <a:buAutoNum type="alphaLcPeriod"/>
            </a:pPr>
            <a:r>
              <a:rPr lang="en-NZ" sz="4000" spc="-200" dirty="0"/>
              <a:t>It is available</a:t>
            </a:r>
          </a:p>
          <a:p>
            <a:pPr marL="1200150" lvl="1" indent="-742950">
              <a:lnSpc>
                <a:spcPct val="70000"/>
              </a:lnSpc>
              <a:buFont typeface="+mj-lt"/>
              <a:buAutoNum type="alphaLcPeriod"/>
            </a:pPr>
            <a:r>
              <a:rPr lang="en-NZ" sz="4000" spc="-200" dirty="0"/>
              <a:t>But…inside of you.</a:t>
            </a:r>
          </a:p>
          <a:p>
            <a:pPr marL="1200150" lvl="1" indent="-742950">
              <a:lnSpc>
                <a:spcPct val="70000"/>
              </a:lnSpc>
              <a:buFont typeface="+mj-lt"/>
              <a:buAutoNum type="alphaLcPeriod"/>
            </a:pPr>
            <a:r>
              <a:rPr lang="en-NZ" sz="4000" spc="-200" dirty="0"/>
              <a:t>The church is where we walk with God.</a:t>
            </a:r>
          </a:p>
          <a:p>
            <a:pPr marL="1200150" lvl="1" indent="-742950">
              <a:lnSpc>
                <a:spcPct val="70000"/>
              </a:lnSpc>
              <a:buFont typeface="+mj-lt"/>
              <a:buAutoNum type="alphaLcPeriod"/>
            </a:pPr>
            <a:r>
              <a:rPr lang="en-NZ" sz="4000" spc="-200" dirty="0"/>
              <a:t>It is HERE (Luke 17:20-21)</a:t>
            </a:r>
          </a:p>
        </p:txBody>
      </p:sp>
    </p:spTree>
    <p:extLst>
      <p:ext uri="{BB962C8B-B14F-4D97-AF65-F5344CB8AC3E}">
        <p14:creationId xmlns:p14="http://schemas.microsoft.com/office/powerpoint/2010/main" val="2063755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2"/>
            <a:ext cx="7945507" cy="5540727"/>
          </a:xfrm>
        </p:spPr>
        <p:txBody>
          <a:bodyPr>
            <a:noAutofit/>
          </a:bodyPr>
          <a:lstStyle/>
          <a:p>
            <a:pPr algn="l"/>
            <a:r>
              <a:rPr lang="en-NZ" sz="4000" b="0" i="0" spc="-200" dirty="0">
                <a:solidFill>
                  <a:srgbClr val="000000"/>
                </a:solidFill>
                <a:effectLst/>
                <a:latin typeface="system-ui"/>
              </a:rPr>
              <a:t>Luke 17:20-21—</a:t>
            </a:r>
          </a:p>
          <a:p>
            <a:pPr algn="l"/>
            <a:r>
              <a:rPr lang="en-NZ" sz="4000" b="1" i="0" spc="-200" baseline="30000" dirty="0">
                <a:solidFill>
                  <a:srgbClr val="000000"/>
                </a:solidFill>
                <a:effectLst/>
                <a:latin typeface="system-ui"/>
              </a:rPr>
              <a:t>20</a:t>
            </a:r>
            <a:r>
              <a:rPr lang="en-NZ" sz="4000" b="0" i="0" spc="-200" dirty="0">
                <a:solidFill>
                  <a:srgbClr val="000000"/>
                </a:solidFill>
                <a:effectLst/>
                <a:latin typeface="system-ui"/>
              </a:rPr>
              <a:t>Now having been questioned by the Pharisees as to when the kingdom of God was coming, He answered them and said, “The kingdom of God is not coming with signs to be observed; </a:t>
            </a:r>
            <a:r>
              <a:rPr lang="en-NZ" sz="4000" b="1" i="0" spc="-200" baseline="30000" dirty="0">
                <a:solidFill>
                  <a:srgbClr val="000000"/>
                </a:solidFill>
                <a:effectLst/>
                <a:latin typeface="system-ui"/>
              </a:rPr>
              <a:t>21 </a:t>
            </a:r>
            <a:r>
              <a:rPr lang="en-NZ" sz="4000" b="0" i="0" spc="-200" dirty="0">
                <a:solidFill>
                  <a:srgbClr val="000000"/>
                </a:solidFill>
                <a:effectLst/>
                <a:latin typeface="system-ui"/>
              </a:rPr>
              <a:t>nor will they say, ‘Look, here </a:t>
            </a:r>
            <a:r>
              <a:rPr lang="en-NZ" sz="4000" b="0" i="1" spc="-200" dirty="0">
                <a:solidFill>
                  <a:srgbClr val="000000"/>
                </a:solidFill>
                <a:effectLst/>
                <a:latin typeface="system-ui"/>
              </a:rPr>
              <a:t>it is</a:t>
            </a:r>
            <a:r>
              <a:rPr lang="en-NZ" sz="4000" b="0" i="0" spc="-200" dirty="0">
                <a:solidFill>
                  <a:srgbClr val="000000"/>
                </a:solidFill>
                <a:effectLst/>
                <a:latin typeface="system-ui"/>
              </a:rPr>
              <a:t>!’ or, ‘There </a:t>
            </a:r>
            <a:r>
              <a:rPr lang="en-NZ" sz="4000" b="0" i="1" spc="-200" dirty="0">
                <a:solidFill>
                  <a:srgbClr val="000000"/>
                </a:solidFill>
                <a:effectLst/>
                <a:latin typeface="system-ui"/>
              </a:rPr>
              <a:t>it is</a:t>
            </a:r>
            <a:r>
              <a:rPr lang="en-NZ" sz="4000" b="0" i="0" spc="-200" dirty="0">
                <a:solidFill>
                  <a:srgbClr val="000000"/>
                </a:solidFill>
                <a:effectLst/>
                <a:latin typeface="system-ui"/>
              </a:rPr>
              <a:t>!’ For behold, the kingdom of God is in your midst.”</a:t>
            </a:r>
          </a:p>
        </p:txBody>
      </p:sp>
    </p:spTree>
    <p:extLst>
      <p:ext uri="{BB962C8B-B14F-4D97-AF65-F5344CB8AC3E}">
        <p14:creationId xmlns:p14="http://schemas.microsoft.com/office/powerpoint/2010/main" val="2979040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a:pPr>
            <a:endParaRPr lang="en-NZ" sz="4000" spc="-200" dirty="0"/>
          </a:p>
        </p:txBody>
      </p:sp>
    </p:spTree>
    <p:extLst>
      <p:ext uri="{BB962C8B-B14F-4D97-AF65-F5344CB8AC3E}">
        <p14:creationId xmlns:p14="http://schemas.microsoft.com/office/powerpoint/2010/main" val="2185068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a:pPr>
            <a:r>
              <a:rPr lang="en-NZ" sz="4000" spc="-200" dirty="0"/>
              <a:t>I do not want this…</a:t>
            </a:r>
          </a:p>
        </p:txBody>
      </p:sp>
      <p:pic>
        <p:nvPicPr>
          <p:cNvPr id="1026" name="Picture 2">
            <a:extLst>
              <a:ext uri="{FF2B5EF4-FFF2-40B4-BE49-F238E27FC236}">
                <a16:creationId xmlns:a16="http://schemas.microsoft.com/office/drawing/2014/main" id="{881303B2-B002-4869-A595-EFA415D5C8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3402" y="2800350"/>
            <a:ext cx="6096000" cy="4057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6833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a:pPr>
            <a:r>
              <a:rPr lang="en-NZ" sz="4000" spc="-200" dirty="0"/>
              <a:t>I do not want this…</a:t>
            </a:r>
          </a:p>
          <a:p>
            <a:pPr marL="1657350" lvl="2" indent="-742950">
              <a:lnSpc>
                <a:spcPct val="70000"/>
              </a:lnSpc>
              <a:buFont typeface="+mj-lt"/>
              <a:buAutoNum type="arabicParenR"/>
            </a:pPr>
            <a:r>
              <a:rPr lang="en-NZ" sz="4000" spc="-200" dirty="0"/>
              <a:t>Without God people fight for something that they can’t have.</a:t>
            </a:r>
          </a:p>
        </p:txBody>
      </p:sp>
      <p:pic>
        <p:nvPicPr>
          <p:cNvPr id="1026" name="Picture 2">
            <a:extLst>
              <a:ext uri="{FF2B5EF4-FFF2-40B4-BE49-F238E27FC236}">
                <a16:creationId xmlns:a16="http://schemas.microsoft.com/office/drawing/2014/main" id="{881303B2-B002-4869-A595-EFA415D5C8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5164" y="3470744"/>
            <a:ext cx="5088835" cy="3387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52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460E0D6-F11F-4805-A8B2-2B7A0B1813FF}"/>
              </a:ext>
            </a:extLst>
          </p:cNvPr>
          <p:cNvSpPr>
            <a:spLocks noGrp="1"/>
          </p:cNvSpPr>
          <p:nvPr>
            <p:ph type="body" idx="1"/>
          </p:nvPr>
        </p:nvSpPr>
        <p:spPr>
          <a:xfrm>
            <a:off x="333387" y="5473147"/>
            <a:ext cx="7816700" cy="1155275"/>
          </a:xfrm>
        </p:spPr>
        <p:txBody>
          <a:bodyPr vert="horz" lIns="91440" tIns="45720" rIns="91440" bIns="45720" rtlCol="0">
            <a:noAutofit/>
          </a:bodyPr>
          <a:lstStyle/>
          <a:p>
            <a:r>
              <a:rPr lang="en-US" sz="6000" kern="1200" dirty="0">
                <a:solidFill>
                  <a:schemeClr val="tx1"/>
                </a:solidFill>
                <a:latin typeface="+mn-lt"/>
                <a:ea typeface="+mn-ea"/>
                <a:cs typeface="+mn-cs"/>
              </a:rPr>
              <a:t>Part 3. Thinking Ahead…</a:t>
            </a:r>
          </a:p>
        </p:txBody>
      </p:sp>
      <p:sp>
        <p:nvSpPr>
          <p:cNvPr id="7" name="TextBox 6">
            <a:extLst>
              <a:ext uri="{FF2B5EF4-FFF2-40B4-BE49-F238E27FC236}">
                <a16:creationId xmlns:a16="http://schemas.microsoft.com/office/drawing/2014/main" id="{552ED4DD-84FE-424E-BB14-EE4B1E57FA77}"/>
              </a:ext>
            </a:extLst>
          </p:cNvPr>
          <p:cNvSpPr txBox="1"/>
          <p:nvPr/>
        </p:nvSpPr>
        <p:spPr>
          <a:xfrm>
            <a:off x="114299" y="0"/>
            <a:ext cx="8570844" cy="1015663"/>
          </a:xfrm>
          <a:prstGeom prst="rect">
            <a:avLst/>
          </a:prstGeom>
          <a:noFill/>
        </p:spPr>
        <p:txBody>
          <a:bodyPr wrap="square">
            <a:spAutoFit/>
          </a:bodyPr>
          <a:lstStyle/>
          <a:p>
            <a:r>
              <a:rPr lang="en-US" sz="6000" dirty="0"/>
              <a:t>Heavenward Bound.</a:t>
            </a:r>
          </a:p>
        </p:txBody>
      </p:sp>
      <p:pic>
        <p:nvPicPr>
          <p:cNvPr id="13314" name="Picture 2">
            <a:extLst>
              <a:ext uri="{FF2B5EF4-FFF2-40B4-BE49-F238E27FC236}">
                <a16:creationId xmlns:a16="http://schemas.microsoft.com/office/drawing/2014/main" id="{C71B85AE-4269-4A6A-B527-C222749066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9893" y="1254313"/>
            <a:ext cx="2724214" cy="3980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2918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a:pPr>
            <a:r>
              <a:rPr lang="en-NZ" sz="4000" spc="-200" dirty="0"/>
              <a:t>I do not want this…</a:t>
            </a:r>
          </a:p>
          <a:p>
            <a:pPr marL="1657350" lvl="2" indent="-742950">
              <a:lnSpc>
                <a:spcPct val="70000"/>
              </a:lnSpc>
              <a:buFont typeface="+mj-lt"/>
              <a:buAutoNum type="arabicParenR" startAt="2"/>
            </a:pPr>
            <a:r>
              <a:rPr lang="en-NZ" sz="4000" spc="-200" dirty="0"/>
              <a:t>“The anger of man does not achieve the righteousness of God (Jm.1:20)</a:t>
            </a:r>
          </a:p>
        </p:txBody>
      </p:sp>
      <p:pic>
        <p:nvPicPr>
          <p:cNvPr id="1026" name="Picture 2">
            <a:extLst>
              <a:ext uri="{FF2B5EF4-FFF2-40B4-BE49-F238E27FC236}">
                <a16:creationId xmlns:a16="http://schemas.microsoft.com/office/drawing/2014/main" id="{881303B2-B002-4869-A595-EFA415D5C8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5164" y="3470744"/>
            <a:ext cx="5088835" cy="3387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805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2"/>
            </a:pPr>
            <a:r>
              <a:rPr lang="en-NZ" sz="4000" spc="-200" dirty="0"/>
              <a:t>Where righteousness abides…</a:t>
            </a:r>
          </a:p>
          <a:p>
            <a:pPr marL="1657350" lvl="2" indent="-742950">
              <a:lnSpc>
                <a:spcPct val="70000"/>
              </a:lnSpc>
              <a:buFont typeface="+mj-lt"/>
              <a:buAutoNum type="alphaLcPeriod"/>
            </a:pPr>
            <a:r>
              <a:rPr lang="en-NZ" sz="4000" spc="-200" dirty="0">
                <a:solidFill>
                  <a:schemeClr val="bg1"/>
                </a:solidFill>
              </a:rPr>
              <a:t>Thinking beyond this world…</a:t>
            </a:r>
          </a:p>
          <a:p>
            <a:pPr marL="1657350" lvl="2" indent="-742950">
              <a:lnSpc>
                <a:spcPct val="70000"/>
              </a:lnSpc>
              <a:buFont typeface="+mj-lt"/>
              <a:buAutoNum type="alphaLcPeriod"/>
            </a:pPr>
            <a:r>
              <a:rPr lang="en-NZ" sz="4000" b="0" i="0" spc="-200" dirty="0">
                <a:solidFill>
                  <a:schemeClr val="bg1"/>
                </a:solidFill>
                <a:effectLst/>
              </a:rPr>
              <a:t>Colossians 3:1-4—</a:t>
            </a:r>
          </a:p>
          <a:p>
            <a:pPr marL="914400" lvl="2" indent="0">
              <a:lnSpc>
                <a:spcPct val="70000"/>
              </a:lnSpc>
              <a:buNone/>
            </a:pPr>
            <a:r>
              <a:rPr lang="en-NZ" sz="4000" b="1" i="0" spc="-200" baseline="30000" dirty="0">
                <a:solidFill>
                  <a:schemeClr val="bg1"/>
                </a:solidFill>
                <a:effectLst/>
              </a:rPr>
              <a:t>	2</a:t>
            </a:r>
            <a:r>
              <a:rPr lang="en-NZ" sz="4000" b="0" i="0" spc="-200" dirty="0">
                <a:solidFill>
                  <a:schemeClr val="bg1"/>
                </a:solidFill>
                <a:effectLst/>
              </a:rPr>
              <a:t>Set your mind on the things 	above, not on the things that are 	on earth. </a:t>
            </a:r>
            <a:r>
              <a:rPr lang="en-NZ" sz="1400" b="0" i="0" spc="-200" dirty="0">
                <a:solidFill>
                  <a:schemeClr val="bg1"/>
                </a:solidFill>
                <a:effectLst/>
              </a:rPr>
              <a:t>(NASB95)</a:t>
            </a:r>
          </a:p>
          <a:p>
            <a:pPr marL="914400" lvl="2" indent="0">
              <a:lnSpc>
                <a:spcPct val="70000"/>
              </a:lnSpc>
              <a:buNone/>
            </a:pPr>
            <a:endParaRPr lang="en-NZ" sz="4000" spc="-200" dirty="0"/>
          </a:p>
        </p:txBody>
      </p:sp>
    </p:spTree>
    <p:extLst>
      <p:ext uri="{BB962C8B-B14F-4D97-AF65-F5344CB8AC3E}">
        <p14:creationId xmlns:p14="http://schemas.microsoft.com/office/powerpoint/2010/main" val="2696502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2"/>
            </a:pPr>
            <a:r>
              <a:rPr lang="en-NZ" sz="4000" spc="-200" dirty="0"/>
              <a:t>Where righteousness abides</a:t>
            </a:r>
          </a:p>
          <a:p>
            <a:pPr marL="1657350" lvl="2" indent="-742950">
              <a:lnSpc>
                <a:spcPct val="70000"/>
              </a:lnSpc>
              <a:buFont typeface="+mj-lt"/>
              <a:buAutoNum type="arabicParenR"/>
            </a:pPr>
            <a:r>
              <a:rPr lang="en-NZ" sz="4000" spc="-200" dirty="0"/>
              <a:t>Thinking beyond this world…</a:t>
            </a:r>
          </a:p>
          <a:p>
            <a:pPr marL="2114550" lvl="3" indent="-742950">
              <a:lnSpc>
                <a:spcPct val="70000"/>
              </a:lnSpc>
              <a:buFont typeface="+mj-lt"/>
              <a:buAutoNum type="alphaLcPeriod"/>
            </a:pPr>
            <a:r>
              <a:rPr lang="en-NZ" sz="3800" b="0" i="0" spc="-200" dirty="0">
                <a:solidFill>
                  <a:schemeClr val="bg1"/>
                </a:solidFill>
                <a:effectLst/>
              </a:rPr>
              <a:t>There, not here</a:t>
            </a:r>
          </a:p>
          <a:p>
            <a:pPr marL="2686050" lvl="4" indent="-857250">
              <a:lnSpc>
                <a:spcPct val="70000"/>
              </a:lnSpc>
              <a:buFont typeface="+mj-lt"/>
              <a:buAutoNum type="romanLcPeriod"/>
            </a:pPr>
            <a:r>
              <a:rPr lang="en-NZ" sz="3800" b="0" i="0" spc="-200" dirty="0">
                <a:solidFill>
                  <a:schemeClr val="bg1"/>
                </a:solidFill>
                <a:effectLst/>
              </a:rPr>
              <a:t>Colossians 3:1-4—</a:t>
            </a:r>
            <a:r>
              <a:rPr lang="en-NZ" sz="4000" b="1" i="0" spc="-200" baseline="30000" dirty="0">
                <a:solidFill>
                  <a:schemeClr val="bg1"/>
                </a:solidFill>
                <a:effectLst/>
              </a:rPr>
              <a:t>2</a:t>
            </a:r>
            <a:r>
              <a:rPr lang="en-NZ" sz="4000" b="0" i="0" spc="-200" dirty="0">
                <a:solidFill>
                  <a:schemeClr val="bg1"/>
                </a:solidFill>
                <a:effectLst/>
              </a:rPr>
              <a:t>Set your mind on the things 	above, not on the things that are 	on earth. </a:t>
            </a:r>
            <a:r>
              <a:rPr lang="en-NZ" sz="1400" b="0" i="0" spc="-200" dirty="0">
                <a:solidFill>
                  <a:schemeClr val="bg1"/>
                </a:solidFill>
                <a:effectLst/>
              </a:rPr>
              <a:t>(NASB95)</a:t>
            </a:r>
          </a:p>
          <a:p>
            <a:pPr marL="914400" lvl="2" indent="0">
              <a:lnSpc>
                <a:spcPct val="70000"/>
              </a:lnSpc>
              <a:buNone/>
            </a:pPr>
            <a:endParaRPr lang="en-NZ" sz="4000" spc="-200" dirty="0"/>
          </a:p>
        </p:txBody>
      </p:sp>
    </p:spTree>
    <p:extLst>
      <p:ext uri="{BB962C8B-B14F-4D97-AF65-F5344CB8AC3E}">
        <p14:creationId xmlns:p14="http://schemas.microsoft.com/office/powerpoint/2010/main" val="1744049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2"/>
            </a:pPr>
            <a:r>
              <a:rPr lang="en-NZ" sz="4000" spc="-200" dirty="0"/>
              <a:t>Where righteousness abides</a:t>
            </a:r>
          </a:p>
          <a:p>
            <a:pPr marL="1657350" lvl="2" indent="-742950">
              <a:lnSpc>
                <a:spcPct val="70000"/>
              </a:lnSpc>
              <a:buFont typeface="+mj-lt"/>
              <a:buAutoNum type="arabicParenR"/>
            </a:pPr>
            <a:r>
              <a:rPr lang="en-NZ" sz="4000" spc="-200" dirty="0"/>
              <a:t>Thinking beyond this world.</a:t>
            </a:r>
          </a:p>
          <a:p>
            <a:pPr marL="2114550" lvl="3" indent="-742950">
              <a:lnSpc>
                <a:spcPct val="70000"/>
              </a:lnSpc>
              <a:buFont typeface="+mj-lt"/>
              <a:buAutoNum type="alphaLcPeriod"/>
            </a:pPr>
            <a:r>
              <a:rPr lang="en-NZ" sz="4000" b="0" i="0" spc="-200" dirty="0">
                <a:solidFill>
                  <a:srgbClr val="000000"/>
                </a:solidFill>
                <a:effectLst/>
              </a:rPr>
              <a:t>THERE, not here.</a:t>
            </a:r>
          </a:p>
          <a:p>
            <a:pPr marL="2686050" lvl="4" indent="-857250">
              <a:lnSpc>
                <a:spcPct val="70000"/>
              </a:lnSpc>
              <a:buFont typeface="+mj-lt"/>
              <a:buAutoNum type="romanLcPeriod"/>
            </a:pPr>
            <a:r>
              <a:rPr lang="en-NZ" sz="3800" b="0" i="0" spc="-200" dirty="0">
                <a:solidFill>
                  <a:schemeClr val="bg1"/>
                </a:solidFill>
                <a:effectLst/>
              </a:rPr>
              <a:t>Colossians 3:1-4—</a:t>
            </a:r>
            <a:r>
              <a:rPr lang="en-NZ" sz="4000" b="1" i="0" spc="-200" baseline="30000" dirty="0">
                <a:solidFill>
                  <a:schemeClr val="bg1"/>
                </a:solidFill>
                <a:effectLst/>
              </a:rPr>
              <a:t>2</a:t>
            </a:r>
            <a:r>
              <a:rPr lang="en-NZ" sz="4000" b="0" i="0" spc="-200" dirty="0">
                <a:solidFill>
                  <a:schemeClr val="bg1"/>
                </a:solidFill>
                <a:effectLst/>
              </a:rPr>
              <a:t>Set your mind on the things 	above, not on the things that are 	on earth. </a:t>
            </a:r>
            <a:r>
              <a:rPr lang="en-NZ" sz="1400" b="0" i="0" spc="-200" dirty="0">
                <a:solidFill>
                  <a:schemeClr val="bg1"/>
                </a:solidFill>
                <a:effectLst/>
              </a:rPr>
              <a:t>(NASB95)</a:t>
            </a:r>
          </a:p>
          <a:p>
            <a:pPr marL="914400" lvl="2" indent="0">
              <a:lnSpc>
                <a:spcPct val="70000"/>
              </a:lnSpc>
              <a:buNone/>
            </a:pPr>
            <a:endParaRPr lang="en-NZ" sz="4000" spc="-200" dirty="0"/>
          </a:p>
        </p:txBody>
      </p:sp>
    </p:spTree>
    <p:extLst>
      <p:ext uri="{BB962C8B-B14F-4D97-AF65-F5344CB8AC3E}">
        <p14:creationId xmlns:p14="http://schemas.microsoft.com/office/powerpoint/2010/main" val="3497169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2"/>
            </a:pPr>
            <a:r>
              <a:rPr lang="en-NZ" sz="4000" spc="-200" dirty="0"/>
              <a:t>Where righteousness abides</a:t>
            </a:r>
          </a:p>
          <a:p>
            <a:pPr marL="1657350" lvl="2" indent="-742950">
              <a:lnSpc>
                <a:spcPct val="70000"/>
              </a:lnSpc>
              <a:buFont typeface="+mj-lt"/>
              <a:buAutoNum type="arabicParenR"/>
            </a:pPr>
            <a:r>
              <a:rPr lang="en-NZ" sz="4000" spc="-200" dirty="0"/>
              <a:t>Thinking beyond this world</a:t>
            </a:r>
          </a:p>
          <a:p>
            <a:pPr marL="2114550" lvl="3" indent="-742950">
              <a:lnSpc>
                <a:spcPct val="70000"/>
              </a:lnSpc>
              <a:buFont typeface="+mj-lt"/>
              <a:buAutoNum type="alphaLcPeriod"/>
            </a:pPr>
            <a:r>
              <a:rPr lang="en-NZ" sz="4000" b="0" i="0" spc="-200" dirty="0">
                <a:solidFill>
                  <a:srgbClr val="000000"/>
                </a:solidFill>
                <a:effectLst/>
              </a:rPr>
              <a:t>THERE, not here:</a:t>
            </a:r>
          </a:p>
          <a:p>
            <a:pPr marL="2686050" lvl="4" indent="-857250">
              <a:lnSpc>
                <a:spcPct val="70000"/>
              </a:lnSpc>
              <a:buFont typeface="+mj-lt"/>
              <a:buAutoNum type="romanLcPeriod"/>
            </a:pPr>
            <a:r>
              <a:rPr lang="en-NZ" sz="3800" b="0" i="0" spc="-200" dirty="0">
                <a:solidFill>
                  <a:srgbClr val="000000"/>
                </a:solidFill>
                <a:effectLst/>
              </a:rPr>
              <a:t>Colossians 3:2—</a:t>
            </a:r>
            <a:r>
              <a:rPr lang="en-NZ" sz="4000" b="1" i="0" spc="-200" baseline="30000" dirty="0">
                <a:solidFill>
                  <a:srgbClr val="000000"/>
                </a:solidFill>
                <a:effectLst/>
              </a:rPr>
              <a:t>2</a:t>
            </a:r>
            <a:r>
              <a:rPr lang="en-NZ" sz="4000" b="0" i="0" spc="-200" dirty="0">
                <a:solidFill>
                  <a:srgbClr val="000000"/>
                </a:solidFill>
                <a:effectLst/>
              </a:rPr>
              <a:t>Set your mind on the things above, not on the things that are 	on earth. </a:t>
            </a:r>
            <a:r>
              <a:rPr lang="en-NZ" sz="1400" b="0" i="0" spc="-200" dirty="0">
                <a:solidFill>
                  <a:srgbClr val="000000"/>
                </a:solidFill>
                <a:effectLst/>
              </a:rPr>
              <a:t>(NASB95)</a:t>
            </a:r>
          </a:p>
        </p:txBody>
      </p:sp>
    </p:spTree>
    <p:extLst>
      <p:ext uri="{BB962C8B-B14F-4D97-AF65-F5344CB8AC3E}">
        <p14:creationId xmlns:p14="http://schemas.microsoft.com/office/powerpoint/2010/main" val="543579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2"/>
            </a:pPr>
            <a:r>
              <a:rPr lang="en-NZ" sz="4000" spc="-200" dirty="0"/>
              <a:t>Where righteousness abides</a:t>
            </a:r>
          </a:p>
          <a:p>
            <a:pPr marL="1657350" lvl="2" indent="-742950">
              <a:lnSpc>
                <a:spcPct val="70000"/>
              </a:lnSpc>
              <a:buFont typeface="+mj-lt"/>
              <a:buAutoNum type="arabicParenR"/>
            </a:pPr>
            <a:r>
              <a:rPr lang="en-NZ" sz="4000" spc="-200" dirty="0"/>
              <a:t>Thinking beyond this world.</a:t>
            </a:r>
          </a:p>
          <a:p>
            <a:pPr marL="2114550" lvl="3" indent="-742950">
              <a:lnSpc>
                <a:spcPct val="70000"/>
              </a:lnSpc>
              <a:buFont typeface="+mj-lt"/>
              <a:buAutoNum type="alphaLcPeriod" startAt="2"/>
            </a:pPr>
            <a:r>
              <a:rPr lang="en-NZ" sz="4000" b="0" i="0" spc="-200" dirty="0">
                <a:solidFill>
                  <a:srgbClr val="000000"/>
                </a:solidFill>
                <a:effectLst/>
              </a:rPr>
              <a:t>The presence of Christ…</a:t>
            </a:r>
          </a:p>
          <a:p>
            <a:pPr marL="2571750" lvl="4" indent="-742950">
              <a:lnSpc>
                <a:spcPct val="70000"/>
              </a:lnSpc>
              <a:buFont typeface="+mj-lt"/>
              <a:buAutoNum type="romanLcPeriod"/>
            </a:pPr>
            <a:r>
              <a:rPr lang="en-NZ" sz="4000" b="0" i="0" spc="-200" dirty="0">
                <a:solidFill>
                  <a:schemeClr val="bg1"/>
                </a:solidFill>
                <a:effectLst/>
                <a:latin typeface="system-ui"/>
              </a:rPr>
              <a:t>Colossians 3:1-4—Therefore if you have been raised up with Christ, keep seeking the things above, where Christ is, seated at the right hand of God. </a:t>
            </a:r>
            <a:endParaRPr lang="en-NZ" sz="4000" b="0" i="0" spc="-200" dirty="0">
              <a:solidFill>
                <a:schemeClr val="bg1"/>
              </a:solidFill>
              <a:effectLst/>
            </a:endParaRPr>
          </a:p>
          <a:p>
            <a:pPr marL="2686050" lvl="4" indent="-857250">
              <a:lnSpc>
                <a:spcPct val="70000"/>
              </a:lnSpc>
              <a:buFont typeface="+mj-lt"/>
              <a:buAutoNum type="romanLcPeriod"/>
            </a:pPr>
            <a:endParaRPr lang="en-NZ" sz="4000" spc="-200" dirty="0"/>
          </a:p>
        </p:txBody>
      </p:sp>
    </p:spTree>
    <p:extLst>
      <p:ext uri="{BB962C8B-B14F-4D97-AF65-F5344CB8AC3E}">
        <p14:creationId xmlns:p14="http://schemas.microsoft.com/office/powerpoint/2010/main" val="2006465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2"/>
            </a:pPr>
            <a:r>
              <a:rPr lang="en-NZ" sz="4000" spc="-200" dirty="0"/>
              <a:t>Where righteousness abides</a:t>
            </a:r>
          </a:p>
          <a:p>
            <a:pPr marL="1657350" lvl="2" indent="-742950">
              <a:lnSpc>
                <a:spcPct val="70000"/>
              </a:lnSpc>
              <a:buFont typeface="+mj-lt"/>
              <a:buAutoNum type="arabicParenR"/>
            </a:pPr>
            <a:r>
              <a:rPr lang="en-NZ" sz="4000" spc="-200" dirty="0"/>
              <a:t>Thinking beyond this world</a:t>
            </a:r>
          </a:p>
          <a:p>
            <a:pPr marL="2114550" lvl="3" indent="-742950">
              <a:lnSpc>
                <a:spcPct val="70000"/>
              </a:lnSpc>
              <a:buFont typeface="+mj-lt"/>
              <a:buAutoNum type="alphaLcPeriod" startAt="2"/>
            </a:pPr>
            <a:r>
              <a:rPr lang="en-NZ" sz="4000" b="0" i="0" spc="-200" dirty="0">
                <a:solidFill>
                  <a:srgbClr val="000000"/>
                </a:solidFill>
                <a:effectLst/>
              </a:rPr>
              <a:t>The presence of Christ</a:t>
            </a:r>
          </a:p>
          <a:p>
            <a:pPr marL="2571750" lvl="4" indent="-742950">
              <a:lnSpc>
                <a:spcPct val="70000"/>
              </a:lnSpc>
              <a:buFont typeface="+mj-lt"/>
              <a:buAutoNum type="romanLcPeriod"/>
            </a:pPr>
            <a:r>
              <a:rPr lang="en-NZ" sz="4000" b="0" i="0" spc="-200" dirty="0">
                <a:solidFill>
                  <a:srgbClr val="000000"/>
                </a:solidFill>
                <a:effectLst/>
                <a:latin typeface="system-ui"/>
              </a:rPr>
              <a:t>Colossians 3:1-4—Therefore if you have been raised up with Christ, keep seeking the things above, where Christ is, seated at the right hand of God. </a:t>
            </a:r>
            <a:r>
              <a:rPr lang="en-NZ" sz="1400" b="0" i="0" spc="-200" dirty="0">
                <a:solidFill>
                  <a:srgbClr val="000000"/>
                </a:solidFill>
                <a:effectLst/>
                <a:latin typeface="system-ui"/>
              </a:rPr>
              <a:t>(NASB95)</a:t>
            </a:r>
            <a:endParaRPr lang="en-NZ" sz="4000" b="0" i="0" spc="-200" dirty="0">
              <a:solidFill>
                <a:srgbClr val="000000"/>
              </a:solidFill>
              <a:effectLst/>
            </a:endParaRPr>
          </a:p>
          <a:p>
            <a:pPr marL="2686050" lvl="4" indent="-857250">
              <a:lnSpc>
                <a:spcPct val="70000"/>
              </a:lnSpc>
              <a:buFont typeface="+mj-lt"/>
              <a:buAutoNum type="romanLcPeriod"/>
            </a:pPr>
            <a:endParaRPr lang="en-NZ" sz="4000" spc="-200" dirty="0"/>
          </a:p>
        </p:txBody>
      </p:sp>
    </p:spTree>
    <p:extLst>
      <p:ext uri="{BB962C8B-B14F-4D97-AF65-F5344CB8AC3E}">
        <p14:creationId xmlns:p14="http://schemas.microsoft.com/office/powerpoint/2010/main" val="233511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3"/>
            </a:pPr>
            <a:r>
              <a:rPr lang="en-NZ" sz="4000" spc="-200" dirty="0"/>
              <a:t>Too heavenly minded…? </a:t>
            </a:r>
          </a:p>
          <a:p>
            <a:pPr marL="1657350" lvl="2" indent="-742950">
              <a:lnSpc>
                <a:spcPct val="70000"/>
              </a:lnSpc>
              <a:buFont typeface="+mj-lt"/>
              <a:buAutoNum type="arabicParenR"/>
            </a:pPr>
            <a:r>
              <a:rPr lang="en-NZ" sz="4000" spc="-200" dirty="0">
                <a:solidFill>
                  <a:schemeClr val="bg1"/>
                </a:solidFill>
              </a:rPr>
              <a:t>You have heard sayings like:</a:t>
            </a:r>
          </a:p>
          <a:p>
            <a:pPr marL="2114550" lvl="3" indent="-742950">
              <a:lnSpc>
                <a:spcPct val="70000"/>
              </a:lnSpc>
              <a:buFont typeface="+mj-lt"/>
              <a:buAutoNum type="alphaLcPeriod" startAt="2"/>
            </a:pPr>
            <a:r>
              <a:rPr lang="en-NZ" sz="4000" b="0" i="0" spc="-200" dirty="0">
                <a:solidFill>
                  <a:schemeClr val="bg1"/>
                </a:solidFill>
                <a:effectLst/>
              </a:rPr>
              <a:t>“He is too heavenly minded to be of any earthly use.”</a:t>
            </a:r>
          </a:p>
          <a:p>
            <a:pPr marL="2571750" lvl="4" indent="-742950">
              <a:lnSpc>
                <a:spcPct val="70000"/>
              </a:lnSpc>
              <a:buFont typeface="+mj-lt"/>
              <a:buAutoNum type="romanLcPeriod"/>
            </a:pPr>
            <a:endParaRPr lang="en-NZ" sz="4000" spc="-200" dirty="0"/>
          </a:p>
        </p:txBody>
      </p:sp>
    </p:spTree>
    <p:extLst>
      <p:ext uri="{BB962C8B-B14F-4D97-AF65-F5344CB8AC3E}">
        <p14:creationId xmlns:p14="http://schemas.microsoft.com/office/powerpoint/2010/main" val="557579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3"/>
            </a:pPr>
            <a:r>
              <a:rPr lang="en-NZ" sz="4000" spc="-200" dirty="0"/>
              <a:t>Too heavenly minded…? </a:t>
            </a:r>
          </a:p>
          <a:p>
            <a:pPr marL="1657350" lvl="2" indent="-742950">
              <a:lnSpc>
                <a:spcPct val="70000"/>
              </a:lnSpc>
              <a:buFont typeface="+mj-lt"/>
              <a:buAutoNum type="arabicParenR"/>
            </a:pPr>
            <a:r>
              <a:rPr lang="en-NZ" sz="4000" spc="-200" dirty="0"/>
              <a:t>You have heard sayings like:</a:t>
            </a:r>
          </a:p>
        </p:txBody>
      </p:sp>
    </p:spTree>
    <p:extLst>
      <p:ext uri="{BB962C8B-B14F-4D97-AF65-F5344CB8AC3E}">
        <p14:creationId xmlns:p14="http://schemas.microsoft.com/office/powerpoint/2010/main" val="72710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3"/>
            </a:pPr>
            <a:r>
              <a:rPr lang="en-NZ" sz="4000" spc="-200" dirty="0"/>
              <a:t>Too heavenly minded…? </a:t>
            </a:r>
          </a:p>
          <a:p>
            <a:pPr marL="1657350" lvl="2" indent="-742950">
              <a:lnSpc>
                <a:spcPct val="70000"/>
              </a:lnSpc>
              <a:buFont typeface="+mj-lt"/>
              <a:buAutoNum type="arabicParenR"/>
            </a:pPr>
            <a:r>
              <a:rPr lang="en-NZ" sz="4000" spc="-200" dirty="0"/>
              <a:t>You have heard sayings like:</a:t>
            </a:r>
          </a:p>
          <a:p>
            <a:pPr marL="2114550" lvl="3" indent="-742950">
              <a:lnSpc>
                <a:spcPct val="70000"/>
              </a:lnSpc>
              <a:buFont typeface="+mj-lt"/>
              <a:buAutoNum type="alphaLcPeriod" startAt="2"/>
            </a:pPr>
            <a:r>
              <a:rPr lang="en-NZ" sz="4000" b="0" i="0" spc="-200" dirty="0">
                <a:solidFill>
                  <a:srgbClr val="000000"/>
                </a:solidFill>
                <a:effectLst/>
              </a:rPr>
              <a:t>“He is too heavenly minded to be of any earthly good.”</a:t>
            </a:r>
          </a:p>
          <a:p>
            <a:pPr marL="2571750" lvl="4" indent="-742950">
              <a:lnSpc>
                <a:spcPct val="70000"/>
              </a:lnSpc>
              <a:buFont typeface="+mj-lt"/>
              <a:buAutoNum type="romanLcPeriod"/>
            </a:pPr>
            <a:endParaRPr lang="en-NZ" sz="4000" spc="-200" dirty="0"/>
          </a:p>
        </p:txBody>
      </p:sp>
    </p:spTree>
    <p:extLst>
      <p:ext uri="{BB962C8B-B14F-4D97-AF65-F5344CB8AC3E}">
        <p14:creationId xmlns:p14="http://schemas.microsoft.com/office/powerpoint/2010/main" val="2959601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algn="l">
              <a:lnSpc>
                <a:spcPct val="70000"/>
              </a:lnSpc>
            </a:pPr>
            <a:r>
              <a:rPr lang="en-NZ" sz="4000" b="0" i="0" spc="-200" dirty="0">
                <a:solidFill>
                  <a:srgbClr val="000000"/>
                </a:solidFill>
                <a:effectLst/>
                <a:latin typeface="system-ui"/>
              </a:rPr>
              <a:t>Colossians 3:1-4</a:t>
            </a:r>
          </a:p>
          <a:p>
            <a:pPr algn="l">
              <a:lnSpc>
                <a:spcPct val="70000"/>
              </a:lnSpc>
            </a:pPr>
            <a:r>
              <a:rPr lang="en-NZ" sz="4000" b="0" i="0" spc="-200" dirty="0">
                <a:solidFill>
                  <a:srgbClr val="000000"/>
                </a:solidFill>
                <a:effectLst/>
                <a:latin typeface="system-ui"/>
              </a:rPr>
              <a:t>Therefore if you have been raised up with Christ, keep seeking the things above, where Christ is, seated at the right hand of God. </a:t>
            </a:r>
            <a:r>
              <a:rPr lang="en-NZ" sz="4000" b="1" i="0" spc="-200" baseline="30000" dirty="0">
                <a:solidFill>
                  <a:srgbClr val="000000"/>
                </a:solidFill>
                <a:effectLst/>
                <a:latin typeface="system-ui"/>
              </a:rPr>
              <a:t>2</a:t>
            </a:r>
            <a:r>
              <a:rPr lang="en-NZ" sz="4000" b="0" i="0" spc="-200" dirty="0">
                <a:solidFill>
                  <a:srgbClr val="000000"/>
                </a:solidFill>
                <a:effectLst/>
                <a:latin typeface="system-ui"/>
              </a:rPr>
              <a:t>Set your mind on the things above, not on the things that are on earth. </a:t>
            </a:r>
            <a:r>
              <a:rPr lang="en-NZ" sz="4000" b="1" i="0" spc="-200" baseline="30000" dirty="0">
                <a:solidFill>
                  <a:srgbClr val="000000"/>
                </a:solidFill>
                <a:effectLst/>
                <a:latin typeface="system-ui"/>
              </a:rPr>
              <a:t>3 </a:t>
            </a:r>
            <a:r>
              <a:rPr lang="en-NZ" sz="4000" b="0" i="0" spc="-200" dirty="0">
                <a:solidFill>
                  <a:srgbClr val="000000"/>
                </a:solidFill>
                <a:effectLst/>
                <a:latin typeface="system-ui"/>
              </a:rPr>
              <a:t>For you have died and your life is hidden with Christ in God. </a:t>
            </a:r>
            <a:r>
              <a:rPr lang="en-NZ" sz="4000" b="1" i="0" spc="-200" baseline="30000" dirty="0">
                <a:solidFill>
                  <a:srgbClr val="000000"/>
                </a:solidFill>
                <a:effectLst/>
                <a:latin typeface="system-ui"/>
              </a:rPr>
              <a:t>4 </a:t>
            </a:r>
            <a:r>
              <a:rPr lang="en-NZ" sz="4000" b="0" i="0" spc="-200" dirty="0">
                <a:solidFill>
                  <a:srgbClr val="000000"/>
                </a:solidFill>
                <a:effectLst/>
                <a:latin typeface="system-ui"/>
              </a:rPr>
              <a:t>When Christ, who is our life, is revealed, then you also will be revealed with Him in glory.</a:t>
            </a:r>
            <a:r>
              <a:rPr lang="en-NZ" sz="2800" b="0" i="0" dirty="0">
                <a:solidFill>
                  <a:srgbClr val="000000"/>
                </a:solidFill>
                <a:effectLst/>
                <a:latin typeface="system-ui"/>
              </a:rPr>
              <a:t> </a:t>
            </a:r>
            <a:r>
              <a:rPr lang="en-NZ" sz="1400" b="0" i="0" spc="-200" dirty="0">
                <a:solidFill>
                  <a:srgbClr val="000000"/>
                </a:solidFill>
                <a:effectLst/>
                <a:latin typeface="system-ui"/>
              </a:rPr>
              <a:t>(NASB95)</a:t>
            </a:r>
            <a:endParaRPr lang="en-NZ" sz="1400" b="0" i="0" dirty="0">
              <a:solidFill>
                <a:srgbClr val="000000"/>
              </a:solidFill>
              <a:effectLst/>
              <a:latin typeface="system-ui"/>
            </a:endParaRPr>
          </a:p>
        </p:txBody>
      </p:sp>
    </p:spTree>
    <p:extLst>
      <p:ext uri="{BB962C8B-B14F-4D97-AF65-F5344CB8AC3E}">
        <p14:creationId xmlns:p14="http://schemas.microsoft.com/office/powerpoint/2010/main" val="3804846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4"/>
            </a:pPr>
            <a:r>
              <a:rPr lang="en-NZ" sz="4000" spc="-200" dirty="0"/>
              <a:t>Heaven or nothing… </a:t>
            </a:r>
          </a:p>
          <a:p>
            <a:pPr marL="1657350" lvl="2" indent="-742950">
              <a:lnSpc>
                <a:spcPct val="70000"/>
              </a:lnSpc>
              <a:buFont typeface="+mj-lt"/>
              <a:buAutoNum type="arabicParenR"/>
            </a:pPr>
            <a:endParaRPr lang="en-NZ" sz="4000" spc="-200" dirty="0"/>
          </a:p>
        </p:txBody>
      </p:sp>
    </p:spTree>
    <p:extLst>
      <p:ext uri="{BB962C8B-B14F-4D97-AF65-F5344CB8AC3E}">
        <p14:creationId xmlns:p14="http://schemas.microsoft.com/office/powerpoint/2010/main" val="1260998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4"/>
            </a:pPr>
            <a:r>
              <a:rPr lang="en-NZ" sz="4000" spc="-200" dirty="0"/>
              <a:t>Heaven or nothing.</a:t>
            </a:r>
          </a:p>
          <a:p>
            <a:pPr marL="1657350" lvl="2" indent="-742950">
              <a:lnSpc>
                <a:spcPct val="70000"/>
              </a:lnSpc>
              <a:buFont typeface="+mj-lt"/>
              <a:buAutoNum type="arabicParenR"/>
            </a:pPr>
            <a:r>
              <a:rPr lang="en-NZ" sz="4000" spc="-200" dirty="0"/>
              <a:t>C.S. Lewis is right: </a:t>
            </a:r>
          </a:p>
          <a:p>
            <a:pPr marL="1657350" lvl="2" indent="-742950">
              <a:lnSpc>
                <a:spcPct val="70000"/>
              </a:lnSpc>
              <a:buFont typeface="+mj-lt"/>
              <a:buAutoNum type="arabicParenR"/>
            </a:pPr>
            <a:endParaRPr lang="en-NZ" sz="4000" spc="-200" dirty="0"/>
          </a:p>
        </p:txBody>
      </p:sp>
    </p:spTree>
    <p:extLst>
      <p:ext uri="{BB962C8B-B14F-4D97-AF65-F5344CB8AC3E}">
        <p14:creationId xmlns:p14="http://schemas.microsoft.com/office/powerpoint/2010/main" val="901556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2"/>
            </a:pPr>
            <a:r>
              <a:rPr lang="en-NZ" sz="4000" spc="-200" dirty="0"/>
              <a:t>Cognitive Reset:</a:t>
            </a:r>
          </a:p>
          <a:p>
            <a:pPr marL="1200150" lvl="1" indent="-742950">
              <a:lnSpc>
                <a:spcPct val="70000"/>
              </a:lnSpc>
              <a:buFont typeface="+mj-lt"/>
              <a:buAutoNum type="alphaLcPeriod" startAt="4"/>
            </a:pPr>
            <a:r>
              <a:rPr lang="en-NZ" sz="4000" spc="-200" dirty="0"/>
              <a:t>Heaven or nothing.</a:t>
            </a:r>
          </a:p>
          <a:p>
            <a:pPr marL="1657350" lvl="2" indent="-742950">
              <a:lnSpc>
                <a:spcPct val="70000"/>
              </a:lnSpc>
              <a:buFont typeface="+mj-lt"/>
              <a:buAutoNum type="arabicParenR"/>
            </a:pPr>
            <a:r>
              <a:rPr lang="en-NZ" sz="4000" spc="-200" dirty="0"/>
              <a:t>C.S. Lewis is right: </a:t>
            </a:r>
          </a:p>
          <a:p>
            <a:pPr marL="1657350" lvl="2" indent="-742950">
              <a:lnSpc>
                <a:spcPct val="70000"/>
              </a:lnSpc>
              <a:buFont typeface="+mj-lt"/>
              <a:buAutoNum type="arabicParenR"/>
            </a:pPr>
            <a:endParaRPr lang="en-NZ" sz="4000" spc="-200" dirty="0"/>
          </a:p>
        </p:txBody>
      </p:sp>
      <p:pic>
        <p:nvPicPr>
          <p:cNvPr id="15362" name="Picture 2" descr="C. S. Lewis Quote: &quot;Aim at heaven and you will get earth ...">
            <a:extLst>
              <a:ext uri="{FF2B5EF4-FFF2-40B4-BE49-F238E27FC236}">
                <a16:creationId xmlns:a16="http://schemas.microsoft.com/office/drawing/2014/main" id="{1EEC00B0-B7C7-4E41-844D-A6AB115C9E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2802"/>
          <a:stretch/>
        </p:blipFill>
        <p:spPr bwMode="auto">
          <a:xfrm>
            <a:off x="0" y="2887317"/>
            <a:ext cx="9144000" cy="3970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2809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3"/>
            </a:pPr>
            <a:r>
              <a:rPr lang="en-NZ" sz="4000" spc="-200" dirty="0"/>
              <a:t>“O to be like Thee”:</a:t>
            </a:r>
          </a:p>
          <a:p>
            <a:pPr marL="1657350" lvl="2" indent="-742950">
              <a:lnSpc>
                <a:spcPct val="70000"/>
              </a:lnSpc>
              <a:buFont typeface="+mj-lt"/>
              <a:buAutoNum type="arabicParenR"/>
            </a:pPr>
            <a:endParaRPr lang="en-NZ" sz="4000" spc="-200" dirty="0"/>
          </a:p>
        </p:txBody>
      </p:sp>
    </p:spTree>
    <p:extLst>
      <p:ext uri="{BB962C8B-B14F-4D97-AF65-F5344CB8AC3E}">
        <p14:creationId xmlns:p14="http://schemas.microsoft.com/office/powerpoint/2010/main" val="5316681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a:pPr>
            <a:endParaRPr lang="en-NZ" sz="4000" spc="-200" dirty="0"/>
          </a:p>
        </p:txBody>
      </p:sp>
    </p:spTree>
    <p:extLst>
      <p:ext uri="{BB962C8B-B14F-4D97-AF65-F5344CB8AC3E}">
        <p14:creationId xmlns:p14="http://schemas.microsoft.com/office/powerpoint/2010/main" val="2484620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a:pPr>
            <a:r>
              <a:rPr lang="en-NZ" sz="4000" spc="-200" dirty="0"/>
              <a:t>This one has to go.</a:t>
            </a:r>
          </a:p>
          <a:p>
            <a:pPr marL="914400" lvl="2" indent="0">
              <a:lnSpc>
                <a:spcPct val="70000"/>
              </a:lnSpc>
              <a:buNone/>
            </a:pPr>
            <a:endParaRPr lang="en-NZ" sz="4000" spc="-200" dirty="0"/>
          </a:p>
          <a:p>
            <a:pPr marL="0" indent="0">
              <a:buNone/>
            </a:pPr>
            <a:r>
              <a:rPr lang="en-NZ" sz="4000" b="0" i="0" dirty="0">
                <a:solidFill>
                  <a:schemeClr val="bg1"/>
                </a:solidFill>
                <a:effectLst/>
              </a:rPr>
              <a:t>Oh! to be like Thee, blessed Redeemer,</a:t>
            </a:r>
          </a:p>
          <a:p>
            <a:pPr marL="0" indent="0">
              <a:buNone/>
            </a:pPr>
            <a:r>
              <a:rPr lang="en-NZ" sz="4000" b="0" i="0" dirty="0">
                <a:solidFill>
                  <a:schemeClr val="bg1"/>
                </a:solidFill>
                <a:effectLst/>
              </a:rPr>
              <a:t>This is my constant longing and prayer;</a:t>
            </a:r>
          </a:p>
          <a:p>
            <a:pPr marL="0" indent="0">
              <a:buNone/>
            </a:pPr>
            <a:r>
              <a:rPr lang="en-NZ" sz="4000" b="0" i="0" dirty="0">
                <a:solidFill>
                  <a:schemeClr val="bg1"/>
                </a:solidFill>
                <a:effectLst/>
              </a:rPr>
              <a:t>Gladly I’ll forfeit all of earth’s treasures,</a:t>
            </a:r>
          </a:p>
          <a:p>
            <a:pPr marL="0" indent="0">
              <a:buNone/>
            </a:pPr>
            <a:r>
              <a:rPr lang="en-NZ" sz="4000" b="0" i="0" dirty="0">
                <a:solidFill>
                  <a:schemeClr val="bg1"/>
                </a:solidFill>
                <a:effectLst/>
              </a:rPr>
              <a:t>Jesus, Thy perfect likeness to wear.</a:t>
            </a:r>
            <a:endParaRPr lang="en-NZ" sz="4000" spc="-200" dirty="0">
              <a:solidFill>
                <a:schemeClr val="bg1"/>
              </a:solidFill>
            </a:endParaRPr>
          </a:p>
        </p:txBody>
      </p:sp>
    </p:spTree>
    <p:extLst>
      <p:ext uri="{BB962C8B-B14F-4D97-AF65-F5344CB8AC3E}">
        <p14:creationId xmlns:p14="http://schemas.microsoft.com/office/powerpoint/2010/main" val="1390348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a:pPr>
            <a:r>
              <a:rPr lang="en-NZ" sz="4000" spc="-200" dirty="0"/>
              <a:t>This earthly one has to go.</a:t>
            </a:r>
          </a:p>
          <a:p>
            <a:pPr marL="914400" lvl="2" indent="0">
              <a:lnSpc>
                <a:spcPct val="70000"/>
              </a:lnSpc>
              <a:buNone/>
            </a:pPr>
            <a:endParaRPr lang="en-NZ" sz="4000" spc="-200" dirty="0"/>
          </a:p>
          <a:p>
            <a:pPr marL="0" indent="0">
              <a:buNone/>
            </a:pPr>
            <a:r>
              <a:rPr lang="en-NZ" sz="4000" b="0" i="0" dirty="0">
                <a:solidFill>
                  <a:srgbClr val="000000"/>
                </a:solidFill>
                <a:effectLst/>
              </a:rPr>
              <a:t>Oh! to be like Thee, blessed Redeemer,</a:t>
            </a:r>
          </a:p>
          <a:p>
            <a:pPr marL="0" indent="0">
              <a:buNone/>
            </a:pPr>
            <a:r>
              <a:rPr lang="en-NZ" sz="4000" b="0" i="0" dirty="0">
                <a:solidFill>
                  <a:srgbClr val="000000"/>
                </a:solidFill>
                <a:effectLst/>
              </a:rPr>
              <a:t>This is my constant longing and prayer;</a:t>
            </a:r>
          </a:p>
          <a:p>
            <a:pPr marL="0" indent="0">
              <a:buNone/>
            </a:pPr>
            <a:r>
              <a:rPr lang="en-NZ" sz="4000" b="0" i="0" dirty="0">
                <a:solidFill>
                  <a:srgbClr val="000000"/>
                </a:solidFill>
                <a:effectLst/>
              </a:rPr>
              <a:t>Gladly I’ll forfeit all of earth’s treasures,</a:t>
            </a:r>
          </a:p>
          <a:p>
            <a:pPr marL="0" indent="0">
              <a:buNone/>
            </a:pPr>
            <a:r>
              <a:rPr lang="en-NZ" sz="4000" b="0" i="0" dirty="0">
                <a:solidFill>
                  <a:srgbClr val="000000"/>
                </a:solidFill>
                <a:effectLst/>
              </a:rPr>
              <a:t>Jesus, Thy perfect likeness to wear.</a:t>
            </a:r>
            <a:endParaRPr lang="en-NZ" sz="4000" spc="-200" dirty="0"/>
          </a:p>
        </p:txBody>
      </p:sp>
    </p:spTree>
    <p:extLst>
      <p:ext uri="{BB962C8B-B14F-4D97-AF65-F5344CB8AC3E}">
        <p14:creationId xmlns:p14="http://schemas.microsoft.com/office/powerpoint/2010/main" val="70097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startAt="2"/>
            </a:pPr>
            <a:r>
              <a:rPr lang="en-NZ" sz="4000" spc="-200" dirty="0"/>
              <a:t>Reflecting the Saviour.</a:t>
            </a:r>
          </a:p>
          <a:p>
            <a:pPr marL="1657350" lvl="2" indent="-742950">
              <a:lnSpc>
                <a:spcPct val="70000"/>
              </a:lnSpc>
              <a:buFont typeface="+mj-lt"/>
              <a:buAutoNum type="arabicParenR" startAt="2"/>
            </a:pPr>
            <a:endParaRPr lang="en-NZ" sz="4000" spc="-200" dirty="0"/>
          </a:p>
        </p:txBody>
      </p:sp>
    </p:spTree>
    <p:extLst>
      <p:ext uri="{BB962C8B-B14F-4D97-AF65-F5344CB8AC3E}">
        <p14:creationId xmlns:p14="http://schemas.microsoft.com/office/powerpoint/2010/main" val="292424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startAt="2"/>
            </a:pPr>
            <a:r>
              <a:rPr lang="en-NZ" sz="4000" spc="-200" dirty="0"/>
              <a:t>Reflecting the Saviour.</a:t>
            </a:r>
          </a:p>
          <a:p>
            <a:pPr marL="1657350" lvl="2" indent="-742950">
              <a:lnSpc>
                <a:spcPct val="70000"/>
              </a:lnSpc>
              <a:buFont typeface="+mj-lt"/>
              <a:buAutoNum type="arabicParenR" startAt="2"/>
            </a:pPr>
            <a:endParaRPr lang="en-NZ" sz="4000" spc="-200" dirty="0"/>
          </a:p>
          <a:p>
            <a:pPr algn="l">
              <a:lnSpc>
                <a:spcPct val="70000"/>
              </a:lnSpc>
            </a:pPr>
            <a:r>
              <a:rPr lang="en-NZ" sz="4000" b="0" i="0" dirty="0">
                <a:solidFill>
                  <a:srgbClr val="000000"/>
                </a:solidFill>
                <a:effectLst/>
                <a:latin typeface="system-ui"/>
              </a:rPr>
              <a:t>2 Corinthians 3:18—</a:t>
            </a:r>
          </a:p>
          <a:p>
            <a:pPr algn="l">
              <a:lnSpc>
                <a:spcPct val="70000"/>
              </a:lnSpc>
            </a:pPr>
            <a:r>
              <a:rPr lang="en-NZ" sz="4000" b="1" i="0" baseline="30000" dirty="0">
                <a:solidFill>
                  <a:srgbClr val="000000"/>
                </a:solidFill>
                <a:effectLst/>
                <a:latin typeface="system-ui"/>
              </a:rPr>
              <a:t>18</a:t>
            </a:r>
            <a:r>
              <a:rPr lang="en-NZ" sz="4000" b="0" i="0" dirty="0">
                <a:solidFill>
                  <a:srgbClr val="000000"/>
                </a:solidFill>
                <a:effectLst/>
                <a:latin typeface="system-ui"/>
              </a:rPr>
              <a:t>But we all, with unveiled face, beholding as in a mirror the glory of the Lord, are being transformed into the same image from glory to glory, just as from the Lord, the Spirit.</a:t>
            </a:r>
            <a:r>
              <a:rPr lang="en-NZ" sz="4000" b="0" i="0" spc="-200" dirty="0">
                <a:solidFill>
                  <a:srgbClr val="000000"/>
                </a:solidFill>
                <a:effectLst/>
                <a:latin typeface="system-ui"/>
              </a:rPr>
              <a:t> </a:t>
            </a:r>
            <a:r>
              <a:rPr lang="en-NZ" sz="1400" b="0" i="0" spc="-200" dirty="0">
                <a:solidFill>
                  <a:srgbClr val="000000"/>
                </a:solidFill>
                <a:effectLst/>
                <a:latin typeface="system-ui"/>
              </a:rPr>
              <a:t>(NASB95)</a:t>
            </a:r>
            <a:endParaRPr lang="en-NZ" sz="1400" b="0" i="0" dirty="0">
              <a:solidFill>
                <a:srgbClr val="000000"/>
              </a:solidFill>
              <a:effectLst/>
              <a:latin typeface="system-ui"/>
            </a:endParaRPr>
          </a:p>
        </p:txBody>
      </p:sp>
    </p:spTree>
    <p:extLst>
      <p:ext uri="{BB962C8B-B14F-4D97-AF65-F5344CB8AC3E}">
        <p14:creationId xmlns:p14="http://schemas.microsoft.com/office/powerpoint/2010/main" val="13394224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startAt="3"/>
            </a:pPr>
            <a:r>
              <a:rPr lang="en-NZ" sz="4000" spc="-200" dirty="0"/>
              <a:t>What has to change?</a:t>
            </a:r>
          </a:p>
          <a:p>
            <a:pPr marL="2228850" lvl="3" indent="-857250">
              <a:lnSpc>
                <a:spcPct val="70000"/>
              </a:lnSpc>
              <a:buFont typeface="+mj-lt"/>
              <a:buAutoNum type="alphaLcParenR"/>
            </a:pPr>
            <a:r>
              <a:rPr lang="en-NZ" sz="3800" spc="-200" dirty="0">
                <a:solidFill>
                  <a:schemeClr val="bg1"/>
                </a:solidFill>
              </a:rPr>
              <a:t>The wisdom from HERE:</a:t>
            </a:r>
          </a:p>
          <a:p>
            <a:pPr algn="l">
              <a:lnSpc>
                <a:spcPct val="70000"/>
              </a:lnSpc>
            </a:pPr>
            <a:r>
              <a:rPr lang="en-NZ" sz="4000" b="0" i="0" dirty="0">
                <a:solidFill>
                  <a:schemeClr val="bg1"/>
                </a:solidFill>
                <a:effectLst/>
                <a:latin typeface="system-ui"/>
              </a:rPr>
              <a:t>James 3:15-16—</a:t>
            </a:r>
            <a:r>
              <a:rPr lang="en-NZ" sz="4000" b="1" i="0" baseline="30000" dirty="0">
                <a:solidFill>
                  <a:schemeClr val="bg1"/>
                </a:solidFill>
                <a:effectLst/>
                <a:latin typeface="system-ui"/>
              </a:rPr>
              <a:t>15</a:t>
            </a:r>
            <a:r>
              <a:rPr lang="en-NZ" sz="4000" b="0" i="0" dirty="0">
                <a:solidFill>
                  <a:schemeClr val="bg1"/>
                </a:solidFill>
                <a:effectLst/>
                <a:latin typeface="system-ui"/>
              </a:rPr>
              <a:t>This is not the wisdom that comes down from above, but is earthly, unspiritual, demonic. </a:t>
            </a:r>
            <a:r>
              <a:rPr lang="en-NZ" sz="4000" b="1" i="0" baseline="30000" dirty="0">
                <a:solidFill>
                  <a:schemeClr val="bg1"/>
                </a:solidFill>
                <a:effectLst/>
                <a:latin typeface="system-ui"/>
              </a:rPr>
              <a:t>16</a:t>
            </a:r>
            <a:r>
              <a:rPr lang="en-NZ" sz="4000" b="0" i="0" dirty="0">
                <a:solidFill>
                  <a:schemeClr val="bg1"/>
                </a:solidFill>
                <a:effectLst/>
                <a:latin typeface="system-ui"/>
              </a:rPr>
              <a:t>For where jealousy and selfish ambition exist, there will be disorder and every vile practice.</a:t>
            </a:r>
            <a:r>
              <a:rPr lang="en-NZ" sz="3800" b="0" i="0" spc="-200" dirty="0">
                <a:solidFill>
                  <a:schemeClr val="bg1"/>
                </a:solidFill>
                <a:effectLst/>
                <a:latin typeface="system-ui"/>
              </a:rPr>
              <a:t> </a:t>
            </a:r>
            <a:r>
              <a:rPr lang="en-NZ" sz="1400" b="0" i="0" spc="-200" dirty="0">
                <a:solidFill>
                  <a:schemeClr val="bg1"/>
                </a:solidFill>
                <a:effectLst/>
                <a:latin typeface="system-ui"/>
              </a:rPr>
              <a:t>(ESV)</a:t>
            </a:r>
            <a:endParaRPr lang="en-NZ" sz="1400" b="0" i="0" dirty="0">
              <a:solidFill>
                <a:schemeClr val="bg1"/>
              </a:solidFill>
              <a:effectLst/>
              <a:latin typeface="system-ui"/>
            </a:endParaRPr>
          </a:p>
        </p:txBody>
      </p:sp>
    </p:spTree>
    <p:extLst>
      <p:ext uri="{BB962C8B-B14F-4D97-AF65-F5344CB8AC3E}">
        <p14:creationId xmlns:p14="http://schemas.microsoft.com/office/powerpoint/2010/main" val="2225161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AutoNum type="arabicPeriod"/>
            </a:pPr>
            <a:r>
              <a:rPr lang="en-NZ" sz="4000" spc="-200" dirty="0"/>
              <a:t>Made for this world…</a:t>
            </a:r>
          </a:p>
          <a:p>
            <a:pPr marL="0" indent="0">
              <a:lnSpc>
                <a:spcPct val="70000"/>
              </a:lnSpc>
              <a:buNone/>
            </a:pPr>
            <a:endParaRPr lang="en-NZ" sz="4000" spc="-200" dirty="0"/>
          </a:p>
        </p:txBody>
      </p:sp>
      <p:pic>
        <p:nvPicPr>
          <p:cNvPr id="2052" name="Picture 4" descr="The best garden of eden location - ONLINE NEWS ICON">
            <a:extLst>
              <a:ext uri="{FF2B5EF4-FFF2-40B4-BE49-F238E27FC236}">
                <a16:creationId xmlns:a16="http://schemas.microsoft.com/office/drawing/2014/main" id="{662494C6-60FC-4E96-B708-6D82F71123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7215" y="2110822"/>
            <a:ext cx="6329570" cy="4747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4302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startAt="3"/>
            </a:pPr>
            <a:r>
              <a:rPr lang="en-NZ" sz="4000" spc="-200" dirty="0"/>
              <a:t>What has to change?</a:t>
            </a:r>
          </a:p>
          <a:p>
            <a:pPr marL="2228850" lvl="3" indent="-857250">
              <a:lnSpc>
                <a:spcPct val="70000"/>
              </a:lnSpc>
              <a:buFont typeface="+mj-lt"/>
              <a:buAutoNum type="alphaLcParenR"/>
            </a:pPr>
            <a:r>
              <a:rPr lang="en-NZ" sz="3800" spc="-200" dirty="0"/>
              <a:t>The wisdom from HERE:</a:t>
            </a:r>
          </a:p>
          <a:p>
            <a:pPr algn="l">
              <a:lnSpc>
                <a:spcPct val="70000"/>
              </a:lnSpc>
            </a:pPr>
            <a:r>
              <a:rPr lang="en-NZ" sz="4000" b="0" i="0" dirty="0">
                <a:solidFill>
                  <a:schemeClr val="bg1"/>
                </a:solidFill>
                <a:effectLst/>
                <a:latin typeface="system-ui"/>
              </a:rPr>
              <a:t>James 3:15-16—</a:t>
            </a:r>
            <a:r>
              <a:rPr lang="en-NZ" sz="4000" b="1" i="0" baseline="30000" dirty="0">
                <a:solidFill>
                  <a:schemeClr val="bg1"/>
                </a:solidFill>
                <a:effectLst/>
                <a:latin typeface="system-ui"/>
              </a:rPr>
              <a:t>15</a:t>
            </a:r>
            <a:r>
              <a:rPr lang="en-NZ" sz="4000" b="0" i="0" dirty="0">
                <a:solidFill>
                  <a:schemeClr val="bg1"/>
                </a:solidFill>
                <a:effectLst/>
                <a:latin typeface="system-ui"/>
              </a:rPr>
              <a:t>This is not the wisdom that comes down from above, but is earthly, unspiritual, demonic. </a:t>
            </a:r>
            <a:r>
              <a:rPr lang="en-NZ" sz="4000" b="1" i="0" baseline="30000" dirty="0">
                <a:solidFill>
                  <a:schemeClr val="bg1"/>
                </a:solidFill>
                <a:effectLst/>
                <a:latin typeface="system-ui"/>
              </a:rPr>
              <a:t>16</a:t>
            </a:r>
            <a:r>
              <a:rPr lang="en-NZ" sz="4000" b="0" i="0" dirty="0">
                <a:solidFill>
                  <a:schemeClr val="bg1"/>
                </a:solidFill>
                <a:effectLst/>
                <a:latin typeface="system-ui"/>
              </a:rPr>
              <a:t>For where jealousy and selfish ambition exist, there will be disorder and every vile practice.</a:t>
            </a:r>
            <a:r>
              <a:rPr lang="en-NZ" sz="3800" b="0" i="0" spc="-200" dirty="0">
                <a:solidFill>
                  <a:schemeClr val="bg1"/>
                </a:solidFill>
                <a:effectLst/>
                <a:latin typeface="system-ui"/>
              </a:rPr>
              <a:t> </a:t>
            </a:r>
            <a:r>
              <a:rPr lang="en-NZ" sz="1400" b="0" i="0" spc="-200" dirty="0">
                <a:solidFill>
                  <a:schemeClr val="bg1"/>
                </a:solidFill>
                <a:effectLst/>
                <a:latin typeface="system-ui"/>
              </a:rPr>
              <a:t>(ESV)</a:t>
            </a:r>
            <a:endParaRPr lang="en-NZ" sz="1400" b="0" i="0" dirty="0">
              <a:solidFill>
                <a:schemeClr val="bg1"/>
              </a:solidFill>
              <a:effectLst/>
              <a:latin typeface="system-ui"/>
            </a:endParaRPr>
          </a:p>
        </p:txBody>
      </p:sp>
    </p:spTree>
    <p:extLst>
      <p:ext uri="{BB962C8B-B14F-4D97-AF65-F5344CB8AC3E}">
        <p14:creationId xmlns:p14="http://schemas.microsoft.com/office/powerpoint/2010/main" val="36951895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startAt="3"/>
            </a:pPr>
            <a:r>
              <a:rPr lang="en-NZ" sz="4000" spc="-200" dirty="0"/>
              <a:t>What has to change?</a:t>
            </a:r>
          </a:p>
          <a:p>
            <a:pPr marL="2228850" lvl="3" indent="-857250">
              <a:lnSpc>
                <a:spcPct val="70000"/>
              </a:lnSpc>
              <a:buFont typeface="+mj-lt"/>
              <a:buAutoNum type="alphaLcParenR"/>
            </a:pPr>
            <a:r>
              <a:rPr lang="en-NZ" sz="3800" spc="-200" dirty="0"/>
              <a:t>The wisdom from HERE:</a:t>
            </a:r>
          </a:p>
          <a:p>
            <a:pPr algn="l">
              <a:lnSpc>
                <a:spcPct val="70000"/>
              </a:lnSpc>
            </a:pPr>
            <a:r>
              <a:rPr lang="en-NZ" sz="4000" b="0" i="0" dirty="0">
                <a:solidFill>
                  <a:srgbClr val="000000"/>
                </a:solidFill>
                <a:effectLst/>
                <a:latin typeface="system-ui"/>
              </a:rPr>
              <a:t>James 3:15-16—</a:t>
            </a:r>
            <a:r>
              <a:rPr lang="en-NZ" sz="4000" b="1" i="0" baseline="30000" dirty="0">
                <a:solidFill>
                  <a:srgbClr val="000000"/>
                </a:solidFill>
                <a:effectLst/>
                <a:latin typeface="system-ui"/>
              </a:rPr>
              <a:t>15</a:t>
            </a:r>
            <a:r>
              <a:rPr lang="en-NZ" sz="4000" b="0" i="0" dirty="0">
                <a:solidFill>
                  <a:srgbClr val="000000"/>
                </a:solidFill>
                <a:effectLst/>
                <a:latin typeface="system-ui"/>
              </a:rPr>
              <a:t>This is not the wisdom that comes down from above, but is earthly, unspiritual, demonic. </a:t>
            </a:r>
            <a:r>
              <a:rPr lang="en-NZ" sz="4000" b="1" i="0" baseline="30000" dirty="0">
                <a:solidFill>
                  <a:srgbClr val="000000"/>
                </a:solidFill>
                <a:effectLst/>
                <a:latin typeface="system-ui"/>
              </a:rPr>
              <a:t>16</a:t>
            </a:r>
            <a:r>
              <a:rPr lang="en-NZ" sz="4000" b="0" i="0" dirty="0">
                <a:solidFill>
                  <a:srgbClr val="000000"/>
                </a:solidFill>
                <a:effectLst/>
                <a:latin typeface="system-ui"/>
              </a:rPr>
              <a:t>For where jealousy and selfish ambition exist, there will be disorder and every vile practice.</a:t>
            </a:r>
            <a:r>
              <a:rPr lang="en-NZ" sz="3800" b="0" i="0" spc="-200" dirty="0">
                <a:solidFill>
                  <a:srgbClr val="000000"/>
                </a:solidFill>
                <a:effectLst/>
                <a:latin typeface="system-ui"/>
              </a:rPr>
              <a:t> </a:t>
            </a:r>
            <a:r>
              <a:rPr lang="en-NZ" sz="1400" b="0" i="0" spc="-200" dirty="0">
                <a:solidFill>
                  <a:srgbClr val="000000"/>
                </a:solidFill>
                <a:effectLst/>
                <a:latin typeface="system-ui"/>
              </a:rPr>
              <a:t>(ESV)</a:t>
            </a:r>
            <a:endParaRPr lang="en-NZ" sz="1400" b="0" i="0" dirty="0">
              <a:solidFill>
                <a:srgbClr val="000000"/>
              </a:solidFill>
              <a:effectLst/>
              <a:latin typeface="system-ui"/>
            </a:endParaRPr>
          </a:p>
        </p:txBody>
      </p:sp>
    </p:spTree>
    <p:extLst>
      <p:ext uri="{BB962C8B-B14F-4D97-AF65-F5344CB8AC3E}">
        <p14:creationId xmlns:p14="http://schemas.microsoft.com/office/powerpoint/2010/main" val="26663584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startAt="3"/>
            </a:pPr>
            <a:r>
              <a:rPr lang="en-NZ" sz="4000" spc="-200" dirty="0"/>
              <a:t>What has to change?</a:t>
            </a:r>
          </a:p>
          <a:p>
            <a:pPr marL="2228850" lvl="3" indent="-857250">
              <a:lnSpc>
                <a:spcPct val="70000"/>
              </a:lnSpc>
              <a:buFont typeface="+mj-lt"/>
              <a:buAutoNum type="alphaLcParenR" startAt="2"/>
            </a:pPr>
            <a:r>
              <a:rPr lang="en-NZ" sz="3800" spc="-200" dirty="0"/>
              <a:t>The wisdom from THERE:</a:t>
            </a:r>
          </a:p>
          <a:p>
            <a:pPr algn="l">
              <a:lnSpc>
                <a:spcPct val="70000"/>
              </a:lnSpc>
            </a:pPr>
            <a:r>
              <a:rPr lang="en-NZ" sz="4000" b="0" i="0" spc="-200" dirty="0">
                <a:solidFill>
                  <a:schemeClr val="bg1"/>
                </a:solidFill>
                <a:effectLst/>
                <a:latin typeface="system-ui"/>
              </a:rPr>
              <a:t>James 3:17-18—</a:t>
            </a:r>
            <a:r>
              <a:rPr lang="en-NZ" sz="4000" b="1" i="0" spc="-200" baseline="30000" dirty="0">
                <a:solidFill>
                  <a:schemeClr val="bg1"/>
                </a:solidFill>
                <a:effectLst/>
                <a:latin typeface="system-ui"/>
              </a:rPr>
              <a:t>17</a:t>
            </a:r>
            <a:r>
              <a:rPr lang="en-NZ" sz="4000" b="0" i="0" spc="-200" dirty="0">
                <a:solidFill>
                  <a:schemeClr val="bg1"/>
                </a:solidFill>
                <a:effectLst/>
                <a:latin typeface="system-ui"/>
              </a:rPr>
              <a:t>But the wisdom from above is first pure, then peaceable, gentle, open to reason, full of mercy and good fruits, impartial and sincere. </a:t>
            </a:r>
            <a:r>
              <a:rPr lang="en-NZ" sz="4000" b="1" i="0" spc="-200" baseline="30000" dirty="0">
                <a:solidFill>
                  <a:schemeClr val="bg1"/>
                </a:solidFill>
                <a:effectLst/>
                <a:latin typeface="system-ui"/>
              </a:rPr>
              <a:t>18</a:t>
            </a:r>
            <a:r>
              <a:rPr lang="en-NZ" sz="4000" b="0" i="0" spc="-200" dirty="0">
                <a:solidFill>
                  <a:schemeClr val="bg1"/>
                </a:solidFill>
                <a:effectLst/>
                <a:latin typeface="system-ui"/>
              </a:rPr>
              <a:t>And a harvest of righteousness is sown in peace by those who make peace. </a:t>
            </a:r>
            <a:r>
              <a:rPr lang="en-NZ" sz="1400" b="0" i="0" spc="-200" dirty="0">
                <a:solidFill>
                  <a:schemeClr val="bg1"/>
                </a:solidFill>
                <a:effectLst/>
                <a:latin typeface="system-ui"/>
              </a:rPr>
              <a:t>(NASB95)</a:t>
            </a:r>
            <a:endParaRPr lang="en-NZ" sz="1400" b="0" i="0" dirty="0">
              <a:solidFill>
                <a:schemeClr val="bg1"/>
              </a:solidFill>
              <a:effectLst/>
              <a:latin typeface="system-ui"/>
            </a:endParaRPr>
          </a:p>
        </p:txBody>
      </p:sp>
    </p:spTree>
    <p:extLst>
      <p:ext uri="{BB962C8B-B14F-4D97-AF65-F5344CB8AC3E}">
        <p14:creationId xmlns:p14="http://schemas.microsoft.com/office/powerpoint/2010/main" val="1538218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3"/>
            </a:pPr>
            <a:r>
              <a:rPr lang="en-NZ" sz="4000" spc="-200" dirty="0"/>
              <a:t>“O to be like Thee”:</a:t>
            </a:r>
          </a:p>
          <a:p>
            <a:pPr marL="1200150" lvl="1" indent="-742950">
              <a:lnSpc>
                <a:spcPct val="70000"/>
              </a:lnSpc>
              <a:buFont typeface="+mj-lt"/>
              <a:buAutoNum type="alphaLcPeriod"/>
            </a:pPr>
            <a:r>
              <a:rPr lang="en-NZ" sz="4000" spc="-200" dirty="0"/>
              <a:t>A New Image.</a:t>
            </a:r>
          </a:p>
          <a:p>
            <a:pPr marL="1657350" lvl="2" indent="-742950">
              <a:lnSpc>
                <a:spcPct val="70000"/>
              </a:lnSpc>
              <a:buFont typeface="+mj-lt"/>
              <a:buAutoNum type="arabicParenR" startAt="3"/>
            </a:pPr>
            <a:r>
              <a:rPr lang="en-NZ" sz="4000" spc="-200" dirty="0"/>
              <a:t>What has to change?</a:t>
            </a:r>
          </a:p>
          <a:p>
            <a:pPr marL="2228850" lvl="3" indent="-857250">
              <a:lnSpc>
                <a:spcPct val="70000"/>
              </a:lnSpc>
              <a:buFont typeface="+mj-lt"/>
              <a:buAutoNum type="alphaLcParenR" startAt="2"/>
            </a:pPr>
            <a:r>
              <a:rPr lang="en-NZ" sz="3800" spc="-200" dirty="0"/>
              <a:t>The wisdom from THERE:</a:t>
            </a:r>
          </a:p>
          <a:p>
            <a:pPr algn="l">
              <a:lnSpc>
                <a:spcPct val="70000"/>
              </a:lnSpc>
            </a:pPr>
            <a:r>
              <a:rPr lang="en-NZ" sz="4000" b="0" i="0" spc="-200" dirty="0">
                <a:solidFill>
                  <a:srgbClr val="000000"/>
                </a:solidFill>
                <a:effectLst/>
                <a:latin typeface="system-ui"/>
              </a:rPr>
              <a:t>James 3:17-18—</a:t>
            </a:r>
            <a:r>
              <a:rPr lang="en-NZ" sz="4000" b="1" i="0" spc="-200" baseline="30000" dirty="0">
                <a:solidFill>
                  <a:srgbClr val="000000"/>
                </a:solidFill>
                <a:effectLst/>
                <a:latin typeface="system-ui"/>
              </a:rPr>
              <a:t>17</a:t>
            </a:r>
            <a:r>
              <a:rPr lang="en-NZ" sz="4000" b="0" i="0" spc="-200" dirty="0">
                <a:solidFill>
                  <a:srgbClr val="000000"/>
                </a:solidFill>
                <a:effectLst/>
                <a:latin typeface="system-ui"/>
              </a:rPr>
              <a:t>But the wisdom from above is first pure, then peaceable, gentle, open to reason, full of mercy and good fruits, impartial and sincere. </a:t>
            </a:r>
            <a:r>
              <a:rPr lang="en-NZ" sz="4000" b="1" i="0" spc="-200" baseline="30000" dirty="0">
                <a:solidFill>
                  <a:srgbClr val="000000"/>
                </a:solidFill>
                <a:effectLst/>
                <a:latin typeface="system-ui"/>
              </a:rPr>
              <a:t>18</a:t>
            </a:r>
            <a:r>
              <a:rPr lang="en-NZ" sz="4000" b="0" i="0" spc="-200" dirty="0">
                <a:solidFill>
                  <a:srgbClr val="000000"/>
                </a:solidFill>
                <a:effectLst/>
                <a:latin typeface="system-ui"/>
              </a:rPr>
              <a:t>And a harvest of righteousness is sown in peace by those who make peace. </a:t>
            </a:r>
            <a:r>
              <a:rPr lang="en-NZ" sz="1400" b="0" i="0" spc="-200" dirty="0">
                <a:solidFill>
                  <a:srgbClr val="000000"/>
                </a:solidFill>
                <a:effectLst/>
                <a:latin typeface="system-ui"/>
              </a:rPr>
              <a:t>(NASB95)</a:t>
            </a:r>
            <a:endParaRPr lang="en-NZ" sz="1400" b="0" i="0" dirty="0">
              <a:solidFill>
                <a:srgbClr val="000000"/>
              </a:solidFill>
              <a:effectLst/>
              <a:latin typeface="system-ui"/>
            </a:endParaRPr>
          </a:p>
        </p:txBody>
      </p:sp>
    </p:spTree>
    <p:extLst>
      <p:ext uri="{BB962C8B-B14F-4D97-AF65-F5344CB8AC3E}">
        <p14:creationId xmlns:p14="http://schemas.microsoft.com/office/powerpoint/2010/main" val="40923655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4"/>
            </a:pPr>
            <a:r>
              <a:rPr lang="en-NZ" sz="4000" spc="-200" dirty="0"/>
              <a:t>Distractions abound:</a:t>
            </a:r>
          </a:p>
        </p:txBody>
      </p:sp>
    </p:spTree>
    <p:extLst>
      <p:ext uri="{BB962C8B-B14F-4D97-AF65-F5344CB8AC3E}">
        <p14:creationId xmlns:p14="http://schemas.microsoft.com/office/powerpoint/2010/main" val="11214046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4"/>
            </a:pPr>
            <a:r>
              <a:rPr lang="en-NZ" sz="4000" spc="-200" dirty="0"/>
              <a:t>Distractions abound:</a:t>
            </a:r>
          </a:p>
          <a:p>
            <a:pPr marL="1200150" lvl="1" indent="-742950">
              <a:lnSpc>
                <a:spcPct val="70000"/>
              </a:lnSpc>
              <a:buFont typeface="+mj-lt"/>
              <a:buAutoNum type="alphaLcPeriod"/>
            </a:pPr>
            <a:r>
              <a:rPr lang="en-NZ" sz="4000" spc="-200" dirty="0"/>
              <a:t>Nothing new in that.</a:t>
            </a:r>
          </a:p>
        </p:txBody>
      </p:sp>
    </p:spTree>
    <p:extLst>
      <p:ext uri="{BB962C8B-B14F-4D97-AF65-F5344CB8AC3E}">
        <p14:creationId xmlns:p14="http://schemas.microsoft.com/office/powerpoint/2010/main" val="521719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4"/>
            </a:pPr>
            <a:r>
              <a:rPr lang="en-NZ" sz="4000" spc="-200" dirty="0"/>
              <a:t>Distractions abound:</a:t>
            </a:r>
          </a:p>
          <a:p>
            <a:pPr marL="1200150" lvl="1" indent="-742950">
              <a:lnSpc>
                <a:spcPct val="70000"/>
              </a:lnSpc>
              <a:buFont typeface="+mj-lt"/>
              <a:buAutoNum type="alphaLcPeriod"/>
            </a:pPr>
            <a:r>
              <a:rPr lang="en-NZ" sz="4000" spc="-200" dirty="0"/>
              <a:t>Nothing new in that.</a:t>
            </a:r>
          </a:p>
          <a:p>
            <a:pPr marL="1657350" lvl="2" indent="-742950">
              <a:lnSpc>
                <a:spcPct val="70000"/>
              </a:lnSpc>
              <a:buFont typeface="+mj-lt"/>
              <a:buAutoNum type="arabicParenR"/>
            </a:pPr>
            <a:r>
              <a:rPr lang="en-NZ" sz="3600" spc="-200" dirty="0"/>
              <a:t>Ch</a:t>
            </a:r>
            <a:r>
              <a:rPr lang="en-NZ" sz="4000" spc="-200" dirty="0"/>
              <a:t>anging our daily habits</a:t>
            </a:r>
          </a:p>
        </p:txBody>
      </p:sp>
    </p:spTree>
    <p:extLst>
      <p:ext uri="{BB962C8B-B14F-4D97-AF65-F5344CB8AC3E}">
        <p14:creationId xmlns:p14="http://schemas.microsoft.com/office/powerpoint/2010/main" val="36404825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8515350" cy="4859690"/>
          </a:xfrm>
        </p:spPr>
        <p:txBody>
          <a:bodyPr>
            <a:noAutofit/>
          </a:bodyPr>
          <a:lstStyle/>
          <a:p>
            <a:pPr marL="742950" indent="-742950">
              <a:lnSpc>
                <a:spcPct val="70000"/>
              </a:lnSpc>
              <a:buFont typeface="+mj-lt"/>
              <a:buAutoNum type="arabicPeriod" startAt="4"/>
            </a:pPr>
            <a:r>
              <a:rPr lang="en-NZ" sz="4000" spc="-200" dirty="0"/>
              <a:t>Distractions abound:</a:t>
            </a:r>
          </a:p>
          <a:p>
            <a:pPr marL="1200150" lvl="1" indent="-742950">
              <a:lnSpc>
                <a:spcPct val="70000"/>
              </a:lnSpc>
              <a:buFont typeface="+mj-lt"/>
              <a:buAutoNum type="alphaLcPeriod"/>
            </a:pPr>
            <a:r>
              <a:rPr lang="en-NZ" sz="4000" spc="-200" dirty="0"/>
              <a:t>Nothing new in that.</a:t>
            </a:r>
          </a:p>
          <a:p>
            <a:pPr marL="1657350" lvl="2" indent="-742950">
              <a:lnSpc>
                <a:spcPct val="70000"/>
              </a:lnSpc>
              <a:buFont typeface="+mj-lt"/>
              <a:buAutoNum type="arabicParenR"/>
            </a:pPr>
            <a:r>
              <a:rPr lang="en-NZ" sz="3600" spc="-200" dirty="0"/>
              <a:t>Ch</a:t>
            </a:r>
            <a:r>
              <a:rPr lang="en-NZ" sz="4000" spc="-200" dirty="0"/>
              <a:t>anging our daily habits</a:t>
            </a:r>
          </a:p>
          <a:p>
            <a:pPr marL="2114550" lvl="3" indent="-742950">
              <a:lnSpc>
                <a:spcPct val="70000"/>
              </a:lnSpc>
              <a:buFont typeface="+mj-lt"/>
              <a:buAutoNum type="alphaLcParenR"/>
            </a:pPr>
            <a:r>
              <a:rPr lang="en-NZ" sz="4000" spc="-200" dirty="0"/>
              <a:t>Prayer, Bible and Fellowship.</a:t>
            </a:r>
          </a:p>
          <a:p>
            <a:pPr marL="2114550" lvl="3" indent="-742950">
              <a:lnSpc>
                <a:spcPct val="70000"/>
              </a:lnSpc>
              <a:buFont typeface="+mj-lt"/>
              <a:buAutoNum type="alphaLcParenR"/>
            </a:pPr>
            <a:r>
              <a:rPr lang="en-NZ" sz="4000" spc="-200" dirty="0"/>
              <a:t>Remove the temptations.</a:t>
            </a:r>
          </a:p>
          <a:p>
            <a:pPr marL="2114550" lvl="3" indent="-742950">
              <a:lnSpc>
                <a:spcPct val="70000"/>
              </a:lnSpc>
              <a:buFont typeface="+mj-lt"/>
              <a:buAutoNum type="alphaLcParenR"/>
            </a:pPr>
            <a:r>
              <a:rPr lang="en-NZ" sz="4000" spc="-200" dirty="0"/>
              <a:t>List those Spiritual plans.</a:t>
            </a:r>
          </a:p>
          <a:p>
            <a:pPr marL="2114550" lvl="3" indent="-742950">
              <a:lnSpc>
                <a:spcPct val="70000"/>
              </a:lnSpc>
              <a:buFont typeface="+mj-lt"/>
              <a:buAutoNum type="alphaLcParenR"/>
            </a:pPr>
            <a:r>
              <a:rPr lang="en-NZ" sz="4000" spc="-200" dirty="0"/>
              <a:t>Clear away the past.</a:t>
            </a:r>
          </a:p>
          <a:p>
            <a:pPr marL="2114550" lvl="3" indent="-742950">
              <a:lnSpc>
                <a:spcPct val="70000"/>
              </a:lnSpc>
              <a:buFont typeface="+mj-lt"/>
              <a:buAutoNum type="alphaLcParenR"/>
            </a:pPr>
            <a:r>
              <a:rPr lang="en-NZ" sz="4000" spc="-200" dirty="0"/>
              <a:t>Think ahead.</a:t>
            </a:r>
          </a:p>
          <a:p>
            <a:pPr marL="2114550" lvl="3" indent="-742950">
              <a:lnSpc>
                <a:spcPct val="70000"/>
              </a:lnSpc>
              <a:buFont typeface="+mj-lt"/>
              <a:buAutoNum type="alphaLcParenR"/>
            </a:pPr>
            <a:endParaRPr lang="en-NZ" sz="4000" spc="-200" dirty="0"/>
          </a:p>
        </p:txBody>
      </p:sp>
    </p:spTree>
    <p:extLst>
      <p:ext uri="{BB962C8B-B14F-4D97-AF65-F5344CB8AC3E}">
        <p14:creationId xmlns:p14="http://schemas.microsoft.com/office/powerpoint/2010/main" val="3133173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60" y="2586994"/>
            <a:ext cx="2606040" cy="18288"/>
          </a:xfrm>
          <a:custGeom>
            <a:avLst/>
            <a:gdLst>
              <a:gd name="connsiteX0" fmla="*/ 0 w 2606040"/>
              <a:gd name="connsiteY0" fmla="*/ 0 h 18288"/>
              <a:gd name="connsiteX1" fmla="*/ 625450 w 2606040"/>
              <a:gd name="connsiteY1" fmla="*/ 0 h 18288"/>
              <a:gd name="connsiteX2" fmla="*/ 1224839 w 2606040"/>
              <a:gd name="connsiteY2" fmla="*/ 0 h 18288"/>
              <a:gd name="connsiteX3" fmla="*/ 1824228 w 2606040"/>
              <a:gd name="connsiteY3" fmla="*/ 0 h 18288"/>
              <a:gd name="connsiteX4" fmla="*/ 2606040 w 2606040"/>
              <a:gd name="connsiteY4" fmla="*/ 0 h 18288"/>
              <a:gd name="connsiteX5" fmla="*/ 2606040 w 2606040"/>
              <a:gd name="connsiteY5" fmla="*/ 18288 h 18288"/>
              <a:gd name="connsiteX6" fmla="*/ 1902409 w 2606040"/>
              <a:gd name="connsiteY6" fmla="*/ 18288 h 18288"/>
              <a:gd name="connsiteX7" fmla="*/ 1276960 w 2606040"/>
              <a:gd name="connsiteY7" fmla="*/ 18288 h 18288"/>
              <a:gd name="connsiteX8" fmla="*/ 677570 w 2606040"/>
              <a:gd name="connsiteY8" fmla="*/ 18288 h 18288"/>
              <a:gd name="connsiteX9" fmla="*/ 0 w 2606040"/>
              <a:gd name="connsiteY9" fmla="*/ 18288 h 18288"/>
              <a:gd name="connsiteX10" fmla="*/ 0 w 2606040"/>
              <a:gd name="connsiteY10" fmla="*/ 0 h 18288"/>
              <a:gd name="connsiteX0" fmla="*/ 0 w 2606040"/>
              <a:gd name="connsiteY0" fmla="*/ 0 h 18288"/>
              <a:gd name="connsiteX1" fmla="*/ 599389 w 2606040"/>
              <a:gd name="connsiteY1" fmla="*/ 0 h 18288"/>
              <a:gd name="connsiteX2" fmla="*/ 1303020 w 2606040"/>
              <a:gd name="connsiteY2" fmla="*/ 0 h 18288"/>
              <a:gd name="connsiteX3" fmla="*/ 1876349 w 2606040"/>
              <a:gd name="connsiteY3" fmla="*/ 0 h 18288"/>
              <a:gd name="connsiteX4" fmla="*/ 2606040 w 2606040"/>
              <a:gd name="connsiteY4" fmla="*/ 0 h 18288"/>
              <a:gd name="connsiteX5" fmla="*/ 2606040 w 2606040"/>
              <a:gd name="connsiteY5" fmla="*/ 18288 h 18288"/>
              <a:gd name="connsiteX6" fmla="*/ 1980590 w 2606040"/>
              <a:gd name="connsiteY6" fmla="*/ 18288 h 18288"/>
              <a:gd name="connsiteX7" fmla="*/ 1276960 w 2606040"/>
              <a:gd name="connsiteY7" fmla="*/ 18288 h 18288"/>
              <a:gd name="connsiteX8" fmla="*/ 651510 w 2606040"/>
              <a:gd name="connsiteY8" fmla="*/ 18288 h 18288"/>
              <a:gd name="connsiteX9" fmla="*/ 0 w 2606040"/>
              <a:gd name="connsiteY9" fmla="*/ 18288 h 18288"/>
              <a:gd name="connsiteX10" fmla="*/ 0 w 2606040"/>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06040" h="18288" fill="none" extrusionOk="0">
                <a:moveTo>
                  <a:pt x="0" y="0"/>
                </a:moveTo>
                <a:cubicBezTo>
                  <a:pt x="211079" y="-22080"/>
                  <a:pt x="479378" y="-26537"/>
                  <a:pt x="625450" y="0"/>
                </a:cubicBezTo>
                <a:cubicBezTo>
                  <a:pt x="925937" y="-4758"/>
                  <a:pt x="973176" y="15739"/>
                  <a:pt x="1224839" y="0"/>
                </a:cubicBezTo>
                <a:cubicBezTo>
                  <a:pt x="1479663" y="-11328"/>
                  <a:pt x="1566636" y="18697"/>
                  <a:pt x="1824228" y="0"/>
                </a:cubicBezTo>
                <a:cubicBezTo>
                  <a:pt x="2086799" y="-72665"/>
                  <a:pt x="2306223" y="-891"/>
                  <a:pt x="2606040" y="0"/>
                </a:cubicBezTo>
                <a:cubicBezTo>
                  <a:pt x="2606645" y="4461"/>
                  <a:pt x="2607031" y="13181"/>
                  <a:pt x="2606040" y="18288"/>
                </a:cubicBezTo>
                <a:cubicBezTo>
                  <a:pt x="2260204" y="29342"/>
                  <a:pt x="2175708" y="5614"/>
                  <a:pt x="1902409" y="18288"/>
                </a:cubicBezTo>
                <a:cubicBezTo>
                  <a:pt x="1638502" y="41064"/>
                  <a:pt x="1460923" y="-16269"/>
                  <a:pt x="1276960" y="18288"/>
                </a:cubicBezTo>
                <a:cubicBezTo>
                  <a:pt x="1057717" y="14361"/>
                  <a:pt x="867956" y="2320"/>
                  <a:pt x="677570" y="18288"/>
                </a:cubicBezTo>
                <a:cubicBezTo>
                  <a:pt x="457951" y="33373"/>
                  <a:pt x="189752" y="55388"/>
                  <a:pt x="0" y="18288"/>
                </a:cubicBezTo>
                <a:cubicBezTo>
                  <a:pt x="1586" y="13022"/>
                  <a:pt x="-95" y="4569"/>
                  <a:pt x="0" y="0"/>
                </a:cubicBezTo>
                <a:close/>
              </a:path>
              <a:path w="2606040" h="18288" stroke="0" extrusionOk="0">
                <a:moveTo>
                  <a:pt x="0" y="0"/>
                </a:moveTo>
                <a:cubicBezTo>
                  <a:pt x="172759" y="3236"/>
                  <a:pt x="361166" y="-13413"/>
                  <a:pt x="599389" y="0"/>
                </a:cubicBezTo>
                <a:cubicBezTo>
                  <a:pt x="841226" y="37042"/>
                  <a:pt x="968991" y="14587"/>
                  <a:pt x="1303020" y="0"/>
                </a:cubicBezTo>
                <a:cubicBezTo>
                  <a:pt x="1643101" y="-7120"/>
                  <a:pt x="1717813" y="7213"/>
                  <a:pt x="1876349" y="0"/>
                </a:cubicBezTo>
                <a:cubicBezTo>
                  <a:pt x="2036762" y="-14138"/>
                  <a:pt x="2426397" y="-4451"/>
                  <a:pt x="2606040" y="0"/>
                </a:cubicBezTo>
                <a:cubicBezTo>
                  <a:pt x="2606314" y="8448"/>
                  <a:pt x="2606550" y="14527"/>
                  <a:pt x="2606040" y="18288"/>
                </a:cubicBezTo>
                <a:cubicBezTo>
                  <a:pt x="2344840" y="2643"/>
                  <a:pt x="2192043" y="7399"/>
                  <a:pt x="1980590" y="18288"/>
                </a:cubicBezTo>
                <a:cubicBezTo>
                  <a:pt x="1783984" y="-9745"/>
                  <a:pt x="1487673" y="45908"/>
                  <a:pt x="1276960" y="18288"/>
                </a:cubicBezTo>
                <a:cubicBezTo>
                  <a:pt x="1088134" y="-41257"/>
                  <a:pt x="877974" y="49968"/>
                  <a:pt x="651510" y="18288"/>
                </a:cubicBezTo>
                <a:cubicBezTo>
                  <a:pt x="430798" y="-27764"/>
                  <a:pt x="132889" y="-33467"/>
                  <a:pt x="0" y="18288"/>
                </a:cubicBezTo>
                <a:cubicBezTo>
                  <a:pt x="212" y="10845"/>
                  <a:pt x="-833" y="6193"/>
                  <a:pt x="0" y="0"/>
                </a:cubicBezTo>
                <a:close/>
              </a:path>
              <a:path w="2606040" h="18288" fill="none" stroke="0" extrusionOk="0">
                <a:moveTo>
                  <a:pt x="0" y="0"/>
                </a:moveTo>
                <a:cubicBezTo>
                  <a:pt x="202328" y="-14716"/>
                  <a:pt x="332722" y="-11499"/>
                  <a:pt x="625450" y="0"/>
                </a:cubicBezTo>
                <a:cubicBezTo>
                  <a:pt x="927712" y="6878"/>
                  <a:pt x="971143" y="7084"/>
                  <a:pt x="1224839" y="0"/>
                </a:cubicBezTo>
                <a:cubicBezTo>
                  <a:pt x="1477775" y="-16815"/>
                  <a:pt x="1569904" y="19146"/>
                  <a:pt x="1824228" y="0"/>
                </a:cubicBezTo>
                <a:cubicBezTo>
                  <a:pt x="2055206" y="24867"/>
                  <a:pt x="2317192" y="-62872"/>
                  <a:pt x="2606040" y="0"/>
                </a:cubicBezTo>
                <a:cubicBezTo>
                  <a:pt x="2606166" y="3680"/>
                  <a:pt x="2606905" y="11461"/>
                  <a:pt x="2606040" y="18288"/>
                </a:cubicBezTo>
                <a:cubicBezTo>
                  <a:pt x="2234648" y="26976"/>
                  <a:pt x="2180202" y="-10361"/>
                  <a:pt x="1902409" y="18288"/>
                </a:cubicBezTo>
                <a:cubicBezTo>
                  <a:pt x="1635562" y="47194"/>
                  <a:pt x="1477339" y="4794"/>
                  <a:pt x="1276960" y="18288"/>
                </a:cubicBezTo>
                <a:cubicBezTo>
                  <a:pt x="1058094" y="66922"/>
                  <a:pt x="904206" y="-20636"/>
                  <a:pt x="677570" y="18288"/>
                </a:cubicBezTo>
                <a:cubicBezTo>
                  <a:pt x="485746" y="14713"/>
                  <a:pt x="195925" y="33005"/>
                  <a:pt x="0" y="18288"/>
                </a:cubicBezTo>
                <a:cubicBezTo>
                  <a:pt x="1168" y="12774"/>
                  <a:pt x="-229" y="374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custGeom>
                    <a:avLst/>
                    <a:gdLst>
                      <a:gd name="connsiteX0" fmla="*/ 0 w 2606040"/>
                      <a:gd name="connsiteY0" fmla="*/ 0 h 18288"/>
                      <a:gd name="connsiteX1" fmla="*/ 625450 w 2606040"/>
                      <a:gd name="connsiteY1" fmla="*/ 0 h 18288"/>
                      <a:gd name="connsiteX2" fmla="*/ 1224839 w 2606040"/>
                      <a:gd name="connsiteY2" fmla="*/ 0 h 18288"/>
                      <a:gd name="connsiteX3" fmla="*/ 1824228 w 2606040"/>
                      <a:gd name="connsiteY3" fmla="*/ 0 h 18288"/>
                      <a:gd name="connsiteX4" fmla="*/ 2606040 w 2606040"/>
                      <a:gd name="connsiteY4" fmla="*/ 0 h 18288"/>
                      <a:gd name="connsiteX5" fmla="*/ 2606040 w 2606040"/>
                      <a:gd name="connsiteY5" fmla="*/ 18288 h 18288"/>
                      <a:gd name="connsiteX6" fmla="*/ 1902409 w 2606040"/>
                      <a:gd name="connsiteY6" fmla="*/ 18288 h 18288"/>
                      <a:gd name="connsiteX7" fmla="*/ 1276960 w 2606040"/>
                      <a:gd name="connsiteY7" fmla="*/ 18288 h 18288"/>
                      <a:gd name="connsiteX8" fmla="*/ 677570 w 2606040"/>
                      <a:gd name="connsiteY8" fmla="*/ 18288 h 18288"/>
                      <a:gd name="connsiteX9" fmla="*/ 0 w 2606040"/>
                      <a:gd name="connsiteY9" fmla="*/ 18288 h 18288"/>
                      <a:gd name="connsiteX10" fmla="*/ 0 w 2606040"/>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06040" h="18288" fill="none" extrusionOk="0">
                        <a:moveTo>
                          <a:pt x="0" y="0"/>
                        </a:moveTo>
                        <a:cubicBezTo>
                          <a:pt x="266776" y="-600"/>
                          <a:pt x="322756" y="3201"/>
                          <a:pt x="625450" y="0"/>
                        </a:cubicBezTo>
                        <a:cubicBezTo>
                          <a:pt x="928144" y="-3201"/>
                          <a:pt x="968141" y="9269"/>
                          <a:pt x="1224839" y="0"/>
                        </a:cubicBezTo>
                        <a:cubicBezTo>
                          <a:pt x="1481537" y="-9269"/>
                          <a:pt x="1569059" y="21947"/>
                          <a:pt x="1824228" y="0"/>
                        </a:cubicBezTo>
                        <a:cubicBezTo>
                          <a:pt x="2079397" y="-21947"/>
                          <a:pt x="2326053" y="-10194"/>
                          <a:pt x="2606040" y="0"/>
                        </a:cubicBezTo>
                        <a:cubicBezTo>
                          <a:pt x="2605462" y="4771"/>
                          <a:pt x="2606793" y="12323"/>
                          <a:pt x="2606040" y="18288"/>
                        </a:cubicBezTo>
                        <a:cubicBezTo>
                          <a:pt x="2256758" y="31410"/>
                          <a:pt x="2173673" y="-12878"/>
                          <a:pt x="1902409" y="18288"/>
                        </a:cubicBezTo>
                        <a:cubicBezTo>
                          <a:pt x="1631145" y="49454"/>
                          <a:pt x="1461378" y="5466"/>
                          <a:pt x="1276960" y="18288"/>
                        </a:cubicBezTo>
                        <a:cubicBezTo>
                          <a:pt x="1092542" y="31110"/>
                          <a:pt x="890442" y="13213"/>
                          <a:pt x="677570" y="18288"/>
                        </a:cubicBezTo>
                        <a:cubicBezTo>
                          <a:pt x="464698" y="23364"/>
                          <a:pt x="187648" y="35837"/>
                          <a:pt x="0" y="18288"/>
                        </a:cubicBezTo>
                        <a:cubicBezTo>
                          <a:pt x="841" y="12879"/>
                          <a:pt x="-726" y="3977"/>
                          <a:pt x="0" y="0"/>
                        </a:cubicBezTo>
                        <a:close/>
                      </a:path>
                      <a:path w="2606040" h="18288" stroke="0" extrusionOk="0">
                        <a:moveTo>
                          <a:pt x="0" y="0"/>
                        </a:moveTo>
                        <a:cubicBezTo>
                          <a:pt x="197231" y="3803"/>
                          <a:pt x="358914" y="-9291"/>
                          <a:pt x="599389" y="0"/>
                        </a:cubicBezTo>
                        <a:cubicBezTo>
                          <a:pt x="839864" y="9291"/>
                          <a:pt x="979371" y="8509"/>
                          <a:pt x="1303020" y="0"/>
                        </a:cubicBezTo>
                        <a:cubicBezTo>
                          <a:pt x="1626669" y="-8509"/>
                          <a:pt x="1726300" y="7440"/>
                          <a:pt x="1876349" y="0"/>
                        </a:cubicBezTo>
                        <a:cubicBezTo>
                          <a:pt x="2026398" y="-7440"/>
                          <a:pt x="2430712" y="17957"/>
                          <a:pt x="2606040" y="0"/>
                        </a:cubicBezTo>
                        <a:cubicBezTo>
                          <a:pt x="2605426" y="8857"/>
                          <a:pt x="2606544" y="13619"/>
                          <a:pt x="2606040" y="18288"/>
                        </a:cubicBezTo>
                        <a:cubicBezTo>
                          <a:pt x="2393024" y="2241"/>
                          <a:pt x="2191161" y="39259"/>
                          <a:pt x="1980590" y="18288"/>
                        </a:cubicBezTo>
                        <a:cubicBezTo>
                          <a:pt x="1770019" y="-2683"/>
                          <a:pt x="1476440" y="36114"/>
                          <a:pt x="1276960" y="18288"/>
                        </a:cubicBezTo>
                        <a:cubicBezTo>
                          <a:pt x="1077480" y="463"/>
                          <a:pt x="880988" y="42125"/>
                          <a:pt x="651510" y="18288"/>
                        </a:cubicBezTo>
                        <a:cubicBezTo>
                          <a:pt x="422032" y="-5549"/>
                          <a:pt x="130744" y="-1947"/>
                          <a:pt x="0" y="18288"/>
                        </a:cubicBezTo>
                        <a:cubicBezTo>
                          <a:pt x="-487" y="10816"/>
                          <a:pt x="-839" y="605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8E40116D-962D-4E74-B4D6-3293EDCF4F45}"/>
              </a:ext>
            </a:extLst>
          </p:cNvPr>
          <p:cNvSpPr>
            <a:spLocks noGrp="1"/>
          </p:cNvSpPr>
          <p:nvPr>
            <p:ph sz="half" idx="2"/>
          </p:nvPr>
        </p:nvSpPr>
        <p:spPr/>
        <p:txBody>
          <a:bodyPr/>
          <a:lstStyle/>
          <a:p>
            <a:endParaRPr lang="en-NZ"/>
          </a:p>
        </p:txBody>
      </p:sp>
      <p:pic>
        <p:nvPicPr>
          <p:cNvPr id="8194" name="Picture 2" descr="Southern Baptist Beliefs and Doctrine">
            <a:extLst>
              <a:ext uri="{FF2B5EF4-FFF2-40B4-BE49-F238E27FC236}">
                <a16:creationId xmlns:a16="http://schemas.microsoft.com/office/drawing/2014/main" id="{FED6CBCF-B3EA-42C1-8AC1-261BC99700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761"/>
            <a:ext cx="9141714" cy="6094477"/>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1">
            <a:extLst>
              <a:ext uri="{FF2B5EF4-FFF2-40B4-BE49-F238E27FC236}">
                <a16:creationId xmlns:a16="http://schemas.microsoft.com/office/drawing/2014/main" id="{9CD76651-2C79-4C3C-9D50-5716A6ADBEB6}"/>
              </a:ext>
            </a:extLst>
          </p:cNvPr>
          <p:cNvSpPr txBox="1">
            <a:spLocks/>
          </p:cNvSpPr>
          <p:nvPr/>
        </p:nvSpPr>
        <p:spPr>
          <a:xfrm>
            <a:off x="116586" y="912363"/>
            <a:ext cx="3886200" cy="52645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4000" b="1" dirty="0">
                <a:latin typeface="system-ui"/>
              </a:rPr>
              <a:t>Acts 22:16—</a:t>
            </a:r>
          </a:p>
          <a:p>
            <a:r>
              <a:rPr lang="en-NZ" sz="4000" b="1" dirty="0">
                <a:solidFill>
                  <a:srgbClr val="000000"/>
                </a:solidFill>
                <a:latin typeface="system-ui"/>
              </a:rPr>
              <a:t>Now why do you delay? Get up and be baptized, and wash away your sins, calling on His name.’</a:t>
            </a:r>
          </a:p>
          <a:p>
            <a:endParaRPr lang="en-NZ" sz="4000" dirty="0"/>
          </a:p>
        </p:txBody>
      </p:sp>
    </p:spTree>
    <p:extLst>
      <p:ext uri="{BB962C8B-B14F-4D97-AF65-F5344CB8AC3E}">
        <p14:creationId xmlns:p14="http://schemas.microsoft.com/office/powerpoint/2010/main" val="2441146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AutoNum type="arabicPeriod"/>
            </a:pPr>
            <a:r>
              <a:rPr lang="en-NZ" sz="4000" spc="-200" dirty="0"/>
              <a:t>Made for this world…</a:t>
            </a:r>
          </a:p>
          <a:p>
            <a:pPr marL="1200150" lvl="1" indent="-742950">
              <a:lnSpc>
                <a:spcPct val="70000"/>
              </a:lnSpc>
              <a:buFont typeface="+mj-lt"/>
              <a:buAutoNum type="alphaLcPeriod"/>
            </a:pPr>
            <a:r>
              <a:rPr lang="en-NZ" sz="4000" spc="-200" dirty="0"/>
              <a:t>Eden was made for man to walk with God.</a:t>
            </a:r>
          </a:p>
        </p:txBody>
      </p:sp>
      <p:pic>
        <p:nvPicPr>
          <p:cNvPr id="6" name="Picture 2" descr="The best garden of eden location - ONLINE NEWS ICON">
            <a:extLst>
              <a:ext uri="{FF2B5EF4-FFF2-40B4-BE49-F238E27FC236}">
                <a16:creationId xmlns:a16="http://schemas.microsoft.com/office/drawing/2014/main" id="{7DCA5E28-78D8-4FC0-9A90-DC6CDE158C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0296" y="3637722"/>
            <a:ext cx="4293704" cy="322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869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AutoNum type="arabicPeriod"/>
            </a:pPr>
            <a:r>
              <a:rPr lang="en-NZ" sz="4000" spc="-200" dirty="0"/>
              <a:t>Made for this world…</a:t>
            </a:r>
          </a:p>
          <a:p>
            <a:pPr marL="1200150" lvl="1" indent="-742950">
              <a:lnSpc>
                <a:spcPct val="70000"/>
              </a:lnSpc>
              <a:buFont typeface="+mj-lt"/>
              <a:buAutoNum type="alphaLcPeriod"/>
            </a:pPr>
            <a:r>
              <a:rPr lang="en-NZ" sz="4000" spc="-200" dirty="0"/>
              <a:t>Eden was made for man to walk with God.</a:t>
            </a:r>
          </a:p>
          <a:p>
            <a:pPr marL="1657350" lvl="2" indent="-742950">
              <a:lnSpc>
                <a:spcPct val="70000"/>
              </a:lnSpc>
              <a:buFont typeface="+mj-lt"/>
              <a:buAutoNum type="arabicParenR"/>
            </a:pPr>
            <a:r>
              <a:rPr lang="en-NZ" sz="4000" spc="-200" dirty="0"/>
              <a:t>God spoke directly with them.</a:t>
            </a:r>
          </a:p>
        </p:txBody>
      </p:sp>
      <p:pic>
        <p:nvPicPr>
          <p:cNvPr id="5122" name="Picture 2" descr="The best garden of eden location - ONLINE NEWS ICON">
            <a:extLst>
              <a:ext uri="{FF2B5EF4-FFF2-40B4-BE49-F238E27FC236}">
                <a16:creationId xmlns:a16="http://schemas.microsoft.com/office/drawing/2014/main" id="{16A4B2FA-333B-4B6E-A0DE-C0D794A499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0296" y="3637722"/>
            <a:ext cx="4293704" cy="322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75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AutoNum type="arabicPeriod"/>
            </a:pPr>
            <a:r>
              <a:rPr lang="en-NZ" sz="4000" spc="-200" dirty="0"/>
              <a:t>Made for this world…</a:t>
            </a:r>
          </a:p>
          <a:p>
            <a:pPr marL="1200150" lvl="1" indent="-742950">
              <a:lnSpc>
                <a:spcPct val="70000"/>
              </a:lnSpc>
              <a:buFont typeface="+mj-lt"/>
              <a:buAutoNum type="alphaLcPeriod"/>
            </a:pPr>
            <a:r>
              <a:rPr lang="en-NZ" sz="4000" spc="-200" dirty="0"/>
              <a:t>Eden was made for man to walk with God.</a:t>
            </a:r>
          </a:p>
          <a:p>
            <a:pPr marL="1657350" lvl="2" indent="-742950">
              <a:lnSpc>
                <a:spcPct val="70000"/>
              </a:lnSpc>
              <a:buFont typeface="+mj-lt"/>
              <a:buAutoNum type="arabicParenR"/>
            </a:pPr>
            <a:r>
              <a:rPr lang="en-NZ" sz="4000" spc="-200" dirty="0"/>
              <a:t>God spoke directly with them.</a:t>
            </a:r>
          </a:p>
          <a:p>
            <a:pPr marL="1657350" lvl="2" indent="-742950">
              <a:lnSpc>
                <a:spcPct val="70000"/>
              </a:lnSpc>
              <a:buFont typeface="+mj-lt"/>
              <a:buAutoNum type="arabicParenR"/>
            </a:pPr>
            <a:r>
              <a:rPr lang="en-NZ" sz="4000" spc="-200" dirty="0"/>
              <a:t>Ideal living conditions.</a:t>
            </a:r>
          </a:p>
        </p:txBody>
      </p:sp>
      <p:pic>
        <p:nvPicPr>
          <p:cNvPr id="5122" name="Picture 2" descr="The best garden of eden location - ONLINE NEWS ICON">
            <a:extLst>
              <a:ext uri="{FF2B5EF4-FFF2-40B4-BE49-F238E27FC236}">
                <a16:creationId xmlns:a16="http://schemas.microsoft.com/office/drawing/2014/main" id="{16A4B2FA-333B-4B6E-A0DE-C0D794A499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0296" y="3637722"/>
            <a:ext cx="4293704" cy="322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148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AutoNum type="arabicPeriod"/>
            </a:pPr>
            <a:r>
              <a:rPr lang="en-NZ" sz="4000" spc="-200" dirty="0"/>
              <a:t>Made for this world…</a:t>
            </a:r>
          </a:p>
          <a:p>
            <a:pPr marL="1200150" lvl="1" indent="-742950">
              <a:lnSpc>
                <a:spcPct val="70000"/>
              </a:lnSpc>
              <a:buFont typeface="+mj-lt"/>
              <a:buAutoNum type="alphaLcPeriod"/>
            </a:pPr>
            <a:r>
              <a:rPr lang="en-NZ" sz="4000" spc="-200" dirty="0"/>
              <a:t>Eden was made for man to walk with God.</a:t>
            </a:r>
          </a:p>
          <a:p>
            <a:pPr marL="1657350" lvl="2" indent="-742950">
              <a:lnSpc>
                <a:spcPct val="70000"/>
              </a:lnSpc>
              <a:buFont typeface="+mj-lt"/>
              <a:buAutoNum type="arabicParenR"/>
            </a:pPr>
            <a:r>
              <a:rPr lang="en-NZ" sz="4000" spc="-200" dirty="0"/>
              <a:t>God spoke directly with them.</a:t>
            </a:r>
          </a:p>
          <a:p>
            <a:pPr marL="1657350" lvl="2" indent="-742950">
              <a:lnSpc>
                <a:spcPct val="70000"/>
              </a:lnSpc>
              <a:buFont typeface="+mj-lt"/>
              <a:buAutoNum type="arabicParenR"/>
            </a:pPr>
            <a:r>
              <a:rPr lang="en-NZ" sz="4000" spc="-200" dirty="0"/>
              <a:t>Ideal living conditions.</a:t>
            </a:r>
          </a:p>
          <a:p>
            <a:pPr marL="1657350" lvl="2" indent="-742950">
              <a:lnSpc>
                <a:spcPct val="70000"/>
              </a:lnSpc>
              <a:buFont typeface="+mj-lt"/>
              <a:buAutoNum type="arabicParenR"/>
            </a:pPr>
            <a:r>
              <a:rPr lang="en-NZ" sz="4000" spc="-200" dirty="0"/>
              <a:t>Until sin…</a:t>
            </a:r>
          </a:p>
        </p:txBody>
      </p:sp>
      <p:pic>
        <p:nvPicPr>
          <p:cNvPr id="5122" name="Picture 2" descr="The best garden of eden location - ONLINE NEWS ICON">
            <a:extLst>
              <a:ext uri="{FF2B5EF4-FFF2-40B4-BE49-F238E27FC236}">
                <a16:creationId xmlns:a16="http://schemas.microsoft.com/office/drawing/2014/main" id="{16A4B2FA-333B-4B6E-A0DE-C0D794A499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0296" y="3637722"/>
            <a:ext cx="4293704" cy="3220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19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Thinking Ahead—</a:t>
            </a: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marL="742950" indent="-742950">
              <a:lnSpc>
                <a:spcPct val="70000"/>
              </a:lnSpc>
              <a:buAutoNum type="arabicPeriod"/>
            </a:pPr>
            <a:r>
              <a:rPr lang="en-NZ" sz="4000" spc="-200" dirty="0"/>
              <a:t>Made for this world…no more!</a:t>
            </a:r>
          </a:p>
          <a:p>
            <a:pPr marL="1200150" lvl="1" indent="-742950">
              <a:lnSpc>
                <a:spcPct val="70000"/>
              </a:lnSpc>
              <a:buFont typeface="+mj-lt"/>
              <a:buAutoNum type="alphaLcPeriod" startAt="2"/>
            </a:pPr>
            <a:r>
              <a:rPr lang="en-NZ" sz="4000" b="0" i="0" dirty="0">
                <a:solidFill>
                  <a:srgbClr val="000000"/>
                </a:solidFill>
                <a:effectLst/>
                <a:latin typeface="system-ui"/>
              </a:rPr>
              <a:t>“So God drove the man out” (Gen.3:24).</a:t>
            </a:r>
            <a:endParaRPr lang="en-NZ" sz="4000" spc="-200" dirty="0"/>
          </a:p>
        </p:txBody>
      </p:sp>
      <p:pic>
        <p:nvPicPr>
          <p:cNvPr id="2050" name="Picture 2" descr="illustratedWORD | Tim &amp; Sue Shirey | CEF - Stewardship: 5 ...">
            <a:extLst>
              <a:ext uri="{FF2B5EF4-FFF2-40B4-BE49-F238E27FC236}">
                <a16:creationId xmlns:a16="http://schemas.microsoft.com/office/drawing/2014/main" id="{C29D5989-D41E-4921-B6C0-F2611EC2DF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1" y="3429001"/>
            <a:ext cx="47625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6154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13442</TotalTime>
  <Words>1577</Words>
  <Application>Microsoft Office PowerPoint</Application>
  <PresentationFormat>On-screen Show (4:3)</PresentationFormat>
  <Paragraphs>229</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Calibri</vt:lpstr>
      <vt:lpstr>Calibri Light</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the purpose of godliness</dc:title>
  <dc:creator>John Staiger</dc:creator>
  <cp:lastModifiedBy>HODGMAN, Geoff (BOSTSC)</cp:lastModifiedBy>
  <cp:revision>187</cp:revision>
  <dcterms:created xsi:type="dcterms:W3CDTF">2018-02-15T21:37:55Z</dcterms:created>
  <dcterms:modified xsi:type="dcterms:W3CDTF">2021-11-10T10:39:48Z</dcterms:modified>
</cp:coreProperties>
</file>