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397" r:id="rId3"/>
    <p:sldId id="411" r:id="rId4"/>
    <p:sldId id="433" r:id="rId5"/>
    <p:sldId id="434" r:id="rId6"/>
    <p:sldId id="257" r:id="rId7"/>
    <p:sldId id="435" r:id="rId8"/>
    <p:sldId id="412" r:id="rId9"/>
    <p:sldId id="413" r:id="rId10"/>
    <p:sldId id="414" r:id="rId11"/>
    <p:sldId id="260" r:id="rId12"/>
    <p:sldId id="436" r:id="rId13"/>
    <p:sldId id="415" r:id="rId14"/>
    <p:sldId id="437" r:id="rId15"/>
    <p:sldId id="262" r:id="rId16"/>
    <p:sldId id="416" r:id="rId17"/>
    <p:sldId id="438" r:id="rId18"/>
    <p:sldId id="418" r:id="rId19"/>
    <p:sldId id="419" r:id="rId20"/>
    <p:sldId id="420" r:id="rId21"/>
    <p:sldId id="421" r:id="rId22"/>
    <p:sldId id="265" r:id="rId23"/>
    <p:sldId id="422" r:id="rId24"/>
    <p:sldId id="423" r:id="rId25"/>
    <p:sldId id="424" r:id="rId26"/>
    <p:sldId id="266" r:id="rId27"/>
    <p:sldId id="439" r:id="rId28"/>
    <p:sldId id="430" r:id="rId29"/>
    <p:sldId id="429" r:id="rId30"/>
    <p:sldId id="440" r:id="rId31"/>
    <p:sldId id="267" r:id="rId32"/>
    <p:sldId id="441" r:id="rId33"/>
    <p:sldId id="268" r:id="rId34"/>
    <p:sldId id="442" r:id="rId35"/>
    <p:sldId id="269" r:id="rId36"/>
    <p:sldId id="443" r:id="rId37"/>
    <p:sldId id="270" r:id="rId38"/>
    <p:sldId id="444" r:id="rId39"/>
    <p:sldId id="432" r:id="rId40"/>
    <p:sldId id="431" r:id="rId41"/>
    <p:sldId id="271" r:id="rId42"/>
    <p:sldId id="445" r:id="rId43"/>
    <p:sldId id="426" r:id="rId44"/>
    <p:sldId id="427" r:id="rId45"/>
    <p:sldId id="272" r:id="rId46"/>
    <p:sldId id="446" r:id="rId47"/>
    <p:sldId id="29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6A2111-C3CB-480F-B9D6-99440BB894D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356861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6A2111-C3CB-480F-B9D6-99440BB894D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152984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6A2111-C3CB-480F-B9D6-99440BB894D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69517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6A2111-C3CB-480F-B9D6-99440BB894D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350152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6A2111-C3CB-480F-B9D6-99440BB894DE}"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174808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6A2111-C3CB-480F-B9D6-99440BB894DE}"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12312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A2111-C3CB-480F-B9D6-99440BB894DE}"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113544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6A2111-C3CB-480F-B9D6-99440BB894DE}"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22091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A2111-C3CB-480F-B9D6-99440BB894DE}"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02254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6A2111-C3CB-480F-B9D6-99440BB894DE}"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347005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6A2111-C3CB-480F-B9D6-99440BB894DE}"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88D46-D497-46FD-8AA8-3EF5B96C6921}" type="slidenum">
              <a:rPr lang="en-US" smtClean="0"/>
              <a:t>‹#›</a:t>
            </a:fld>
            <a:endParaRPr lang="en-US"/>
          </a:p>
        </p:txBody>
      </p:sp>
    </p:spTree>
    <p:extLst>
      <p:ext uri="{BB962C8B-B14F-4D97-AF65-F5344CB8AC3E}">
        <p14:creationId xmlns:p14="http://schemas.microsoft.com/office/powerpoint/2010/main" val="223773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A2111-C3CB-480F-B9D6-99440BB894DE}" type="datetimeFigureOut">
              <a:rPr lang="en-US" smtClean="0"/>
              <a:t>11/10/2021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88D46-D497-46FD-8AA8-3EF5B96C6921}" type="slidenum">
              <a:rPr lang="en-US" smtClean="0"/>
              <a:t>‹#›</a:t>
            </a:fld>
            <a:endParaRPr lang="en-US"/>
          </a:p>
        </p:txBody>
      </p:sp>
    </p:spTree>
    <p:extLst>
      <p:ext uri="{BB962C8B-B14F-4D97-AF65-F5344CB8AC3E}">
        <p14:creationId xmlns:p14="http://schemas.microsoft.com/office/powerpoint/2010/main" val="41797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“Pain and Suffering Part 2.”</a:t>
            </a:r>
          </a:p>
          <a:p>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7 November 2021</a:t>
            </a:r>
          </a:p>
          <a:p>
            <a:endParaRPr lang="en-NZ" sz="800" dirty="0"/>
          </a:p>
          <a:p>
            <a:r>
              <a:rPr lang="en-NZ" sz="3600" dirty="0"/>
              <a:t>PM Sermon</a:t>
            </a:r>
          </a:p>
          <a:p>
            <a:endParaRPr lang="en-NZ" sz="800" dirty="0"/>
          </a:p>
          <a:p>
            <a:r>
              <a:rPr lang="en-NZ" sz="3600" dirty="0"/>
              <a:t>Broadcast on Facebook Live from Massey, Auckland, Aotearoa/NZ.</a:t>
            </a:r>
          </a:p>
          <a:p>
            <a:endParaRPr lang="en-NZ" sz="800" dirty="0"/>
          </a:p>
          <a:p>
            <a:r>
              <a:rPr lang="en-NZ" sz="3600" dirty="0"/>
              <a:t>www.morningsidechurchofchrist.org.nz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967064" y="365126"/>
            <a:ext cx="7209870" cy="2338317"/>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en-NZ" sz="16000" spc="-200" dirty="0"/>
              <a:t>Genesis 6:5—</a:t>
            </a:r>
            <a:r>
              <a:rPr lang="en-NZ" sz="16000" b="1" spc="-200" baseline="30000" dirty="0"/>
              <a:t>5 </a:t>
            </a:r>
            <a:r>
              <a:rPr lang="en-NZ" sz="16000" spc="-200" dirty="0"/>
              <a:t>Then the </a:t>
            </a:r>
            <a:r>
              <a:rPr lang="en-NZ" sz="16000" cap="small" spc="-200" dirty="0"/>
              <a:t>Lord</a:t>
            </a:r>
            <a:r>
              <a:rPr lang="en-NZ" sz="16000" spc="-200" dirty="0"/>
              <a:t> saw that the wickedness of man was great on the earth, and that every intent of the thoughts of his heart was only </a:t>
            </a:r>
            <a:r>
              <a:rPr lang="en-NZ" sz="16000" u="sng" spc="-200" dirty="0"/>
              <a:t>evil continually</a:t>
            </a:r>
            <a:r>
              <a:rPr lang="en-NZ" sz="16000" spc="-200" dirty="0"/>
              <a:t>. </a:t>
            </a:r>
            <a:r>
              <a:rPr lang="en-NZ" sz="6000" spc="-200" dirty="0"/>
              <a:t>(NASB)</a:t>
            </a:r>
          </a:p>
        </p:txBody>
      </p:sp>
      <p:pic>
        <p:nvPicPr>
          <p:cNvPr id="3074" name="Picture 2" descr="Noah: God's Preacher of Righteousness - Bigger Better Faith">
            <a:extLst>
              <a:ext uri="{FF2B5EF4-FFF2-40B4-BE49-F238E27FC236}">
                <a16:creationId xmlns:a16="http://schemas.microsoft.com/office/drawing/2014/main" id="{3A7CDB53-9203-4538-802E-356E05055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69"/>
          <a:stretch/>
        </p:blipFill>
        <p:spPr bwMode="auto">
          <a:xfrm>
            <a:off x="967065" y="2703443"/>
            <a:ext cx="7209869" cy="415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0330" y="2478156"/>
            <a:ext cx="8189844" cy="4379844"/>
          </a:xfrm>
        </p:spPr>
        <p:txBody>
          <a:bodyPr>
            <a:noAutofit/>
          </a:bodyPr>
          <a:lstStyle/>
          <a:p>
            <a:pPr>
              <a:lnSpc>
                <a:spcPct val="70000"/>
              </a:lnSpc>
            </a:pPr>
            <a:endParaRPr lang="en-NZ" sz="4000" spc="-200" dirty="0"/>
          </a:p>
        </p:txBody>
      </p:sp>
      <p:sp>
        <p:nvSpPr>
          <p:cNvPr id="6" name="Content Placeholder 5">
            <a:extLst>
              <a:ext uri="{FF2B5EF4-FFF2-40B4-BE49-F238E27FC236}">
                <a16:creationId xmlns:a16="http://schemas.microsoft.com/office/drawing/2014/main" id="{56BFC480-532D-448B-9957-8E6599E4BF5D}"/>
              </a:ext>
            </a:extLst>
          </p:cNvPr>
          <p:cNvSpPr>
            <a:spLocks noGrp="1"/>
          </p:cNvSpPr>
          <p:nvPr>
            <p:ph sz="half" idx="1"/>
          </p:nvPr>
        </p:nvSpPr>
        <p:spPr>
          <a:xfrm>
            <a:off x="0" y="477078"/>
            <a:ext cx="9144000" cy="1603513"/>
          </a:xfrm>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60000"/>
              </a:lnSpc>
              <a:buNone/>
            </a:pPr>
            <a:endParaRPr lang="en-NZ" sz="100" spc="-200" dirty="0"/>
          </a:p>
          <a:p>
            <a:pPr marL="0" indent="0" algn="ctr">
              <a:lnSpc>
                <a:spcPct val="60000"/>
              </a:lnSpc>
              <a:buNone/>
            </a:pPr>
            <a:r>
              <a:rPr lang="en-NZ" sz="4000" spc="-200" dirty="0"/>
              <a:t>Psalm 10:1—</a:t>
            </a:r>
          </a:p>
          <a:p>
            <a:pPr marL="0" indent="0" algn="ctr">
              <a:lnSpc>
                <a:spcPct val="60000"/>
              </a:lnSpc>
              <a:buNone/>
            </a:pPr>
            <a:r>
              <a:rPr lang="en-NZ" sz="4000" spc="-200" dirty="0"/>
              <a:t>Why do You stand afar off, O </a:t>
            </a:r>
            <a:r>
              <a:rPr lang="en-NZ" sz="4000" cap="small" spc="-200" dirty="0"/>
              <a:t>Lord</a:t>
            </a:r>
            <a:r>
              <a:rPr lang="en-NZ" sz="4000" spc="-200" dirty="0"/>
              <a:t>?</a:t>
            </a:r>
          </a:p>
          <a:p>
            <a:pPr marL="0" indent="0" algn="ctr">
              <a:lnSpc>
                <a:spcPct val="60000"/>
              </a:lnSpc>
              <a:buNone/>
            </a:pPr>
            <a:r>
              <a:rPr lang="en-NZ" sz="4000" spc="-200" dirty="0"/>
              <a:t>Why do You hide </a:t>
            </a:r>
            <a:r>
              <a:rPr lang="en-NZ" sz="4000" i="1" spc="-200" dirty="0"/>
              <a:t>Yourself</a:t>
            </a:r>
            <a:r>
              <a:rPr lang="en-NZ" sz="4000" spc="-200" dirty="0"/>
              <a:t> in times of trouble?</a:t>
            </a:r>
          </a:p>
        </p:txBody>
      </p:sp>
    </p:spTree>
    <p:extLst>
      <p:ext uri="{BB962C8B-B14F-4D97-AF65-F5344CB8AC3E}">
        <p14:creationId xmlns:p14="http://schemas.microsoft.com/office/powerpoint/2010/main" val="393507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0330" y="2478156"/>
            <a:ext cx="8189844" cy="4379844"/>
          </a:xfrm>
        </p:spPr>
        <p:txBody>
          <a:bodyPr>
            <a:noAutofit/>
          </a:bodyPr>
          <a:lstStyle/>
          <a:p>
            <a:pPr>
              <a:lnSpc>
                <a:spcPct val="70000"/>
              </a:lnSpc>
            </a:pPr>
            <a:r>
              <a:rPr lang="en-NZ" sz="4000" spc="-200" dirty="0"/>
              <a:t>Not just you and me—</a:t>
            </a:r>
          </a:p>
          <a:p>
            <a:pPr>
              <a:lnSpc>
                <a:spcPct val="70000"/>
              </a:lnSpc>
            </a:pPr>
            <a:r>
              <a:rPr lang="en-NZ" sz="4000" spc="-200" dirty="0"/>
              <a:t>King David asked the same question in times of trouble.</a:t>
            </a:r>
          </a:p>
          <a:p>
            <a:pPr>
              <a:lnSpc>
                <a:spcPct val="70000"/>
              </a:lnSpc>
            </a:pPr>
            <a:r>
              <a:rPr lang="en-NZ" sz="4000" spc="-200" dirty="0"/>
              <a:t>Questions are good and to be encouraged.</a:t>
            </a:r>
          </a:p>
          <a:p>
            <a:pPr>
              <a:lnSpc>
                <a:spcPct val="70000"/>
              </a:lnSpc>
            </a:pPr>
            <a:r>
              <a:rPr lang="en-NZ" sz="4000" spc="-200" dirty="0"/>
              <a:t>If you are seeking the truth, you will find it.</a:t>
            </a:r>
          </a:p>
          <a:p>
            <a:pPr>
              <a:lnSpc>
                <a:spcPct val="70000"/>
              </a:lnSpc>
            </a:pPr>
            <a:r>
              <a:rPr lang="en-NZ" sz="4000" spc="-200" dirty="0"/>
              <a:t>David is asking, “God, where were you when I needed you most?”</a:t>
            </a:r>
          </a:p>
        </p:txBody>
      </p:sp>
      <p:sp>
        <p:nvSpPr>
          <p:cNvPr id="6" name="Content Placeholder 5">
            <a:extLst>
              <a:ext uri="{FF2B5EF4-FFF2-40B4-BE49-F238E27FC236}">
                <a16:creationId xmlns:a16="http://schemas.microsoft.com/office/drawing/2014/main" id="{56BFC480-532D-448B-9957-8E6599E4BF5D}"/>
              </a:ext>
            </a:extLst>
          </p:cNvPr>
          <p:cNvSpPr>
            <a:spLocks noGrp="1"/>
          </p:cNvSpPr>
          <p:nvPr>
            <p:ph sz="half" idx="1"/>
          </p:nvPr>
        </p:nvSpPr>
        <p:spPr>
          <a:xfrm>
            <a:off x="0" y="477078"/>
            <a:ext cx="9144000" cy="1603513"/>
          </a:xfrm>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60000"/>
              </a:lnSpc>
              <a:buNone/>
            </a:pPr>
            <a:endParaRPr lang="en-NZ" sz="100" spc="-200" dirty="0"/>
          </a:p>
          <a:p>
            <a:pPr marL="0" indent="0" algn="ctr">
              <a:lnSpc>
                <a:spcPct val="60000"/>
              </a:lnSpc>
              <a:buNone/>
            </a:pPr>
            <a:r>
              <a:rPr lang="en-NZ" sz="4000" spc="-200" dirty="0"/>
              <a:t>Psalm 10:1—</a:t>
            </a:r>
          </a:p>
          <a:p>
            <a:pPr marL="0" indent="0" algn="ctr">
              <a:lnSpc>
                <a:spcPct val="60000"/>
              </a:lnSpc>
              <a:buNone/>
            </a:pPr>
            <a:r>
              <a:rPr lang="en-NZ" sz="4000" spc="-200" dirty="0"/>
              <a:t>Why do You stand afar off, O </a:t>
            </a:r>
            <a:r>
              <a:rPr lang="en-NZ" sz="4000" cap="small" spc="-200" dirty="0"/>
              <a:t>Lord</a:t>
            </a:r>
            <a:r>
              <a:rPr lang="en-NZ" sz="4000" spc="-200" dirty="0"/>
              <a:t>?</a:t>
            </a:r>
          </a:p>
          <a:p>
            <a:pPr marL="0" indent="0" algn="ctr">
              <a:lnSpc>
                <a:spcPct val="60000"/>
              </a:lnSpc>
              <a:buNone/>
            </a:pPr>
            <a:r>
              <a:rPr lang="en-NZ" sz="4000" spc="-200" dirty="0"/>
              <a:t>Why do You hide </a:t>
            </a:r>
            <a:r>
              <a:rPr lang="en-NZ" sz="4000" i="1" spc="-200" dirty="0"/>
              <a:t>Yourself</a:t>
            </a:r>
            <a:r>
              <a:rPr lang="en-NZ" sz="4000" spc="-200" dirty="0"/>
              <a:t> in times of trouble?</a:t>
            </a:r>
          </a:p>
        </p:txBody>
      </p:sp>
    </p:spTree>
    <p:extLst>
      <p:ext uri="{BB962C8B-B14F-4D97-AF65-F5344CB8AC3E}">
        <p14:creationId xmlns:p14="http://schemas.microsoft.com/office/powerpoint/2010/main" val="352547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71930" y="4227443"/>
            <a:ext cx="2843420" cy="1949520"/>
          </a:xfrm>
        </p:spPr>
        <p:txBody>
          <a:bodyPr>
            <a:normAutofit/>
          </a:bodyPr>
          <a:lstStyle/>
          <a:p>
            <a:r>
              <a:rPr lang="en-US" sz="4000" dirty="0"/>
              <a:t>Questions</a:t>
            </a:r>
          </a:p>
        </p:txBody>
      </p:sp>
      <p:sp>
        <p:nvSpPr>
          <p:cNvPr id="6" name="Content Placeholder 5">
            <a:extLst>
              <a:ext uri="{FF2B5EF4-FFF2-40B4-BE49-F238E27FC236}">
                <a16:creationId xmlns:a16="http://schemas.microsoft.com/office/drawing/2014/main" id="{56BFC480-532D-448B-9957-8E6599E4BF5D}"/>
              </a:ext>
            </a:extLst>
          </p:cNvPr>
          <p:cNvSpPr>
            <a:spLocks noGrp="1"/>
          </p:cNvSpPr>
          <p:nvPr>
            <p:ph sz="half" idx="1"/>
          </p:nvPr>
        </p:nvSpPr>
        <p:spPr>
          <a:xfrm>
            <a:off x="238540" y="365126"/>
            <a:ext cx="4717773" cy="6492874"/>
          </a:xfrm>
        </p:spPr>
        <p:txBody>
          <a:bodyPr>
            <a:noAutofit/>
          </a:bodyPr>
          <a:lstStyle/>
          <a:p>
            <a:pPr>
              <a:lnSpc>
                <a:spcPct val="70000"/>
              </a:lnSpc>
            </a:pPr>
            <a:r>
              <a:rPr lang="en-NZ" sz="4000" spc="-200" dirty="0">
                <a:cs typeface="Times New Roman" panose="02020603050405020304" pitchFamily="18" charset="0"/>
              </a:rPr>
              <a:t>Judges 6:13—</a:t>
            </a:r>
            <a:endParaRPr lang="en-NZ" sz="1400" spc="-200" dirty="0"/>
          </a:p>
        </p:txBody>
      </p:sp>
      <p:pic>
        <p:nvPicPr>
          <p:cNvPr id="5" name="Content Placeholder 4">
            <a:extLst>
              <a:ext uri="{FF2B5EF4-FFF2-40B4-BE49-F238E27FC236}">
                <a16:creationId xmlns:a16="http://schemas.microsoft.com/office/drawing/2014/main" id="{1AD180D6-78C6-422B-AA46-A7727934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13" y="947117"/>
            <a:ext cx="4187687" cy="3140765"/>
          </a:xfrm>
          <a:prstGeom prst="rect">
            <a:avLst/>
          </a:prstGeom>
        </p:spPr>
      </p:pic>
    </p:spTree>
    <p:extLst>
      <p:ext uri="{BB962C8B-B14F-4D97-AF65-F5344CB8AC3E}">
        <p14:creationId xmlns:p14="http://schemas.microsoft.com/office/powerpoint/2010/main" val="12754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71930" y="4227443"/>
            <a:ext cx="2843420" cy="1949520"/>
          </a:xfrm>
        </p:spPr>
        <p:txBody>
          <a:bodyPr>
            <a:normAutofit/>
          </a:bodyPr>
          <a:lstStyle/>
          <a:p>
            <a:r>
              <a:rPr lang="en-US" sz="4000" dirty="0"/>
              <a:t>Questions</a:t>
            </a:r>
          </a:p>
        </p:txBody>
      </p:sp>
      <p:sp>
        <p:nvSpPr>
          <p:cNvPr id="6" name="Content Placeholder 5">
            <a:extLst>
              <a:ext uri="{FF2B5EF4-FFF2-40B4-BE49-F238E27FC236}">
                <a16:creationId xmlns:a16="http://schemas.microsoft.com/office/drawing/2014/main" id="{56BFC480-532D-448B-9957-8E6599E4BF5D}"/>
              </a:ext>
            </a:extLst>
          </p:cNvPr>
          <p:cNvSpPr>
            <a:spLocks noGrp="1"/>
          </p:cNvSpPr>
          <p:nvPr>
            <p:ph sz="half" idx="1"/>
          </p:nvPr>
        </p:nvSpPr>
        <p:spPr>
          <a:xfrm>
            <a:off x="238540" y="365126"/>
            <a:ext cx="4717773" cy="6492874"/>
          </a:xfrm>
        </p:spPr>
        <p:txBody>
          <a:bodyPr>
            <a:noAutofit/>
          </a:bodyPr>
          <a:lstStyle/>
          <a:p>
            <a:pPr>
              <a:lnSpc>
                <a:spcPct val="70000"/>
              </a:lnSpc>
            </a:pPr>
            <a:r>
              <a:rPr lang="en-NZ" sz="4000" spc="-200" dirty="0">
                <a:cs typeface="Times New Roman" panose="02020603050405020304" pitchFamily="18" charset="0"/>
              </a:rPr>
              <a:t>Judges 6:13—</a:t>
            </a:r>
            <a:r>
              <a:rPr lang="en-NZ" sz="4000" b="1" spc="-200" baseline="30000" dirty="0">
                <a:cs typeface="Times New Roman" panose="02020603050405020304" pitchFamily="18" charset="0"/>
              </a:rPr>
              <a:t>13 </a:t>
            </a:r>
            <a:r>
              <a:rPr lang="en-NZ" sz="4000" spc="-200" dirty="0">
                <a:cs typeface="Times New Roman" panose="02020603050405020304" pitchFamily="18" charset="0"/>
              </a:rPr>
              <a:t>Then Gideon said to him, “O my lord, if the </a:t>
            </a:r>
            <a:r>
              <a:rPr lang="en-NZ" sz="4000" cap="small" spc="-200" dirty="0">
                <a:cs typeface="Times New Roman" panose="02020603050405020304" pitchFamily="18" charset="0"/>
              </a:rPr>
              <a:t>Lord</a:t>
            </a:r>
            <a:r>
              <a:rPr lang="en-NZ" sz="4000" spc="-200" dirty="0">
                <a:cs typeface="Times New Roman" panose="02020603050405020304" pitchFamily="18" charset="0"/>
              </a:rPr>
              <a:t> is with us, why then has all this happened to us? And where are all His miracles which our fathers told us about, saying, ‘Did not the </a:t>
            </a:r>
            <a:r>
              <a:rPr lang="en-NZ" sz="4000" cap="small" spc="-200" dirty="0">
                <a:cs typeface="Times New Roman" panose="02020603050405020304" pitchFamily="18" charset="0"/>
              </a:rPr>
              <a:t>Lord</a:t>
            </a:r>
            <a:r>
              <a:rPr lang="en-NZ" sz="4000" spc="-200" dirty="0">
                <a:cs typeface="Times New Roman" panose="02020603050405020304" pitchFamily="18" charset="0"/>
              </a:rPr>
              <a:t> bring us up from Egypt?’ But now the </a:t>
            </a:r>
            <a:r>
              <a:rPr lang="en-NZ" sz="4000" cap="small" spc="-200" dirty="0">
                <a:cs typeface="Times New Roman" panose="02020603050405020304" pitchFamily="18" charset="0"/>
              </a:rPr>
              <a:t>Lord</a:t>
            </a:r>
            <a:r>
              <a:rPr lang="en-NZ" sz="4000" spc="-200" dirty="0">
                <a:cs typeface="Times New Roman" panose="02020603050405020304" pitchFamily="18" charset="0"/>
              </a:rPr>
              <a:t> has abandoned us and given us into the hand of Midian.” </a:t>
            </a:r>
            <a:r>
              <a:rPr lang="en-NZ" sz="1400" spc="-200" dirty="0">
                <a:cs typeface="Times New Roman" panose="02020603050405020304" pitchFamily="18" charset="0"/>
              </a:rPr>
              <a:t>(NASB)</a:t>
            </a:r>
            <a:endParaRPr lang="en-NZ" sz="1400" spc="-200" dirty="0"/>
          </a:p>
        </p:txBody>
      </p:sp>
      <p:pic>
        <p:nvPicPr>
          <p:cNvPr id="5" name="Content Placeholder 4">
            <a:extLst>
              <a:ext uri="{FF2B5EF4-FFF2-40B4-BE49-F238E27FC236}">
                <a16:creationId xmlns:a16="http://schemas.microsoft.com/office/drawing/2014/main" id="{1AD180D6-78C6-422B-AA46-A7727934B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13" y="947117"/>
            <a:ext cx="4187687" cy="3140765"/>
          </a:xfrm>
          <a:prstGeom prst="rect">
            <a:avLst/>
          </a:prstGeom>
        </p:spPr>
      </p:pic>
    </p:spTree>
    <p:extLst>
      <p:ext uri="{BB962C8B-B14F-4D97-AF65-F5344CB8AC3E}">
        <p14:creationId xmlns:p14="http://schemas.microsoft.com/office/powerpoint/2010/main" val="208090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47117"/>
            <a:ext cx="3886200" cy="5229846"/>
          </a:xfrm>
        </p:spPr>
        <p:txBody>
          <a:bodyPr>
            <a:normAutofit/>
          </a:bodyPr>
          <a:lstStyle/>
          <a:p>
            <a:r>
              <a:rPr lang="en-NZ" sz="4000" dirty="0"/>
              <a:t>Gideon was simply pointing out his reality.</a:t>
            </a:r>
          </a:p>
          <a:p>
            <a:r>
              <a:rPr lang="en-NZ" sz="4000" dirty="0"/>
              <a:t>From where he was sitting things looked very bad.</a:t>
            </a:r>
            <a:endParaRPr lang="en-US" sz="4000" dirty="0"/>
          </a:p>
        </p:txBody>
      </p:sp>
      <p:pic>
        <p:nvPicPr>
          <p:cNvPr id="9" name="Content Placeholder 4">
            <a:extLst>
              <a:ext uri="{FF2B5EF4-FFF2-40B4-BE49-F238E27FC236}">
                <a16:creationId xmlns:a16="http://schemas.microsoft.com/office/drawing/2014/main" id="{4CD24723-A0E7-4F68-A3AA-FED340390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13" y="947117"/>
            <a:ext cx="4187687" cy="3140765"/>
          </a:xfrm>
          <a:prstGeom prst="rect">
            <a:avLst/>
          </a:prstGeom>
        </p:spPr>
      </p:pic>
      <p:sp>
        <p:nvSpPr>
          <p:cNvPr id="4" name="Content Placeholder 3">
            <a:extLst>
              <a:ext uri="{FF2B5EF4-FFF2-40B4-BE49-F238E27FC236}">
                <a16:creationId xmlns:a16="http://schemas.microsoft.com/office/drawing/2014/main" id="{FAE24B62-AFB8-419F-8EA0-92CAD2ECE003}"/>
              </a:ext>
            </a:extLst>
          </p:cNvPr>
          <p:cNvSpPr>
            <a:spLocks noGrp="1"/>
          </p:cNvSpPr>
          <p:nvPr>
            <p:ph sz="half" idx="2"/>
          </p:nvPr>
        </p:nvSpPr>
        <p:spPr>
          <a:xfrm>
            <a:off x="5671930" y="4227443"/>
            <a:ext cx="2843420" cy="1949520"/>
          </a:xfrm>
        </p:spPr>
        <p:txBody>
          <a:bodyPr>
            <a:normAutofit/>
          </a:bodyPr>
          <a:lstStyle/>
          <a:p>
            <a:r>
              <a:rPr lang="en-US" sz="4000" dirty="0"/>
              <a:t>Questions</a:t>
            </a:r>
          </a:p>
        </p:txBody>
      </p:sp>
    </p:spTree>
    <p:extLst>
      <p:ext uri="{BB962C8B-B14F-4D97-AF65-F5344CB8AC3E}">
        <p14:creationId xmlns:p14="http://schemas.microsoft.com/office/powerpoint/2010/main" val="208274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6BFC480-532D-448B-9957-8E6599E4BF5D}"/>
              </a:ext>
            </a:extLst>
          </p:cNvPr>
          <p:cNvSpPr>
            <a:spLocks noGrp="1"/>
          </p:cNvSpPr>
          <p:nvPr>
            <p:ph sz="half" idx="1"/>
          </p:nvPr>
        </p:nvSpPr>
        <p:spPr>
          <a:xfrm>
            <a:off x="0" y="365126"/>
            <a:ext cx="9144000" cy="1848593"/>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ctr">
              <a:buNone/>
            </a:pPr>
            <a:r>
              <a:rPr lang="en-NZ" sz="4000" dirty="0"/>
              <a:t>God has given each one of us </a:t>
            </a:r>
          </a:p>
          <a:p>
            <a:pPr marL="0" indent="0" algn="ctr">
              <a:buNone/>
            </a:pPr>
            <a:r>
              <a:rPr lang="en-NZ" sz="4000" dirty="0"/>
              <a:t>free will…</a:t>
            </a:r>
          </a:p>
          <a:p>
            <a:pPr marL="0" indent="0" algn="ctr">
              <a:buNone/>
            </a:pPr>
            <a:r>
              <a:rPr lang="en-NZ" sz="4000" dirty="0"/>
              <a:t>We are neither Animals or Robots.</a:t>
            </a:r>
          </a:p>
        </p:txBody>
      </p:sp>
    </p:spTree>
    <p:extLst>
      <p:ext uri="{BB962C8B-B14F-4D97-AF65-F5344CB8AC3E}">
        <p14:creationId xmlns:p14="http://schemas.microsoft.com/office/powerpoint/2010/main" val="427301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6BFC480-532D-448B-9957-8E6599E4BF5D}"/>
              </a:ext>
            </a:extLst>
          </p:cNvPr>
          <p:cNvSpPr>
            <a:spLocks noGrp="1"/>
          </p:cNvSpPr>
          <p:nvPr>
            <p:ph sz="half" idx="1"/>
          </p:nvPr>
        </p:nvSpPr>
        <p:spPr>
          <a:xfrm>
            <a:off x="0" y="365126"/>
            <a:ext cx="9144000" cy="1848593"/>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ctr">
              <a:buNone/>
            </a:pPr>
            <a:r>
              <a:rPr lang="en-NZ" sz="4000" dirty="0"/>
              <a:t>God has given each one of us </a:t>
            </a:r>
          </a:p>
          <a:p>
            <a:pPr marL="0" indent="0" algn="ctr">
              <a:buNone/>
            </a:pPr>
            <a:r>
              <a:rPr lang="en-NZ" sz="4000" dirty="0"/>
              <a:t>free will…</a:t>
            </a:r>
          </a:p>
          <a:p>
            <a:pPr marL="0" indent="0" algn="ctr">
              <a:buNone/>
            </a:pPr>
            <a:r>
              <a:rPr lang="en-NZ" sz="4000" dirty="0"/>
              <a:t>We are neither Animals or Robots.</a:t>
            </a:r>
          </a:p>
        </p:txBody>
      </p:sp>
      <p:pic>
        <p:nvPicPr>
          <p:cNvPr id="5122" name="Picture 2" descr="Free Joshua 24:15 eCard - eMail Free Personalized Praise ...">
            <a:extLst>
              <a:ext uri="{FF2B5EF4-FFF2-40B4-BE49-F238E27FC236}">
                <a16:creationId xmlns:a16="http://schemas.microsoft.com/office/drawing/2014/main" id="{FFD67E02-BE60-4229-A85E-58794F17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09" b="7643"/>
          <a:stretch/>
        </p:blipFill>
        <p:spPr bwMode="auto">
          <a:xfrm>
            <a:off x="0" y="2213719"/>
            <a:ext cx="9144000" cy="46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0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D0EDA6E-5275-46FF-A970-AEC987B19FF7}"/>
              </a:ext>
            </a:extLst>
          </p:cNvPr>
          <p:cNvPicPr>
            <a:picLocks noChangeAspect="1"/>
          </p:cNvPicPr>
          <p:nvPr/>
        </p:nvPicPr>
        <p:blipFill rotWithShape="1">
          <a:blip r:embed="rId2">
            <a:extLst>
              <a:ext uri="{28A0092B-C50C-407E-A947-70E740481C1C}">
                <a14:useLocalDpi xmlns:a14="http://schemas.microsoft.com/office/drawing/2010/main" val="0"/>
              </a:ext>
            </a:extLst>
          </a:blip>
          <a:srcRect b="68502"/>
          <a:stretch/>
        </p:blipFill>
        <p:spPr>
          <a:xfrm>
            <a:off x="-1" y="-1"/>
            <a:ext cx="9144001" cy="2160105"/>
          </a:xfrm>
          <a:prstGeom prst="rect">
            <a:avLst/>
          </a:prstGeom>
        </p:spPr>
      </p:pic>
    </p:spTree>
    <p:extLst>
      <p:ext uri="{BB962C8B-B14F-4D97-AF65-F5344CB8AC3E}">
        <p14:creationId xmlns:p14="http://schemas.microsoft.com/office/powerpoint/2010/main" val="270976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D0EDA6E-5275-46FF-A970-AEC987B19FF7}"/>
              </a:ext>
            </a:extLst>
          </p:cNvPr>
          <p:cNvPicPr>
            <a:picLocks noChangeAspect="1"/>
          </p:cNvPicPr>
          <p:nvPr/>
        </p:nvPicPr>
        <p:blipFill rotWithShape="1">
          <a:blip r:embed="rId2">
            <a:extLst>
              <a:ext uri="{28A0092B-C50C-407E-A947-70E740481C1C}">
                <a14:useLocalDpi xmlns:a14="http://schemas.microsoft.com/office/drawing/2010/main" val="0"/>
              </a:ext>
            </a:extLst>
          </a:blip>
          <a:srcRect b="39323"/>
          <a:stretch/>
        </p:blipFill>
        <p:spPr>
          <a:xfrm>
            <a:off x="-1" y="0"/>
            <a:ext cx="9144001" cy="4161184"/>
          </a:xfrm>
          <a:prstGeom prst="rect">
            <a:avLst/>
          </a:prstGeom>
        </p:spPr>
      </p:pic>
    </p:spTree>
    <p:extLst>
      <p:ext uri="{BB962C8B-B14F-4D97-AF65-F5344CB8AC3E}">
        <p14:creationId xmlns:p14="http://schemas.microsoft.com/office/powerpoint/2010/main" val="9663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Pain and Suffering Part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940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D0EDA6E-5275-46FF-A970-AEC987B19FF7}"/>
              </a:ext>
            </a:extLst>
          </p:cNvPr>
          <p:cNvPicPr>
            <a:picLocks noChangeAspect="1"/>
          </p:cNvPicPr>
          <p:nvPr/>
        </p:nvPicPr>
        <p:blipFill rotWithShape="1">
          <a:blip r:embed="rId2">
            <a:extLst>
              <a:ext uri="{28A0092B-C50C-407E-A947-70E740481C1C}">
                <a14:useLocalDpi xmlns:a14="http://schemas.microsoft.com/office/drawing/2010/main" val="0"/>
              </a:ext>
            </a:extLst>
          </a:blip>
          <a:srcRect b="30628"/>
          <a:stretch/>
        </p:blipFill>
        <p:spPr>
          <a:xfrm>
            <a:off x="-1" y="-1"/>
            <a:ext cx="9144001" cy="4757531"/>
          </a:xfrm>
          <a:prstGeom prst="rect">
            <a:avLst/>
          </a:prstGeom>
        </p:spPr>
      </p:pic>
    </p:spTree>
    <p:extLst>
      <p:ext uri="{BB962C8B-B14F-4D97-AF65-F5344CB8AC3E}">
        <p14:creationId xmlns:p14="http://schemas.microsoft.com/office/powerpoint/2010/main" val="1562108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D0EDA6E-5275-46FF-A970-AEC987B19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858001"/>
          </a:xfrm>
          <a:prstGeom prst="rect">
            <a:avLst/>
          </a:prstGeom>
        </p:spPr>
      </p:pic>
    </p:spTree>
    <p:extLst>
      <p:ext uri="{BB962C8B-B14F-4D97-AF65-F5344CB8AC3E}">
        <p14:creationId xmlns:p14="http://schemas.microsoft.com/office/powerpoint/2010/main" val="68185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9635" b="50869"/>
          <a:stretch/>
        </p:blipFill>
        <p:spPr>
          <a:xfrm>
            <a:off x="4641958" y="2226469"/>
            <a:ext cx="4263949" cy="3516227"/>
          </a:xfrm>
        </p:spPr>
      </p:pic>
      <p:sp>
        <p:nvSpPr>
          <p:cNvPr id="7" name="Content Placeholder 2">
            <a:extLst>
              <a:ext uri="{FF2B5EF4-FFF2-40B4-BE49-F238E27FC236}">
                <a16:creationId xmlns:a16="http://schemas.microsoft.com/office/drawing/2014/main" id="{8BE8BF7D-0767-41C7-A4EF-06997E86D2F3}"/>
              </a:ext>
            </a:extLst>
          </p:cNvPr>
          <p:cNvSpPr>
            <a:spLocks noGrp="1"/>
          </p:cNvSpPr>
          <p:nvPr>
            <p:ph sz="half" idx="1"/>
          </p:nvPr>
        </p:nvSpPr>
        <p:spPr>
          <a:xfrm>
            <a:off x="225288" y="182563"/>
            <a:ext cx="4263949" cy="6492874"/>
          </a:xfrm>
        </p:spPr>
        <p:txBody>
          <a:bodyPr>
            <a:noAutofit/>
          </a:bodyPr>
          <a:lstStyle/>
          <a:p>
            <a:pPr marL="0" indent="0">
              <a:lnSpc>
                <a:spcPct val="60000"/>
              </a:lnSpc>
              <a:buNone/>
            </a:pPr>
            <a:r>
              <a:rPr lang="en-NZ" sz="4000" spc="-200" dirty="0"/>
              <a:t>Matthew 5:44-45—</a:t>
            </a:r>
          </a:p>
        </p:txBody>
      </p:sp>
    </p:spTree>
    <p:extLst>
      <p:ext uri="{BB962C8B-B14F-4D97-AF65-F5344CB8AC3E}">
        <p14:creationId xmlns:p14="http://schemas.microsoft.com/office/powerpoint/2010/main" val="1768943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0365" b="49650"/>
          <a:stretch/>
        </p:blipFill>
        <p:spPr>
          <a:xfrm>
            <a:off x="4653446" y="2213216"/>
            <a:ext cx="4265268" cy="3657497"/>
          </a:xfrm>
        </p:spPr>
      </p:pic>
      <p:sp>
        <p:nvSpPr>
          <p:cNvPr id="7" name="Content Placeholder 2">
            <a:extLst>
              <a:ext uri="{FF2B5EF4-FFF2-40B4-BE49-F238E27FC236}">
                <a16:creationId xmlns:a16="http://schemas.microsoft.com/office/drawing/2014/main" id="{42D5BA60-B4A0-4C60-A7B1-DE798B852D72}"/>
              </a:ext>
            </a:extLst>
          </p:cNvPr>
          <p:cNvSpPr>
            <a:spLocks noGrp="1"/>
          </p:cNvSpPr>
          <p:nvPr>
            <p:ph sz="half" idx="1"/>
          </p:nvPr>
        </p:nvSpPr>
        <p:spPr>
          <a:xfrm>
            <a:off x="225288" y="182563"/>
            <a:ext cx="4263949" cy="6492874"/>
          </a:xfrm>
        </p:spPr>
        <p:txBody>
          <a:bodyPr>
            <a:noAutofit/>
          </a:bodyPr>
          <a:lstStyle/>
          <a:p>
            <a:pPr marL="0" indent="0">
              <a:lnSpc>
                <a:spcPct val="60000"/>
              </a:lnSpc>
              <a:buNone/>
            </a:pPr>
            <a:r>
              <a:rPr lang="en-NZ" sz="4000" spc="-200" dirty="0"/>
              <a:t>Matthew 5:44-45—</a:t>
            </a:r>
          </a:p>
          <a:p>
            <a:pPr marL="0" indent="0">
              <a:lnSpc>
                <a:spcPct val="60000"/>
              </a:lnSpc>
              <a:buNone/>
            </a:pPr>
            <a:r>
              <a:rPr lang="en-NZ" sz="4000" b="1" spc="-200" baseline="30000" dirty="0"/>
              <a:t>44 </a:t>
            </a:r>
            <a:r>
              <a:rPr lang="en-NZ" sz="4000" spc="-200" dirty="0"/>
              <a:t>But I say to you, love </a:t>
            </a:r>
          </a:p>
          <a:p>
            <a:pPr marL="0" indent="0">
              <a:lnSpc>
                <a:spcPct val="60000"/>
              </a:lnSpc>
              <a:buNone/>
            </a:pPr>
            <a:r>
              <a:rPr lang="en-NZ" sz="4000" spc="-200" dirty="0"/>
              <a:t>your enemies and </a:t>
            </a:r>
          </a:p>
          <a:p>
            <a:pPr marL="0" indent="0">
              <a:lnSpc>
                <a:spcPct val="60000"/>
              </a:lnSpc>
              <a:buNone/>
            </a:pPr>
            <a:r>
              <a:rPr lang="en-NZ" sz="4000" spc="-200" dirty="0"/>
              <a:t>pray for those who </a:t>
            </a:r>
          </a:p>
          <a:p>
            <a:pPr marL="0" indent="0">
              <a:lnSpc>
                <a:spcPct val="60000"/>
              </a:lnSpc>
              <a:buNone/>
            </a:pPr>
            <a:r>
              <a:rPr lang="en-NZ" sz="4000" spc="-200" dirty="0"/>
              <a:t>persecute you, </a:t>
            </a:r>
          </a:p>
        </p:txBody>
      </p:sp>
    </p:spTree>
    <p:extLst>
      <p:ext uri="{BB962C8B-B14F-4D97-AF65-F5344CB8AC3E}">
        <p14:creationId xmlns:p14="http://schemas.microsoft.com/office/powerpoint/2010/main" val="449123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0350" r="49292"/>
          <a:stretch/>
        </p:blipFill>
        <p:spPr>
          <a:xfrm>
            <a:off x="4572000" y="2668919"/>
            <a:ext cx="4064720" cy="3364393"/>
          </a:xfrm>
        </p:spPr>
      </p:pic>
      <p:sp>
        <p:nvSpPr>
          <p:cNvPr id="7" name="Content Placeholder 2">
            <a:extLst>
              <a:ext uri="{FF2B5EF4-FFF2-40B4-BE49-F238E27FC236}">
                <a16:creationId xmlns:a16="http://schemas.microsoft.com/office/drawing/2014/main" id="{C038CC38-B10A-4CD5-A6B8-CC60F860A04D}"/>
              </a:ext>
            </a:extLst>
          </p:cNvPr>
          <p:cNvSpPr>
            <a:spLocks noGrp="1"/>
          </p:cNvSpPr>
          <p:nvPr>
            <p:ph sz="half" idx="1"/>
          </p:nvPr>
        </p:nvSpPr>
        <p:spPr>
          <a:xfrm>
            <a:off x="225288" y="182563"/>
            <a:ext cx="4263949" cy="6492874"/>
          </a:xfrm>
        </p:spPr>
        <p:txBody>
          <a:bodyPr>
            <a:noAutofit/>
          </a:bodyPr>
          <a:lstStyle/>
          <a:p>
            <a:pPr marL="0" indent="0">
              <a:lnSpc>
                <a:spcPct val="60000"/>
              </a:lnSpc>
              <a:buNone/>
            </a:pPr>
            <a:r>
              <a:rPr lang="en-NZ" sz="4000" spc="-200" dirty="0"/>
              <a:t>Matthew 5:44-45—</a:t>
            </a:r>
          </a:p>
          <a:p>
            <a:pPr marL="0" indent="0">
              <a:lnSpc>
                <a:spcPct val="60000"/>
              </a:lnSpc>
              <a:buNone/>
            </a:pPr>
            <a:r>
              <a:rPr lang="en-NZ" sz="4000" b="1" spc="-200" baseline="30000" dirty="0"/>
              <a:t>44 </a:t>
            </a:r>
            <a:r>
              <a:rPr lang="en-NZ" sz="4000" spc="-200" dirty="0"/>
              <a:t>But I say to you, love </a:t>
            </a:r>
          </a:p>
          <a:p>
            <a:pPr marL="0" indent="0">
              <a:lnSpc>
                <a:spcPct val="60000"/>
              </a:lnSpc>
              <a:buNone/>
            </a:pPr>
            <a:r>
              <a:rPr lang="en-NZ" sz="4000" spc="-200" dirty="0"/>
              <a:t>your enemies and </a:t>
            </a:r>
          </a:p>
          <a:p>
            <a:pPr marL="0" indent="0">
              <a:lnSpc>
                <a:spcPct val="60000"/>
              </a:lnSpc>
              <a:buNone/>
            </a:pPr>
            <a:r>
              <a:rPr lang="en-NZ" sz="4000" spc="-200" dirty="0"/>
              <a:t>pray for those who </a:t>
            </a:r>
          </a:p>
          <a:p>
            <a:pPr marL="0" indent="0">
              <a:lnSpc>
                <a:spcPct val="60000"/>
              </a:lnSpc>
              <a:buNone/>
            </a:pPr>
            <a:r>
              <a:rPr lang="en-NZ" sz="4000" spc="-200" dirty="0"/>
              <a:t>persecute you, </a:t>
            </a:r>
          </a:p>
          <a:p>
            <a:pPr marL="0" indent="0">
              <a:lnSpc>
                <a:spcPct val="60000"/>
              </a:lnSpc>
              <a:buNone/>
            </a:pPr>
            <a:r>
              <a:rPr lang="en-NZ" sz="4000" b="1" spc="-200" baseline="30000" dirty="0"/>
              <a:t>45 </a:t>
            </a:r>
            <a:r>
              <a:rPr lang="en-NZ" sz="4000" spc="-200" dirty="0"/>
              <a:t>so that you may be </a:t>
            </a:r>
          </a:p>
          <a:p>
            <a:pPr marL="0" indent="0">
              <a:lnSpc>
                <a:spcPct val="60000"/>
              </a:lnSpc>
              <a:buNone/>
            </a:pPr>
            <a:r>
              <a:rPr lang="en-NZ" sz="4000" spc="-200" dirty="0"/>
              <a:t>sons of your Father </a:t>
            </a:r>
          </a:p>
          <a:p>
            <a:pPr marL="0" indent="0">
              <a:lnSpc>
                <a:spcPct val="60000"/>
              </a:lnSpc>
              <a:buNone/>
            </a:pPr>
            <a:r>
              <a:rPr lang="en-NZ" sz="4000" spc="-200" dirty="0"/>
              <a:t>who is in heaven; </a:t>
            </a:r>
          </a:p>
        </p:txBody>
      </p:sp>
    </p:spTree>
    <p:extLst>
      <p:ext uri="{BB962C8B-B14F-4D97-AF65-F5344CB8AC3E}">
        <p14:creationId xmlns:p14="http://schemas.microsoft.com/office/powerpoint/2010/main" val="345030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5288" y="182563"/>
            <a:ext cx="4263949" cy="6492874"/>
          </a:xfrm>
        </p:spPr>
        <p:txBody>
          <a:bodyPr>
            <a:noAutofit/>
          </a:bodyPr>
          <a:lstStyle/>
          <a:p>
            <a:pPr marL="0" indent="0">
              <a:lnSpc>
                <a:spcPct val="60000"/>
              </a:lnSpc>
              <a:buNone/>
            </a:pPr>
            <a:r>
              <a:rPr lang="en-NZ" sz="4000" spc="-200" dirty="0"/>
              <a:t>Matthew 5:44-45—</a:t>
            </a:r>
          </a:p>
          <a:p>
            <a:pPr marL="0" indent="0">
              <a:lnSpc>
                <a:spcPct val="60000"/>
              </a:lnSpc>
              <a:buNone/>
            </a:pPr>
            <a:r>
              <a:rPr lang="en-NZ" sz="4000" b="1" spc="-200" baseline="30000" dirty="0"/>
              <a:t>44 </a:t>
            </a:r>
            <a:r>
              <a:rPr lang="en-NZ" sz="4000" spc="-200" dirty="0"/>
              <a:t>But I say to you, love </a:t>
            </a:r>
          </a:p>
          <a:p>
            <a:pPr marL="0" indent="0">
              <a:lnSpc>
                <a:spcPct val="60000"/>
              </a:lnSpc>
              <a:buNone/>
            </a:pPr>
            <a:r>
              <a:rPr lang="en-NZ" sz="4000" spc="-200" dirty="0"/>
              <a:t>your enemies and </a:t>
            </a:r>
          </a:p>
          <a:p>
            <a:pPr marL="0" indent="0">
              <a:lnSpc>
                <a:spcPct val="60000"/>
              </a:lnSpc>
              <a:buNone/>
            </a:pPr>
            <a:r>
              <a:rPr lang="en-NZ" sz="4000" spc="-200" dirty="0"/>
              <a:t>pray for those who </a:t>
            </a:r>
          </a:p>
          <a:p>
            <a:pPr marL="0" indent="0">
              <a:lnSpc>
                <a:spcPct val="60000"/>
              </a:lnSpc>
              <a:buNone/>
            </a:pPr>
            <a:r>
              <a:rPr lang="en-NZ" sz="4000" spc="-200" dirty="0"/>
              <a:t>persecute you, </a:t>
            </a:r>
          </a:p>
          <a:p>
            <a:pPr marL="0" indent="0">
              <a:lnSpc>
                <a:spcPct val="60000"/>
              </a:lnSpc>
              <a:buNone/>
            </a:pPr>
            <a:r>
              <a:rPr lang="en-NZ" sz="4000" b="1" spc="-200" baseline="30000" dirty="0"/>
              <a:t>45 </a:t>
            </a:r>
            <a:r>
              <a:rPr lang="en-NZ" sz="4000" spc="-200" dirty="0"/>
              <a:t>so that you may be </a:t>
            </a:r>
          </a:p>
          <a:p>
            <a:pPr marL="0" indent="0">
              <a:lnSpc>
                <a:spcPct val="60000"/>
              </a:lnSpc>
              <a:buNone/>
            </a:pPr>
            <a:r>
              <a:rPr lang="en-NZ" sz="4000" spc="-200" dirty="0"/>
              <a:t>sons of your Father </a:t>
            </a:r>
          </a:p>
          <a:p>
            <a:pPr marL="0" indent="0">
              <a:lnSpc>
                <a:spcPct val="60000"/>
              </a:lnSpc>
              <a:buNone/>
            </a:pPr>
            <a:r>
              <a:rPr lang="en-NZ" sz="4000" spc="-200" dirty="0"/>
              <a:t>who is in heaven; </a:t>
            </a:r>
          </a:p>
          <a:p>
            <a:pPr marL="0" indent="0">
              <a:lnSpc>
                <a:spcPct val="60000"/>
              </a:lnSpc>
              <a:buNone/>
            </a:pPr>
            <a:r>
              <a:rPr lang="en-NZ" sz="4000" spc="-200" dirty="0"/>
              <a:t>for He causes His sun </a:t>
            </a:r>
          </a:p>
          <a:p>
            <a:pPr marL="0" indent="0">
              <a:lnSpc>
                <a:spcPct val="60000"/>
              </a:lnSpc>
              <a:buNone/>
            </a:pPr>
            <a:r>
              <a:rPr lang="en-NZ" sz="4000" spc="-200" dirty="0"/>
              <a:t>to rise on </a:t>
            </a:r>
            <a:r>
              <a:rPr lang="en-NZ" sz="4000" i="1" spc="-200" dirty="0"/>
              <a:t>the</a:t>
            </a:r>
            <a:r>
              <a:rPr lang="en-NZ" sz="4000" spc="-200" dirty="0"/>
              <a:t> evil and </a:t>
            </a:r>
          </a:p>
          <a:p>
            <a:pPr marL="0" indent="0">
              <a:lnSpc>
                <a:spcPct val="60000"/>
              </a:lnSpc>
              <a:buNone/>
            </a:pPr>
            <a:r>
              <a:rPr lang="en-NZ" sz="4000" i="1" spc="-200" dirty="0"/>
              <a:t>the </a:t>
            </a:r>
            <a:r>
              <a:rPr lang="en-NZ" sz="4000" spc="-200" dirty="0"/>
              <a:t>good, and sends </a:t>
            </a:r>
          </a:p>
          <a:p>
            <a:pPr marL="0" indent="0">
              <a:lnSpc>
                <a:spcPct val="60000"/>
              </a:lnSpc>
              <a:buNone/>
            </a:pPr>
            <a:r>
              <a:rPr lang="en-NZ" sz="4000" spc="-200" dirty="0"/>
              <a:t>rain on </a:t>
            </a:r>
            <a:r>
              <a:rPr lang="en-NZ" sz="4000" i="1" spc="-200" dirty="0"/>
              <a:t>the </a:t>
            </a:r>
            <a:r>
              <a:rPr lang="en-NZ" sz="4000" spc="-200" dirty="0"/>
              <a:t>righteous </a:t>
            </a:r>
          </a:p>
          <a:p>
            <a:pPr marL="0" indent="0">
              <a:lnSpc>
                <a:spcPct val="60000"/>
              </a:lnSpc>
              <a:buNone/>
            </a:pPr>
            <a:r>
              <a:rPr lang="en-NZ" sz="4000" spc="-200" dirty="0"/>
              <a:t>and </a:t>
            </a:r>
            <a:r>
              <a:rPr lang="en-NZ" sz="4000" i="1" spc="-200" dirty="0"/>
              <a:t>the</a:t>
            </a:r>
            <a:r>
              <a:rPr lang="en-NZ" sz="4000" spc="-200" dirty="0"/>
              <a:t> unrighteous.</a:t>
            </a:r>
            <a:endParaRPr lang="en-US" sz="4000" spc="-200"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8992" t="50756"/>
          <a:stretch/>
        </p:blipFill>
        <p:spPr>
          <a:xfrm>
            <a:off x="4654764" y="2600257"/>
            <a:ext cx="4157932" cy="3393298"/>
          </a:xfrm>
        </p:spPr>
      </p:pic>
    </p:spTree>
    <p:extLst>
      <p:ext uri="{BB962C8B-B14F-4D97-AF65-F5344CB8AC3E}">
        <p14:creationId xmlns:p14="http://schemas.microsoft.com/office/powerpoint/2010/main" val="3675399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365126"/>
            <a:ext cx="8206451" cy="1325563"/>
          </a:xfrm>
        </p:spPr>
        <p:txBody>
          <a:bodyPr>
            <a:normAutofit/>
          </a:bodyPr>
          <a:lstStyle/>
          <a:p>
            <a:pPr marL="0" indent="0" algn="ctr">
              <a:buNone/>
            </a:pPr>
            <a:r>
              <a:rPr lang="en-NZ" sz="4000" dirty="0"/>
              <a:t>Some suffering comes from past generations…</a:t>
            </a:r>
            <a:endParaRPr lang="en-US" sz="4000" dirty="0"/>
          </a:p>
        </p:txBody>
      </p:sp>
    </p:spTree>
    <p:extLst>
      <p:ext uri="{BB962C8B-B14F-4D97-AF65-F5344CB8AC3E}">
        <p14:creationId xmlns:p14="http://schemas.microsoft.com/office/powerpoint/2010/main" val="359433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365126"/>
            <a:ext cx="8206451" cy="1325563"/>
          </a:xfrm>
        </p:spPr>
        <p:txBody>
          <a:bodyPr>
            <a:normAutofit/>
          </a:bodyPr>
          <a:lstStyle/>
          <a:p>
            <a:pPr marL="0" indent="0" algn="ctr">
              <a:buNone/>
            </a:pPr>
            <a:r>
              <a:rPr lang="en-NZ" sz="4000" dirty="0"/>
              <a:t>Some suffering comes from past generations…</a:t>
            </a:r>
            <a:endParaRPr lang="en-US" sz="4000"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9525"/>
          <a:stretch/>
        </p:blipFill>
        <p:spPr>
          <a:xfrm>
            <a:off x="1106831" y="1481396"/>
            <a:ext cx="7161324" cy="2176204"/>
          </a:xfrm>
        </p:spPr>
      </p:pic>
    </p:spTree>
    <p:extLst>
      <p:ext uri="{BB962C8B-B14F-4D97-AF65-F5344CB8AC3E}">
        <p14:creationId xmlns:p14="http://schemas.microsoft.com/office/powerpoint/2010/main" val="4106122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365126"/>
            <a:ext cx="8206451" cy="1325563"/>
          </a:xfrm>
        </p:spPr>
        <p:txBody>
          <a:bodyPr>
            <a:normAutofit/>
          </a:bodyPr>
          <a:lstStyle/>
          <a:p>
            <a:pPr marL="0" indent="0" algn="ctr">
              <a:buNone/>
            </a:pPr>
            <a:r>
              <a:rPr lang="en-NZ" sz="4000" dirty="0"/>
              <a:t>Some suffering comes from past generations…</a:t>
            </a:r>
            <a:endParaRPr lang="en-US" sz="4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6831" y="1481396"/>
            <a:ext cx="7161324" cy="5376604"/>
          </a:xfrm>
        </p:spPr>
      </p:pic>
    </p:spTree>
    <p:extLst>
      <p:ext uri="{BB962C8B-B14F-4D97-AF65-F5344CB8AC3E}">
        <p14:creationId xmlns:p14="http://schemas.microsoft.com/office/powerpoint/2010/main" val="2440756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365126"/>
            <a:ext cx="8206451" cy="1325563"/>
          </a:xfrm>
        </p:spPr>
        <p:txBody>
          <a:bodyPr>
            <a:normAutofit/>
          </a:bodyPr>
          <a:lstStyle/>
          <a:p>
            <a:pPr marL="0" indent="0" algn="ctr">
              <a:buNone/>
            </a:pPr>
            <a:r>
              <a:rPr lang="en-NZ" sz="4000" dirty="0"/>
              <a:t>Some suffering comes from past generations…</a:t>
            </a:r>
            <a:endParaRPr lang="en-US" sz="4000" dirty="0"/>
          </a:p>
        </p:txBody>
      </p:sp>
    </p:spTree>
    <p:extLst>
      <p:ext uri="{BB962C8B-B14F-4D97-AF65-F5344CB8AC3E}">
        <p14:creationId xmlns:p14="http://schemas.microsoft.com/office/powerpoint/2010/main" val="258046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pPr marL="0" indent="0" algn="ctr">
              <a:buNone/>
            </a:pPr>
            <a:r>
              <a:rPr lang="en-NZ" sz="4000" dirty="0"/>
              <a:t>Suffering is Real:</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1378226"/>
            <a:ext cx="8515350" cy="4798737"/>
          </a:xfrm>
        </p:spPr>
        <p:txBody>
          <a:bodyPr>
            <a:normAutofit/>
          </a:bodyPr>
          <a:lstStyle/>
          <a:p>
            <a:pPr marL="0" indent="0">
              <a:buNone/>
            </a:pPr>
            <a:r>
              <a:rPr lang="en-NZ" sz="4000" dirty="0"/>
              <a:t>Everywhere…</a:t>
            </a:r>
          </a:p>
        </p:txBody>
      </p:sp>
    </p:spTree>
    <p:extLst>
      <p:ext uri="{BB962C8B-B14F-4D97-AF65-F5344CB8AC3E}">
        <p14:creationId xmlns:p14="http://schemas.microsoft.com/office/powerpoint/2010/main" val="734372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365126"/>
            <a:ext cx="8206451" cy="1325563"/>
          </a:xfrm>
        </p:spPr>
        <p:txBody>
          <a:bodyPr>
            <a:normAutofit/>
          </a:bodyPr>
          <a:lstStyle/>
          <a:p>
            <a:pPr marL="0" indent="0" algn="ctr">
              <a:buNone/>
            </a:pPr>
            <a:r>
              <a:rPr lang="en-NZ" sz="4000" dirty="0"/>
              <a:t>Some suffering comes from past generations…</a:t>
            </a:r>
            <a:endParaRPr lang="en-US" sz="4000" dirty="0"/>
          </a:p>
        </p:txBody>
      </p:sp>
      <p:sp>
        <p:nvSpPr>
          <p:cNvPr id="6" name="Content Placeholder 2">
            <a:extLst>
              <a:ext uri="{FF2B5EF4-FFF2-40B4-BE49-F238E27FC236}">
                <a16:creationId xmlns:a16="http://schemas.microsoft.com/office/drawing/2014/main" id="{BA48E104-AA66-496D-91D0-627D93B0092B}"/>
              </a:ext>
            </a:extLst>
          </p:cNvPr>
          <p:cNvSpPr txBox="1">
            <a:spLocks/>
          </p:cNvSpPr>
          <p:nvPr/>
        </p:nvSpPr>
        <p:spPr>
          <a:xfrm>
            <a:off x="628649" y="1825624"/>
            <a:ext cx="6315489"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spc="-200" dirty="0"/>
              <a:t>Faithlessness of our parents.</a:t>
            </a:r>
          </a:p>
          <a:p>
            <a:pPr>
              <a:lnSpc>
                <a:spcPct val="70000"/>
              </a:lnSpc>
            </a:pPr>
            <a:r>
              <a:rPr lang="en-NZ" sz="4000" spc="-200" dirty="0"/>
              <a:t>Asbestos.</a:t>
            </a:r>
          </a:p>
          <a:p>
            <a:pPr>
              <a:lnSpc>
                <a:spcPct val="70000"/>
              </a:lnSpc>
            </a:pPr>
            <a:r>
              <a:rPr lang="en-NZ" sz="4000" spc="-200" dirty="0"/>
              <a:t>Agent Orange. </a:t>
            </a:r>
          </a:p>
          <a:p>
            <a:pPr>
              <a:lnSpc>
                <a:spcPct val="70000"/>
              </a:lnSpc>
            </a:pPr>
            <a:r>
              <a:rPr lang="en-NZ" sz="4000" spc="-200" dirty="0"/>
              <a:t>Poor economic decisions.</a:t>
            </a:r>
          </a:p>
          <a:p>
            <a:pPr>
              <a:lnSpc>
                <a:spcPct val="70000"/>
              </a:lnSpc>
            </a:pPr>
            <a:r>
              <a:rPr lang="en-NZ" sz="4000" spc="-200" dirty="0"/>
              <a:t>Bad health choices. </a:t>
            </a:r>
          </a:p>
          <a:p>
            <a:pPr>
              <a:lnSpc>
                <a:spcPct val="70000"/>
              </a:lnSpc>
            </a:pPr>
            <a:r>
              <a:rPr lang="en-NZ" sz="4000" spc="-200" dirty="0"/>
              <a:t>Inherited physical problems.</a:t>
            </a:r>
          </a:p>
          <a:p>
            <a:endParaRPr lang="en-US" dirty="0"/>
          </a:p>
        </p:txBody>
      </p:sp>
    </p:spTree>
    <p:extLst>
      <p:ext uri="{BB962C8B-B14F-4D97-AF65-F5344CB8AC3E}">
        <p14:creationId xmlns:p14="http://schemas.microsoft.com/office/powerpoint/2010/main" val="1789123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25790A4-11E9-4339-BD27-757561FE8FB3}"/>
              </a:ext>
            </a:extLst>
          </p:cNvPr>
          <p:cNvSpPr>
            <a:spLocks noGrp="1"/>
          </p:cNvSpPr>
          <p:nvPr>
            <p:ph sz="half" idx="2"/>
          </p:nvPr>
        </p:nvSpPr>
        <p:spPr>
          <a:xfrm>
            <a:off x="628650" y="365126"/>
            <a:ext cx="7886700" cy="1325563"/>
          </a:xfrm>
        </p:spPr>
        <p:txBody>
          <a:bodyPr>
            <a:normAutofit/>
          </a:bodyPr>
          <a:lstStyle/>
          <a:p>
            <a:pPr marL="0" indent="0" algn="ctr">
              <a:buNone/>
            </a:pPr>
            <a:r>
              <a:rPr lang="en-NZ" sz="4000" dirty="0"/>
              <a:t>Our own foolishness and mistakes</a:t>
            </a:r>
            <a:endParaRPr lang="en-US" sz="4000" dirty="0"/>
          </a:p>
        </p:txBody>
      </p:sp>
    </p:spTree>
    <p:extLst>
      <p:ext uri="{BB962C8B-B14F-4D97-AF65-F5344CB8AC3E}">
        <p14:creationId xmlns:p14="http://schemas.microsoft.com/office/powerpoint/2010/main" val="1293932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8052" y="1258958"/>
            <a:ext cx="8197298" cy="5599042"/>
          </a:xfrm>
        </p:spPr>
        <p:txBody>
          <a:bodyPr>
            <a:normAutofit/>
          </a:bodyPr>
          <a:lstStyle/>
          <a:p>
            <a:pPr>
              <a:lnSpc>
                <a:spcPct val="70000"/>
              </a:lnSpc>
            </a:pPr>
            <a:r>
              <a:rPr lang="en-NZ" sz="4000" spc="-200" dirty="0"/>
              <a:t>Neglecting of God, church, Bible, prayer, fellowship, accountability…</a:t>
            </a:r>
          </a:p>
          <a:p>
            <a:pPr>
              <a:lnSpc>
                <a:spcPct val="70000"/>
              </a:lnSpc>
            </a:pPr>
            <a:r>
              <a:rPr lang="en-NZ" sz="4000" spc="-200" dirty="0"/>
              <a:t>Driving drunk.</a:t>
            </a:r>
          </a:p>
          <a:p>
            <a:pPr>
              <a:lnSpc>
                <a:spcPct val="70000"/>
              </a:lnSpc>
            </a:pPr>
            <a:r>
              <a:rPr lang="en-NZ" sz="4000" spc="-200" dirty="0"/>
              <a:t>Poor diet.</a:t>
            </a:r>
          </a:p>
          <a:p>
            <a:pPr>
              <a:lnSpc>
                <a:spcPct val="70000"/>
              </a:lnSpc>
            </a:pPr>
            <a:r>
              <a:rPr lang="en-NZ" sz="4000" spc="-200" dirty="0"/>
              <a:t>Wasteful living.</a:t>
            </a:r>
          </a:p>
          <a:p>
            <a:pPr>
              <a:lnSpc>
                <a:spcPct val="70000"/>
              </a:lnSpc>
            </a:pPr>
            <a:r>
              <a:rPr lang="en-NZ" sz="4000" spc="-200" dirty="0"/>
              <a:t>Promiscuousness.</a:t>
            </a:r>
          </a:p>
          <a:p>
            <a:pPr>
              <a:lnSpc>
                <a:spcPct val="70000"/>
              </a:lnSpc>
            </a:pPr>
            <a:r>
              <a:rPr lang="en-NZ" sz="4000" spc="-200" dirty="0"/>
              <a:t>Abuse of others.</a:t>
            </a:r>
          </a:p>
          <a:p>
            <a:pPr>
              <a:lnSpc>
                <a:spcPct val="70000"/>
              </a:lnSpc>
            </a:pPr>
            <a:r>
              <a:rPr lang="en-NZ" sz="4000" spc="-200" dirty="0"/>
              <a:t>Giving in to temptation</a:t>
            </a:r>
            <a:r>
              <a:rPr lang="en-US" sz="4000" spc="-200" dirty="0"/>
              <a:t>.</a:t>
            </a:r>
            <a:endParaRPr lang="en-NZ" sz="4000" spc="-200" dirty="0"/>
          </a:p>
        </p:txBody>
      </p:sp>
      <p:sp>
        <p:nvSpPr>
          <p:cNvPr id="6" name="Content Placeholder 5">
            <a:extLst>
              <a:ext uri="{FF2B5EF4-FFF2-40B4-BE49-F238E27FC236}">
                <a16:creationId xmlns:a16="http://schemas.microsoft.com/office/drawing/2014/main" id="{025790A4-11E9-4339-BD27-757561FE8FB3}"/>
              </a:ext>
            </a:extLst>
          </p:cNvPr>
          <p:cNvSpPr>
            <a:spLocks noGrp="1"/>
          </p:cNvSpPr>
          <p:nvPr>
            <p:ph sz="half" idx="2"/>
          </p:nvPr>
        </p:nvSpPr>
        <p:spPr>
          <a:xfrm>
            <a:off x="628650" y="365126"/>
            <a:ext cx="7886700" cy="1325563"/>
          </a:xfrm>
        </p:spPr>
        <p:txBody>
          <a:bodyPr>
            <a:normAutofit/>
          </a:bodyPr>
          <a:lstStyle/>
          <a:p>
            <a:pPr marL="0" indent="0" algn="ctr">
              <a:buNone/>
            </a:pPr>
            <a:r>
              <a:rPr lang="en-NZ" sz="4000" dirty="0"/>
              <a:t>Our own foolishness and mistakes</a:t>
            </a:r>
            <a:endParaRPr lang="en-US" sz="4000" dirty="0"/>
          </a:p>
        </p:txBody>
      </p:sp>
      <p:pic>
        <p:nvPicPr>
          <p:cNvPr id="6146" name="Picture 2" descr="Why You Should Not Refuse a Breathalyzer Test">
            <a:extLst>
              <a:ext uri="{FF2B5EF4-FFF2-40B4-BE49-F238E27FC236}">
                <a16:creationId xmlns:a16="http://schemas.microsoft.com/office/drawing/2014/main" id="{537FA3B2-6113-4336-929D-271B41CAAC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65" t="4891" r="17209" b="-136"/>
          <a:stretch/>
        </p:blipFill>
        <p:spPr bwMode="auto">
          <a:xfrm>
            <a:off x="5083890" y="2584521"/>
            <a:ext cx="4060110" cy="427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7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582573-768C-4948-8169-7C430D171CBE}"/>
              </a:ext>
            </a:extLst>
          </p:cNvPr>
          <p:cNvSpPr>
            <a:spLocks noGrp="1"/>
          </p:cNvSpPr>
          <p:nvPr>
            <p:ph sz="half" idx="2"/>
          </p:nvPr>
        </p:nvSpPr>
        <p:spPr>
          <a:xfrm>
            <a:off x="628650" y="365126"/>
            <a:ext cx="7886700" cy="2086526"/>
          </a:xfrm>
        </p:spPr>
        <p:txBody>
          <a:bodyPr>
            <a:normAutofit/>
          </a:bodyPr>
          <a:lstStyle/>
          <a:p>
            <a:pPr marL="0" indent="0" algn="ctr">
              <a:buNone/>
            </a:pPr>
            <a:r>
              <a:rPr lang="en-NZ" sz="4000" dirty="0"/>
              <a:t>Some suffering comes from our own doing…</a:t>
            </a:r>
          </a:p>
          <a:p>
            <a:pPr marL="0" indent="0" algn="ctr">
              <a:buNone/>
            </a:pPr>
            <a:r>
              <a:rPr lang="en-US" sz="4000" dirty="0"/>
              <a:t>Selfishness and Greed helps no one.</a:t>
            </a:r>
          </a:p>
        </p:txBody>
      </p:sp>
    </p:spTree>
    <p:extLst>
      <p:ext uri="{BB962C8B-B14F-4D97-AF65-F5344CB8AC3E}">
        <p14:creationId xmlns:p14="http://schemas.microsoft.com/office/powerpoint/2010/main" val="374601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570922"/>
            <a:ext cx="3320499" cy="4287078"/>
          </a:xfrm>
        </p:spPr>
        <p:txBody>
          <a:bodyPr>
            <a:normAutofit/>
          </a:bodyPr>
          <a:lstStyle/>
          <a:p>
            <a:r>
              <a:rPr lang="en-NZ" sz="4000" dirty="0"/>
              <a:t>We can alleviate suffering for others if we stop trying to ‘Keep up with the Joneses.’</a:t>
            </a:r>
            <a:endParaRPr lang="en-US" sz="4000" dirty="0"/>
          </a:p>
        </p:txBody>
      </p:sp>
      <p:sp>
        <p:nvSpPr>
          <p:cNvPr id="6" name="Content Placeholder 5">
            <a:extLst>
              <a:ext uri="{FF2B5EF4-FFF2-40B4-BE49-F238E27FC236}">
                <a16:creationId xmlns:a16="http://schemas.microsoft.com/office/drawing/2014/main" id="{7F582573-768C-4948-8169-7C430D171CBE}"/>
              </a:ext>
            </a:extLst>
          </p:cNvPr>
          <p:cNvSpPr>
            <a:spLocks noGrp="1"/>
          </p:cNvSpPr>
          <p:nvPr>
            <p:ph sz="half" idx="2"/>
          </p:nvPr>
        </p:nvSpPr>
        <p:spPr>
          <a:xfrm>
            <a:off x="628650" y="365126"/>
            <a:ext cx="7886700" cy="2086526"/>
          </a:xfrm>
        </p:spPr>
        <p:txBody>
          <a:bodyPr>
            <a:normAutofit/>
          </a:bodyPr>
          <a:lstStyle/>
          <a:p>
            <a:pPr marL="0" indent="0" algn="ctr">
              <a:buNone/>
            </a:pPr>
            <a:r>
              <a:rPr lang="en-NZ" sz="4000" dirty="0"/>
              <a:t>Some suffering comes from our own doing…</a:t>
            </a:r>
          </a:p>
          <a:p>
            <a:pPr marL="0" indent="0" algn="ctr">
              <a:buNone/>
            </a:pPr>
            <a:r>
              <a:rPr lang="en-US" sz="4000" dirty="0"/>
              <a:t>Selfishness and Greed helps no one.</a:t>
            </a:r>
          </a:p>
        </p:txBody>
      </p:sp>
      <p:pic>
        <p:nvPicPr>
          <p:cNvPr id="7" name="Content Placeholder 4">
            <a:extLst>
              <a:ext uri="{FF2B5EF4-FFF2-40B4-BE49-F238E27FC236}">
                <a16:creationId xmlns:a16="http://schemas.microsoft.com/office/drawing/2014/main" id="{40519D05-2791-4E45-8969-09D065D54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148" y="2759197"/>
            <a:ext cx="5194852" cy="3515708"/>
          </a:xfrm>
          <a:prstGeom prst="rect">
            <a:avLst/>
          </a:prstGeom>
        </p:spPr>
      </p:pic>
    </p:spTree>
    <p:extLst>
      <p:ext uri="{BB962C8B-B14F-4D97-AF65-F5344CB8AC3E}">
        <p14:creationId xmlns:p14="http://schemas.microsoft.com/office/powerpoint/2010/main" val="4132192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678E24-CAA9-4739-AAB7-A8521B44F4F7}"/>
              </a:ext>
            </a:extLst>
          </p:cNvPr>
          <p:cNvSpPr>
            <a:spLocks noGrp="1"/>
          </p:cNvSpPr>
          <p:nvPr>
            <p:ph sz="half" idx="2"/>
          </p:nvPr>
        </p:nvSpPr>
        <p:spPr>
          <a:xfrm>
            <a:off x="628650" y="365126"/>
            <a:ext cx="7886700" cy="1325563"/>
          </a:xfrm>
        </p:spPr>
        <p:txBody>
          <a:bodyPr>
            <a:normAutofit/>
          </a:bodyPr>
          <a:lstStyle/>
          <a:p>
            <a:pPr marL="0" indent="0" algn="ctr">
              <a:buNone/>
            </a:pPr>
            <a:r>
              <a:rPr lang="en-NZ" sz="4000" dirty="0"/>
              <a:t>Some suffering comes from the laws of nature…</a:t>
            </a:r>
            <a:endParaRPr lang="en-US" sz="4000" dirty="0"/>
          </a:p>
        </p:txBody>
      </p:sp>
    </p:spTree>
    <p:extLst>
      <p:ext uri="{BB962C8B-B14F-4D97-AF65-F5344CB8AC3E}">
        <p14:creationId xmlns:p14="http://schemas.microsoft.com/office/powerpoint/2010/main" val="3239222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5"/>
            <a:ext cx="7886699" cy="4351338"/>
          </a:xfrm>
        </p:spPr>
        <p:txBody>
          <a:bodyPr>
            <a:noAutofit/>
          </a:bodyPr>
          <a:lstStyle/>
          <a:p>
            <a:pPr>
              <a:lnSpc>
                <a:spcPct val="70000"/>
              </a:lnSpc>
            </a:pPr>
            <a:r>
              <a:rPr lang="en-NZ" sz="4000" spc="-200" dirty="0"/>
              <a:t>God set laws in motion and doesn’t violate them.</a:t>
            </a:r>
          </a:p>
          <a:p>
            <a:pPr>
              <a:lnSpc>
                <a:spcPct val="70000"/>
              </a:lnSpc>
            </a:pPr>
            <a:r>
              <a:rPr lang="en-NZ" sz="4000" spc="-200" dirty="0"/>
              <a:t>The laws of gravity and motion affect us all equally.</a:t>
            </a:r>
          </a:p>
          <a:p>
            <a:pPr>
              <a:lnSpc>
                <a:spcPct val="70000"/>
              </a:lnSpc>
            </a:pPr>
            <a:r>
              <a:rPr lang="en-NZ" sz="4000" spc="-200" dirty="0"/>
              <a:t>God doesn’t suspend them in mid-air.</a:t>
            </a:r>
          </a:p>
          <a:p>
            <a:pPr>
              <a:lnSpc>
                <a:spcPct val="70000"/>
              </a:lnSpc>
            </a:pPr>
            <a:r>
              <a:rPr lang="en-NZ" sz="4000" spc="-200" dirty="0"/>
              <a:t>What works for one works for all.</a:t>
            </a:r>
          </a:p>
          <a:p>
            <a:pPr>
              <a:lnSpc>
                <a:spcPct val="70000"/>
              </a:lnSpc>
            </a:pPr>
            <a:r>
              <a:rPr lang="en-NZ" sz="4000" spc="-200" dirty="0"/>
              <a:t>Jesus uses the principle of rain and houses built on rock or sand (Mt.7).</a:t>
            </a:r>
            <a:endParaRPr lang="en-US" sz="4000" spc="-200" dirty="0"/>
          </a:p>
        </p:txBody>
      </p:sp>
      <p:sp>
        <p:nvSpPr>
          <p:cNvPr id="6" name="Content Placeholder 5">
            <a:extLst>
              <a:ext uri="{FF2B5EF4-FFF2-40B4-BE49-F238E27FC236}">
                <a16:creationId xmlns:a16="http://schemas.microsoft.com/office/drawing/2014/main" id="{73678E24-CAA9-4739-AAB7-A8521B44F4F7}"/>
              </a:ext>
            </a:extLst>
          </p:cNvPr>
          <p:cNvSpPr>
            <a:spLocks noGrp="1"/>
          </p:cNvSpPr>
          <p:nvPr>
            <p:ph sz="half" idx="2"/>
          </p:nvPr>
        </p:nvSpPr>
        <p:spPr>
          <a:xfrm>
            <a:off x="628650" y="365126"/>
            <a:ext cx="7886700" cy="1325563"/>
          </a:xfrm>
        </p:spPr>
        <p:txBody>
          <a:bodyPr>
            <a:normAutofit/>
          </a:bodyPr>
          <a:lstStyle/>
          <a:p>
            <a:pPr marL="0" indent="0" algn="ctr">
              <a:buNone/>
            </a:pPr>
            <a:r>
              <a:rPr lang="en-NZ" sz="4000" dirty="0"/>
              <a:t>Some suffering comes from the laws of nature…</a:t>
            </a:r>
            <a:endParaRPr lang="en-US" sz="4000" dirty="0"/>
          </a:p>
        </p:txBody>
      </p:sp>
    </p:spTree>
    <p:extLst>
      <p:ext uri="{BB962C8B-B14F-4D97-AF65-F5344CB8AC3E}">
        <p14:creationId xmlns:p14="http://schemas.microsoft.com/office/powerpoint/2010/main" val="1014934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D4E168-F662-43B5-8F17-6F370F53B4E6}"/>
              </a:ext>
            </a:extLst>
          </p:cNvPr>
          <p:cNvSpPr>
            <a:spLocks noGrp="1"/>
          </p:cNvSpPr>
          <p:nvPr>
            <p:ph sz="half" idx="2"/>
          </p:nvPr>
        </p:nvSpPr>
        <p:spPr>
          <a:xfrm>
            <a:off x="628650" y="365126"/>
            <a:ext cx="7886700" cy="1079361"/>
          </a:xfrm>
        </p:spPr>
        <p:txBody>
          <a:bodyPr>
            <a:normAutofit/>
          </a:bodyPr>
          <a:lstStyle/>
          <a:p>
            <a:pPr marL="0" indent="0" algn="ctr">
              <a:buNone/>
            </a:pPr>
            <a:r>
              <a:rPr lang="en-NZ" sz="4000" dirty="0"/>
              <a:t>Some suffering is beneficial…</a:t>
            </a:r>
            <a:endParaRPr lang="en-US" sz="4000" dirty="0"/>
          </a:p>
          <a:p>
            <a:endParaRPr lang="en-NZ" dirty="0"/>
          </a:p>
        </p:txBody>
      </p:sp>
    </p:spTree>
    <p:extLst>
      <p:ext uri="{BB962C8B-B14F-4D97-AF65-F5344CB8AC3E}">
        <p14:creationId xmlns:p14="http://schemas.microsoft.com/office/powerpoint/2010/main" val="3734244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44486"/>
            <a:ext cx="7886700" cy="5413513"/>
          </a:xfrm>
        </p:spPr>
        <p:txBody>
          <a:bodyPr>
            <a:normAutofit/>
          </a:bodyPr>
          <a:lstStyle/>
          <a:p>
            <a:pPr>
              <a:lnSpc>
                <a:spcPct val="80000"/>
              </a:lnSpc>
            </a:pPr>
            <a:r>
              <a:rPr lang="en-NZ" sz="4000" spc="-200" dirty="0"/>
              <a:t>Chest pains—fair warning.</a:t>
            </a:r>
          </a:p>
        </p:txBody>
      </p:sp>
      <p:sp>
        <p:nvSpPr>
          <p:cNvPr id="6" name="Content Placeholder 5">
            <a:extLst>
              <a:ext uri="{FF2B5EF4-FFF2-40B4-BE49-F238E27FC236}">
                <a16:creationId xmlns:a16="http://schemas.microsoft.com/office/drawing/2014/main" id="{2BD4E168-F662-43B5-8F17-6F370F53B4E6}"/>
              </a:ext>
            </a:extLst>
          </p:cNvPr>
          <p:cNvSpPr>
            <a:spLocks noGrp="1"/>
          </p:cNvSpPr>
          <p:nvPr>
            <p:ph sz="half" idx="2"/>
          </p:nvPr>
        </p:nvSpPr>
        <p:spPr>
          <a:xfrm>
            <a:off x="628650" y="365126"/>
            <a:ext cx="7886700" cy="1079361"/>
          </a:xfrm>
        </p:spPr>
        <p:txBody>
          <a:bodyPr>
            <a:normAutofit/>
          </a:bodyPr>
          <a:lstStyle/>
          <a:p>
            <a:r>
              <a:rPr lang="en-NZ" sz="4000" dirty="0"/>
              <a:t>Some suffering is beneficial…</a:t>
            </a:r>
            <a:endParaRPr lang="en-US" sz="4000" dirty="0"/>
          </a:p>
          <a:p>
            <a:endParaRPr lang="en-NZ" dirty="0"/>
          </a:p>
        </p:txBody>
      </p:sp>
    </p:spTree>
    <p:extLst>
      <p:ext uri="{BB962C8B-B14F-4D97-AF65-F5344CB8AC3E}">
        <p14:creationId xmlns:p14="http://schemas.microsoft.com/office/powerpoint/2010/main" val="3595877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44486"/>
            <a:ext cx="7886700" cy="5413513"/>
          </a:xfrm>
        </p:spPr>
        <p:txBody>
          <a:bodyPr>
            <a:normAutofit/>
          </a:bodyPr>
          <a:lstStyle/>
          <a:p>
            <a:pPr>
              <a:lnSpc>
                <a:spcPct val="80000"/>
              </a:lnSpc>
            </a:pPr>
            <a:r>
              <a:rPr lang="en-NZ" sz="4000" spc="-200" dirty="0"/>
              <a:t>Chest pains—fair warning.</a:t>
            </a:r>
          </a:p>
          <a:p>
            <a:pPr>
              <a:lnSpc>
                <a:spcPct val="80000"/>
              </a:lnSpc>
            </a:pPr>
            <a:r>
              <a:rPr lang="en-NZ" sz="4000" spc="-200" dirty="0"/>
              <a:t>Suffering can bring the best out of the human spirit—bravery, courage, generosity…</a:t>
            </a:r>
          </a:p>
        </p:txBody>
      </p:sp>
      <p:sp>
        <p:nvSpPr>
          <p:cNvPr id="6" name="Content Placeholder 5">
            <a:extLst>
              <a:ext uri="{FF2B5EF4-FFF2-40B4-BE49-F238E27FC236}">
                <a16:creationId xmlns:a16="http://schemas.microsoft.com/office/drawing/2014/main" id="{2BD4E168-F662-43B5-8F17-6F370F53B4E6}"/>
              </a:ext>
            </a:extLst>
          </p:cNvPr>
          <p:cNvSpPr>
            <a:spLocks noGrp="1"/>
          </p:cNvSpPr>
          <p:nvPr>
            <p:ph sz="half" idx="2"/>
          </p:nvPr>
        </p:nvSpPr>
        <p:spPr>
          <a:xfrm>
            <a:off x="628650" y="365126"/>
            <a:ext cx="7886700" cy="1079361"/>
          </a:xfrm>
        </p:spPr>
        <p:txBody>
          <a:bodyPr>
            <a:normAutofit/>
          </a:bodyPr>
          <a:lstStyle/>
          <a:p>
            <a:r>
              <a:rPr lang="en-NZ" sz="4000" dirty="0"/>
              <a:t>Some suffering is beneficial…</a:t>
            </a:r>
            <a:endParaRPr lang="en-US" sz="4000" dirty="0"/>
          </a:p>
          <a:p>
            <a:endParaRPr lang="en-NZ" dirty="0"/>
          </a:p>
        </p:txBody>
      </p:sp>
    </p:spTree>
    <p:extLst>
      <p:ext uri="{BB962C8B-B14F-4D97-AF65-F5344CB8AC3E}">
        <p14:creationId xmlns:p14="http://schemas.microsoft.com/office/powerpoint/2010/main" val="317843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pPr marL="0" indent="0" algn="ctr">
              <a:buNone/>
            </a:pPr>
            <a:r>
              <a:rPr lang="en-NZ" sz="4000" dirty="0"/>
              <a:t>Suffering is Real:</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1378226"/>
            <a:ext cx="8515350" cy="4798737"/>
          </a:xfrm>
        </p:spPr>
        <p:txBody>
          <a:bodyPr>
            <a:normAutofit/>
          </a:bodyPr>
          <a:lstStyle/>
          <a:p>
            <a:pPr marL="0" indent="0">
              <a:buNone/>
            </a:pPr>
            <a:r>
              <a:rPr lang="en-NZ" sz="4000" dirty="0"/>
              <a:t>Everywhere…</a:t>
            </a:r>
          </a:p>
          <a:p>
            <a:pPr marL="0" indent="0">
              <a:buNone/>
            </a:pPr>
            <a:endParaRPr lang="en-NZ" sz="4000" dirty="0"/>
          </a:p>
          <a:p>
            <a:pPr marL="0" indent="0">
              <a:buNone/>
            </a:pPr>
            <a:r>
              <a:rPr lang="en-NZ" sz="4000" dirty="0"/>
              <a:t>Everyone…</a:t>
            </a:r>
          </a:p>
        </p:txBody>
      </p:sp>
    </p:spTree>
    <p:extLst>
      <p:ext uri="{BB962C8B-B14F-4D97-AF65-F5344CB8AC3E}">
        <p14:creationId xmlns:p14="http://schemas.microsoft.com/office/powerpoint/2010/main" val="1252883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44486"/>
            <a:ext cx="7886700" cy="5413513"/>
          </a:xfrm>
        </p:spPr>
        <p:txBody>
          <a:bodyPr>
            <a:normAutofit/>
          </a:bodyPr>
          <a:lstStyle/>
          <a:p>
            <a:pPr>
              <a:lnSpc>
                <a:spcPct val="80000"/>
              </a:lnSpc>
            </a:pPr>
            <a:r>
              <a:rPr lang="en-NZ" sz="4000" spc="-200" dirty="0"/>
              <a:t>Chest pains—fair warning.</a:t>
            </a:r>
          </a:p>
          <a:p>
            <a:pPr>
              <a:lnSpc>
                <a:spcPct val="80000"/>
              </a:lnSpc>
            </a:pPr>
            <a:r>
              <a:rPr lang="en-NZ" sz="4000" spc="-200" dirty="0"/>
              <a:t>Suffering can bring the best out of the human spirit—bravery, courage, generosity…</a:t>
            </a:r>
          </a:p>
          <a:p>
            <a:pPr>
              <a:lnSpc>
                <a:spcPct val="80000"/>
              </a:lnSpc>
            </a:pPr>
            <a:r>
              <a:rPr lang="en-NZ" sz="4000" spc="-200" dirty="0"/>
              <a:t>Romans 5:3-4—</a:t>
            </a:r>
            <a:r>
              <a:rPr lang="en-NZ" sz="4000" b="1" spc="-200" baseline="30000" dirty="0"/>
              <a:t>3 </a:t>
            </a:r>
            <a:r>
              <a:rPr lang="en-NZ" sz="4000" spc="-200" dirty="0"/>
              <a:t>And not only this, but we also exult in our tribulations, knowing that tribulation brings about perseverance; </a:t>
            </a:r>
            <a:r>
              <a:rPr lang="en-NZ" sz="4000" b="1" spc="-200" baseline="30000" dirty="0"/>
              <a:t>4 </a:t>
            </a:r>
            <a:r>
              <a:rPr lang="en-NZ" sz="4000" spc="-200" dirty="0"/>
              <a:t>and perseverance, proven character; and proven character, hope;</a:t>
            </a:r>
            <a:r>
              <a:rPr lang="en-NZ" dirty="0"/>
              <a:t> </a:t>
            </a:r>
            <a:r>
              <a:rPr lang="en-NZ" sz="1400" dirty="0"/>
              <a:t>(NASB)</a:t>
            </a:r>
          </a:p>
        </p:txBody>
      </p:sp>
      <p:sp>
        <p:nvSpPr>
          <p:cNvPr id="6" name="Content Placeholder 5">
            <a:extLst>
              <a:ext uri="{FF2B5EF4-FFF2-40B4-BE49-F238E27FC236}">
                <a16:creationId xmlns:a16="http://schemas.microsoft.com/office/drawing/2014/main" id="{2BD4E168-F662-43B5-8F17-6F370F53B4E6}"/>
              </a:ext>
            </a:extLst>
          </p:cNvPr>
          <p:cNvSpPr>
            <a:spLocks noGrp="1"/>
          </p:cNvSpPr>
          <p:nvPr>
            <p:ph sz="half" idx="2"/>
          </p:nvPr>
        </p:nvSpPr>
        <p:spPr>
          <a:xfrm>
            <a:off x="628650" y="365126"/>
            <a:ext cx="7886700" cy="1079361"/>
          </a:xfrm>
        </p:spPr>
        <p:txBody>
          <a:bodyPr>
            <a:normAutofit/>
          </a:bodyPr>
          <a:lstStyle/>
          <a:p>
            <a:r>
              <a:rPr lang="en-NZ" sz="4000" dirty="0"/>
              <a:t>Some suffering is beneficial…</a:t>
            </a:r>
            <a:endParaRPr lang="en-US" sz="4000" dirty="0"/>
          </a:p>
          <a:p>
            <a:endParaRPr lang="en-NZ" dirty="0"/>
          </a:p>
        </p:txBody>
      </p:sp>
    </p:spTree>
    <p:extLst>
      <p:ext uri="{BB962C8B-B14F-4D97-AF65-F5344CB8AC3E}">
        <p14:creationId xmlns:p14="http://schemas.microsoft.com/office/powerpoint/2010/main" val="3300762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47ED2E-192E-47CC-A71C-6487CF9C263F}"/>
              </a:ext>
            </a:extLst>
          </p:cNvPr>
          <p:cNvSpPr>
            <a:spLocks noGrp="1"/>
          </p:cNvSpPr>
          <p:nvPr>
            <p:ph sz="half" idx="1"/>
          </p:nvPr>
        </p:nvSpPr>
        <p:spPr>
          <a:xfrm>
            <a:off x="628649" y="503583"/>
            <a:ext cx="8062059" cy="974862"/>
          </a:xfrm>
        </p:spPr>
        <p:txBody>
          <a:bodyPr/>
          <a:lstStyle/>
          <a:p>
            <a:pPr marL="0" indent="0" algn="ctr">
              <a:buNone/>
            </a:pPr>
            <a:r>
              <a:rPr lang="en-NZ" sz="4000" dirty="0"/>
              <a:t>Some suffering seems illogical…</a:t>
            </a:r>
            <a:endParaRPr lang="en-US" sz="4000" dirty="0"/>
          </a:p>
          <a:p>
            <a:endParaRPr lang="en-NZ" dirty="0"/>
          </a:p>
        </p:txBody>
      </p:sp>
      <p:sp>
        <p:nvSpPr>
          <p:cNvPr id="3" name="Content Placeholder 2">
            <a:extLst>
              <a:ext uri="{FF2B5EF4-FFF2-40B4-BE49-F238E27FC236}">
                <a16:creationId xmlns:a16="http://schemas.microsoft.com/office/drawing/2014/main" id="{4069D63E-C811-4063-897A-933DBF1A4293}"/>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1615317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609" y="1481103"/>
            <a:ext cx="8060100" cy="4535384"/>
          </a:xfrm>
        </p:spPr>
      </p:pic>
      <p:sp>
        <p:nvSpPr>
          <p:cNvPr id="6" name="Content Placeholder 5">
            <a:extLst>
              <a:ext uri="{FF2B5EF4-FFF2-40B4-BE49-F238E27FC236}">
                <a16:creationId xmlns:a16="http://schemas.microsoft.com/office/drawing/2014/main" id="{1C47ED2E-192E-47CC-A71C-6487CF9C263F}"/>
              </a:ext>
            </a:extLst>
          </p:cNvPr>
          <p:cNvSpPr>
            <a:spLocks noGrp="1"/>
          </p:cNvSpPr>
          <p:nvPr>
            <p:ph sz="half" idx="1"/>
          </p:nvPr>
        </p:nvSpPr>
        <p:spPr>
          <a:xfrm>
            <a:off x="628649" y="503583"/>
            <a:ext cx="8062059" cy="974862"/>
          </a:xfrm>
        </p:spPr>
        <p:txBody>
          <a:bodyPr/>
          <a:lstStyle/>
          <a:p>
            <a:pPr marL="0" indent="0" algn="ctr">
              <a:buNone/>
            </a:pPr>
            <a:r>
              <a:rPr lang="en-NZ" sz="4000" dirty="0"/>
              <a:t>Some suffering seems illogical…</a:t>
            </a:r>
            <a:endParaRPr lang="en-US" sz="4000" dirty="0"/>
          </a:p>
          <a:p>
            <a:endParaRPr lang="en-NZ" dirty="0"/>
          </a:p>
        </p:txBody>
      </p:sp>
    </p:spTree>
    <p:extLst>
      <p:ext uri="{BB962C8B-B14F-4D97-AF65-F5344CB8AC3E}">
        <p14:creationId xmlns:p14="http://schemas.microsoft.com/office/powerpoint/2010/main" val="75393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47ED2E-192E-47CC-A71C-6487CF9C263F}"/>
              </a:ext>
            </a:extLst>
          </p:cNvPr>
          <p:cNvSpPr>
            <a:spLocks noGrp="1"/>
          </p:cNvSpPr>
          <p:nvPr>
            <p:ph sz="half" idx="1"/>
          </p:nvPr>
        </p:nvSpPr>
        <p:spPr>
          <a:xfrm>
            <a:off x="628649" y="503583"/>
            <a:ext cx="8062059" cy="974862"/>
          </a:xfrm>
        </p:spPr>
        <p:txBody>
          <a:bodyPr>
            <a:normAutofit/>
          </a:bodyPr>
          <a:lstStyle/>
          <a:p>
            <a:pPr marL="0" indent="0" algn="ctr">
              <a:buNone/>
            </a:pPr>
            <a:r>
              <a:rPr lang="en-NZ" sz="4000" dirty="0"/>
              <a:t>Some suffering seems illogical…</a:t>
            </a:r>
            <a:endParaRPr lang="en-US" sz="4000" dirty="0"/>
          </a:p>
        </p:txBody>
      </p:sp>
      <p:sp>
        <p:nvSpPr>
          <p:cNvPr id="3" name="Content Placeholder 2">
            <a:extLst>
              <a:ext uri="{FF2B5EF4-FFF2-40B4-BE49-F238E27FC236}">
                <a16:creationId xmlns:a16="http://schemas.microsoft.com/office/drawing/2014/main" id="{AF18FF85-08C4-4361-9792-743BEA3A2F82}"/>
              </a:ext>
            </a:extLst>
          </p:cNvPr>
          <p:cNvSpPr>
            <a:spLocks noGrp="1"/>
          </p:cNvSpPr>
          <p:nvPr>
            <p:ph sz="half" idx="2"/>
          </p:nvPr>
        </p:nvSpPr>
        <p:spPr>
          <a:xfrm>
            <a:off x="628649" y="1478445"/>
            <a:ext cx="7886701" cy="4698518"/>
          </a:xfrm>
        </p:spPr>
        <p:txBody>
          <a:bodyPr>
            <a:normAutofit/>
          </a:bodyPr>
          <a:lstStyle/>
          <a:p>
            <a:r>
              <a:rPr lang="en-NZ" sz="4000" spc="-200" dirty="0"/>
              <a:t>We don’t know why its happening.</a:t>
            </a:r>
          </a:p>
          <a:p>
            <a:r>
              <a:rPr lang="en-NZ" sz="4000" spc="-200" dirty="0"/>
              <a:t>We don’t know what its for.</a:t>
            </a:r>
          </a:p>
          <a:p>
            <a:r>
              <a:rPr lang="en-NZ" sz="4000" spc="-200" dirty="0"/>
              <a:t>We can’t see the big picture.</a:t>
            </a:r>
          </a:p>
          <a:p>
            <a:r>
              <a:rPr lang="en-NZ" sz="4000" spc="-200" dirty="0"/>
              <a:t>But God does!</a:t>
            </a:r>
          </a:p>
        </p:txBody>
      </p:sp>
    </p:spTree>
    <p:extLst>
      <p:ext uri="{BB962C8B-B14F-4D97-AF65-F5344CB8AC3E}">
        <p14:creationId xmlns:p14="http://schemas.microsoft.com/office/powerpoint/2010/main" val="2099989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47ED2E-192E-47CC-A71C-6487CF9C263F}"/>
              </a:ext>
            </a:extLst>
          </p:cNvPr>
          <p:cNvSpPr>
            <a:spLocks noGrp="1"/>
          </p:cNvSpPr>
          <p:nvPr>
            <p:ph sz="half" idx="1"/>
          </p:nvPr>
        </p:nvSpPr>
        <p:spPr>
          <a:xfrm>
            <a:off x="628649" y="503583"/>
            <a:ext cx="8062059" cy="974862"/>
          </a:xfrm>
        </p:spPr>
        <p:txBody>
          <a:bodyPr>
            <a:normAutofit fontScale="92500" lnSpcReduction="20000"/>
          </a:bodyPr>
          <a:lstStyle/>
          <a:p>
            <a:pPr marL="0" indent="0" algn="ctr">
              <a:buNone/>
            </a:pPr>
            <a:r>
              <a:rPr lang="en-NZ" sz="4000" dirty="0"/>
              <a:t>Some suffering seems illogical…</a:t>
            </a:r>
            <a:endParaRPr lang="en-US" sz="4000" dirty="0"/>
          </a:p>
        </p:txBody>
      </p:sp>
      <p:sp>
        <p:nvSpPr>
          <p:cNvPr id="3" name="Content Placeholder 2">
            <a:extLst>
              <a:ext uri="{FF2B5EF4-FFF2-40B4-BE49-F238E27FC236}">
                <a16:creationId xmlns:a16="http://schemas.microsoft.com/office/drawing/2014/main" id="{AF18FF85-08C4-4361-9792-743BEA3A2F82}"/>
              </a:ext>
            </a:extLst>
          </p:cNvPr>
          <p:cNvSpPr>
            <a:spLocks noGrp="1"/>
          </p:cNvSpPr>
          <p:nvPr>
            <p:ph sz="half" idx="2"/>
          </p:nvPr>
        </p:nvSpPr>
        <p:spPr>
          <a:xfrm>
            <a:off x="628649" y="1478444"/>
            <a:ext cx="7886701" cy="5379555"/>
          </a:xfrm>
        </p:spPr>
        <p:txBody>
          <a:bodyPr>
            <a:normAutofit fontScale="92500" lnSpcReduction="20000"/>
          </a:bodyPr>
          <a:lstStyle/>
          <a:p>
            <a:r>
              <a:rPr lang="en-NZ" sz="4300" spc="-200" dirty="0"/>
              <a:t>Ecclesiastes 3:1—There is an appointed time for everything. And there is a time for every event under heaven— </a:t>
            </a:r>
            <a:r>
              <a:rPr lang="en-NZ" sz="1500" spc="-200" dirty="0"/>
              <a:t>(NASB)</a:t>
            </a:r>
          </a:p>
          <a:p>
            <a:endParaRPr lang="en-NZ" sz="4300" spc="-200" dirty="0"/>
          </a:p>
          <a:p>
            <a:r>
              <a:rPr lang="en-NZ" sz="4300" spc="-200" dirty="0"/>
              <a:t>Esther 4:14—</a:t>
            </a:r>
            <a:r>
              <a:rPr lang="en-NZ" sz="4300" b="1" spc="-200" baseline="30000" dirty="0"/>
              <a:t>14 </a:t>
            </a:r>
            <a:r>
              <a:rPr lang="en-NZ" sz="4300" spc="-200" dirty="0"/>
              <a:t>For if you remain silent at this time, relief and deliverance will arise for the Jews from another place and you and your father’s house will perish. And who knows whether you have not attained royalty for such a time as this?”</a:t>
            </a:r>
            <a:r>
              <a:rPr lang="en-NZ" dirty="0"/>
              <a:t> </a:t>
            </a:r>
            <a:r>
              <a:rPr lang="en-NZ" sz="1500" dirty="0"/>
              <a:t>(NASB)</a:t>
            </a:r>
          </a:p>
        </p:txBody>
      </p:sp>
    </p:spTree>
    <p:extLst>
      <p:ext uri="{BB962C8B-B14F-4D97-AF65-F5344CB8AC3E}">
        <p14:creationId xmlns:p14="http://schemas.microsoft.com/office/powerpoint/2010/main" val="1630243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365127"/>
            <a:ext cx="7905750" cy="1450422"/>
          </a:xfrm>
        </p:spPr>
        <p:txBody>
          <a:bodyPr>
            <a:noAutofit/>
          </a:bodyPr>
          <a:lstStyle/>
          <a:p>
            <a:pPr marL="0" indent="0">
              <a:buNone/>
            </a:pPr>
            <a:r>
              <a:rPr lang="en-NZ" sz="4000" dirty="0"/>
              <a:t>The temptation to give up or give in, but God strengthens if we hold fast.</a:t>
            </a:r>
            <a:endParaRPr lang="en-US" sz="4000" dirty="0"/>
          </a:p>
        </p:txBody>
      </p:sp>
      <p:sp>
        <p:nvSpPr>
          <p:cNvPr id="4" name="Content Placeholder 3">
            <a:extLst>
              <a:ext uri="{FF2B5EF4-FFF2-40B4-BE49-F238E27FC236}">
                <a16:creationId xmlns:a16="http://schemas.microsoft.com/office/drawing/2014/main" id="{1BD69062-3C67-4611-8B37-EA04C98DC902}"/>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815771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365127"/>
            <a:ext cx="7905750" cy="1450422"/>
          </a:xfrm>
        </p:spPr>
        <p:txBody>
          <a:bodyPr>
            <a:noAutofit/>
          </a:bodyPr>
          <a:lstStyle/>
          <a:p>
            <a:pPr marL="0" indent="0">
              <a:buNone/>
            </a:pPr>
            <a:r>
              <a:rPr lang="en-NZ" sz="4000" dirty="0"/>
              <a:t>The temptation to give up or give in, but God strengthens if we hold fast.</a:t>
            </a:r>
            <a:endParaRPr lang="en-US" sz="4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5106" y="1811371"/>
            <a:ext cx="7580244" cy="5046629"/>
          </a:xfrm>
        </p:spPr>
      </p:pic>
    </p:spTree>
    <p:extLst>
      <p:ext uri="{BB962C8B-B14F-4D97-AF65-F5344CB8AC3E}">
        <p14:creationId xmlns:p14="http://schemas.microsoft.com/office/powerpoint/2010/main" val="223982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72D3D2-0E3C-4F4B-90D4-005634D1D0FD}"/>
              </a:ext>
            </a:extLst>
          </p:cNvPr>
          <p:cNvSpPr>
            <a:spLocks noGrp="1"/>
          </p:cNvSpPr>
          <p:nvPr>
            <p:ph sz="half" idx="1"/>
          </p:nvPr>
        </p:nvSpPr>
        <p:spPr>
          <a:xfrm>
            <a:off x="628649" y="365126"/>
            <a:ext cx="8276811" cy="1325563"/>
          </a:xfrm>
        </p:spPr>
        <p:txBody>
          <a:bodyPr>
            <a:noAutofit/>
          </a:bodyPr>
          <a:lstStyle/>
          <a:p>
            <a:r>
              <a:rPr lang="en-NZ" sz="4400" dirty="0"/>
              <a:t>Eternal pain stops here!</a:t>
            </a:r>
          </a:p>
        </p:txBody>
      </p:sp>
      <p:pic>
        <p:nvPicPr>
          <p:cNvPr id="19458" name="Picture 2">
            <a:extLst>
              <a:ext uri="{FF2B5EF4-FFF2-40B4-BE49-F238E27FC236}">
                <a16:creationId xmlns:a16="http://schemas.microsoft.com/office/drawing/2014/main" id="{7A8C3C92-E7F5-4504-9BC9-1A10BB36FDE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0464" y="1162255"/>
            <a:ext cx="7323071" cy="366153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BEBCC4F-1D67-4026-AEE9-1245CA90C0BA}"/>
              </a:ext>
            </a:extLst>
          </p:cNvPr>
          <p:cNvSpPr txBox="1">
            <a:spLocks/>
          </p:cNvSpPr>
          <p:nvPr/>
        </p:nvSpPr>
        <p:spPr>
          <a:xfrm>
            <a:off x="323850" y="4956313"/>
            <a:ext cx="8276811" cy="1901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NZ" sz="4000" b="0" i="0" dirty="0">
                <a:solidFill>
                  <a:srgbClr val="000000"/>
                </a:solidFill>
                <a:effectLst/>
                <a:latin typeface="system-ui"/>
              </a:rPr>
              <a:t>Galatians 3:27—</a:t>
            </a:r>
            <a:r>
              <a:rPr lang="en-NZ" sz="4000" b="1" i="0" baseline="30000" dirty="0">
                <a:solidFill>
                  <a:srgbClr val="000000"/>
                </a:solidFill>
                <a:effectLst/>
                <a:latin typeface="system-ui"/>
              </a:rPr>
              <a:t>27</a:t>
            </a:r>
            <a:r>
              <a:rPr lang="en-NZ" sz="4000" b="0" i="0" dirty="0">
                <a:solidFill>
                  <a:srgbClr val="000000"/>
                </a:solidFill>
                <a:effectLst/>
                <a:latin typeface="system-ui"/>
              </a:rPr>
              <a:t>For all of you who were baptized into Christ have clothed yourselves with Christ.</a:t>
            </a:r>
            <a:r>
              <a:rPr lang="en-NZ" dirty="0">
                <a:solidFill>
                  <a:srgbClr val="000000"/>
                </a:solidFill>
                <a:latin typeface="system-ui"/>
              </a:rPr>
              <a:t> </a:t>
            </a:r>
            <a:r>
              <a:rPr lang="en-NZ" sz="1500" dirty="0">
                <a:solidFill>
                  <a:srgbClr val="000000"/>
                </a:solidFill>
                <a:latin typeface="system-ui"/>
              </a:rPr>
              <a:t>(NASB95)</a:t>
            </a:r>
          </a:p>
        </p:txBody>
      </p:sp>
    </p:spTree>
    <p:extLst>
      <p:ext uri="{BB962C8B-B14F-4D97-AF65-F5344CB8AC3E}">
        <p14:creationId xmlns:p14="http://schemas.microsoft.com/office/powerpoint/2010/main" val="422117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pPr marL="0" indent="0" algn="ctr">
              <a:buNone/>
            </a:pPr>
            <a:r>
              <a:rPr lang="en-NZ" sz="4000" dirty="0"/>
              <a:t>Suffering is Real:</a:t>
            </a:r>
          </a:p>
        </p:txBody>
      </p:sp>
      <p:sp>
        <p:nvSpPr>
          <p:cNvPr id="4" name="Content Placeholder 3">
            <a:extLst>
              <a:ext uri="{FF2B5EF4-FFF2-40B4-BE49-F238E27FC236}">
                <a16:creationId xmlns:a16="http://schemas.microsoft.com/office/drawing/2014/main" id="{AAE8DCD9-E68F-47C6-9E3B-ADCE94F4E57D}"/>
              </a:ext>
            </a:extLst>
          </p:cNvPr>
          <p:cNvSpPr>
            <a:spLocks noGrp="1"/>
          </p:cNvSpPr>
          <p:nvPr>
            <p:ph sz="half" idx="2"/>
          </p:nvPr>
        </p:nvSpPr>
        <p:spPr>
          <a:xfrm>
            <a:off x="628650" y="1378226"/>
            <a:ext cx="8515350" cy="4798737"/>
          </a:xfrm>
        </p:spPr>
        <p:txBody>
          <a:bodyPr>
            <a:normAutofit/>
          </a:bodyPr>
          <a:lstStyle/>
          <a:p>
            <a:pPr marL="0" indent="0">
              <a:buNone/>
            </a:pPr>
            <a:r>
              <a:rPr lang="en-NZ" sz="4000" dirty="0"/>
              <a:t>Everywhere…</a:t>
            </a:r>
          </a:p>
          <a:p>
            <a:pPr marL="0" indent="0">
              <a:buNone/>
            </a:pPr>
            <a:endParaRPr lang="en-NZ" sz="4000" dirty="0"/>
          </a:p>
          <a:p>
            <a:pPr marL="0" indent="0">
              <a:buNone/>
            </a:pPr>
            <a:r>
              <a:rPr lang="en-NZ" sz="4000" dirty="0"/>
              <a:t>Everyone…</a:t>
            </a:r>
          </a:p>
          <a:p>
            <a:pPr marL="0" indent="0">
              <a:buNone/>
            </a:pPr>
            <a:endParaRPr lang="en-NZ" sz="4000" dirty="0"/>
          </a:p>
          <a:p>
            <a:pPr marL="0" indent="0">
              <a:buNone/>
            </a:pPr>
            <a:r>
              <a:rPr lang="en-NZ" sz="4000" dirty="0"/>
              <a:t>To one degree or another…</a:t>
            </a:r>
            <a:endParaRPr lang="en-US" sz="4000" dirty="0"/>
          </a:p>
        </p:txBody>
      </p:sp>
    </p:spTree>
    <p:extLst>
      <p:ext uri="{BB962C8B-B14F-4D97-AF65-F5344CB8AC3E}">
        <p14:creationId xmlns:p14="http://schemas.microsoft.com/office/powerpoint/2010/main" val="59107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357809"/>
            <a:ext cx="5016776" cy="5819154"/>
          </a:xfrm>
        </p:spPr>
        <p:txBody>
          <a:bodyPr>
            <a:noAutofit/>
          </a:bodyPr>
          <a:lstStyle/>
          <a:p>
            <a:pPr marL="0" indent="0">
              <a:lnSpc>
                <a:spcPct val="70000"/>
              </a:lnSpc>
              <a:buNone/>
            </a:pPr>
            <a:r>
              <a:rPr lang="en-NZ" sz="4000" dirty="0"/>
              <a:t>We are all affected:</a:t>
            </a:r>
          </a:p>
          <a:p>
            <a:pPr>
              <a:lnSpc>
                <a:spcPct val="70000"/>
              </a:lnSpc>
            </a:pPr>
            <a:endParaRPr lang="en-NZ" sz="4000" dirty="0"/>
          </a:p>
        </p:txBody>
      </p:sp>
      <p:pic>
        <p:nvPicPr>
          <p:cNvPr id="1026" name="Picture 2" descr="Why Does God Allow Us To Suffer? - Faith in the News">
            <a:extLst>
              <a:ext uri="{FF2B5EF4-FFF2-40B4-BE49-F238E27FC236}">
                <a16:creationId xmlns:a16="http://schemas.microsoft.com/office/drawing/2014/main" id="{25FE2DF6-6901-421F-A70A-45AD31674B5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41113" b="17481"/>
          <a:stretch/>
        </p:blipFill>
        <p:spPr bwMode="auto">
          <a:xfrm>
            <a:off x="5810736" y="4387347"/>
            <a:ext cx="3333264" cy="2452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cil sketching | Light and Shade | Page 2 | Jesus ...">
            <a:extLst>
              <a:ext uri="{FF2B5EF4-FFF2-40B4-BE49-F238E27FC236}">
                <a16:creationId xmlns:a16="http://schemas.microsoft.com/office/drawing/2014/main" id="{9D119953-9853-43B2-9E70-301A30B39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409" y="18427"/>
            <a:ext cx="2100742" cy="434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62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357809"/>
            <a:ext cx="5016776" cy="5819154"/>
          </a:xfrm>
        </p:spPr>
        <p:txBody>
          <a:bodyPr>
            <a:noAutofit/>
          </a:bodyPr>
          <a:lstStyle/>
          <a:p>
            <a:pPr marL="0" indent="0">
              <a:lnSpc>
                <a:spcPct val="70000"/>
              </a:lnSpc>
              <a:buNone/>
            </a:pPr>
            <a:r>
              <a:rPr lang="en-NZ" sz="4000" dirty="0"/>
              <a:t>We are all affected:</a:t>
            </a:r>
          </a:p>
          <a:p>
            <a:pPr>
              <a:lnSpc>
                <a:spcPct val="70000"/>
              </a:lnSpc>
            </a:pPr>
            <a:endParaRPr lang="en-NZ" sz="4000" dirty="0"/>
          </a:p>
          <a:p>
            <a:pPr>
              <a:lnSpc>
                <a:spcPct val="70000"/>
              </a:lnSpc>
            </a:pPr>
            <a:r>
              <a:rPr lang="en-NZ" sz="4000" dirty="0"/>
              <a:t>Personal.</a:t>
            </a:r>
          </a:p>
          <a:p>
            <a:pPr>
              <a:lnSpc>
                <a:spcPct val="70000"/>
              </a:lnSpc>
            </a:pPr>
            <a:r>
              <a:rPr lang="en-NZ" sz="4000" dirty="0"/>
              <a:t>Family.</a:t>
            </a:r>
          </a:p>
          <a:p>
            <a:pPr>
              <a:lnSpc>
                <a:spcPct val="70000"/>
              </a:lnSpc>
            </a:pPr>
            <a:r>
              <a:rPr lang="en-NZ" sz="4000" dirty="0"/>
              <a:t>Death.</a:t>
            </a:r>
          </a:p>
          <a:p>
            <a:pPr>
              <a:lnSpc>
                <a:spcPct val="70000"/>
              </a:lnSpc>
            </a:pPr>
            <a:r>
              <a:rPr lang="en-NZ" sz="4000" dirty="0"/>
              <a:t>Sickness.</a:t>
            </a:r>
          </a:p>
          <a:p>
            <a:pPr>
              <a:lnSpc>
                <a:spcPct val="70000"/>
              </a:lnSpc>
            </a:pPr>
            <a:r>
              <a:rPr lang="en-NZ" sz="4000" dirty="0"/>
              <a:t>Accident. </a:t>
            </a:r>
          </a:p>
          <a:p>
            <a:pPr>
              <a:lnSpc>
                <a:spcPct val="70000"/>
              </a:lnSpc>
            </a:pPr>
            <a:r>
              <a:rPr lang="en-NZ" sz="4000" dirty="0"/>
              <a:t>War.</a:t>
            </a:r>
          </a:p>
          <a:p>
            <a:pPr>
              <a:lnSpc>
                <a:spcPct val="70000"/>
              </a:lnSpc>
            </a:pPr>
            <a:r>
              <a:rPr lang="en-NZ" sz="4000" dirty="0"/>
              <a:t>Drought.</a:t>
            </a:r>
          </a:p>
          <a:p>
            <a:pPr>
              <a:lnSpc>
                <a:spcPct val="70000"/>
              </a:lnSpc>
            </a:pPr>
            <a:r>
              <a:rPr lang="en-NZ" sz="4000" dirty="0"/>
              <a:t>Theft.</a:t>
            </a:r>
            <a:endParaRPr lang="en-US" sz="4000" dirty="0"/>
          </a:p>
        </p:txBody>
      </p:sp>
      <p:pic>
        <p:nvPicPr>
          <p:cNvPr id="1026" name="Picture 2" descr="Why Does God Allow Us To Suffer? - Faith in the News">
            <a:extLst>
              <a:ext uri="{FF2B5EF4-FFF2-40B4-BE49-F238E27FC236}">
                <a16:creationId xmlns:a16="http://schemas.microsoft.com/office/drawing/2014/main" id="{25FE2DF6-6901-421F-A70A-45AD31674B5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41113" b="17481"/>
          <a:stretch/>
        </p:blipFill>
        <p:spPr bwMode="auto">
          <a:xfrm>
            <a:off x="5810736" y="4387347"/>
            <a:ext cx="3333264" cy="2452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cil sketching | Light and Shade | Page 2 | Jesus ...">
            <a:extLst>
              <a:ext uri="{FF2B5EF4-FFF2-40B4-BE49-F238E27FC236}">
                <a16:creationId xmlns:a16="http://schemas.microsoft.com/office/drawing/2014/main" id="{9D119953-9853-43B2-9E70-301A30B39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409" y="18427"/>
            <a:ext cx="2100742" cy="434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87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4572000" y="1264566"/>
            <a:ext cx="3919625" cy="1325563"/>
          </a:xfrm>
        </p:spPr>
        <p:txBody>
          <a:bodyPr>
            <a:normAutofit fontScale="62500" lnSpcReduction="20000"/>
          </a:bodyPr>
          <a:lstStyle/>
          <a:p>
            <a:pPr marL="0" indent="0">
              <a:buNone/>
            </a:pPr>
            <a:r>
              <a:rPr lang="en-NZ" sz="8800" dirty="0"/>
              <a:t>Back to the Beginning…</a:t>
            </a:r>
            <a:endParaRPr lang="en-NZ" sz="6000" dirty="0"/>
          </a:p>
        </p:txBody>
      </p:sp>
      <p:pic>
        <p:nvPicPr>
          <p:cNvPr id="5" name="Content Placeholder 6">
            <a:extLst>
              <a:ext uri="{FF2B5EF4-FFF2-40B4-BE49-F238E27FC236}">
                <a16:creationId xmlns:a16="http://schemas.microsoft.com/office/drawing/2014/main" id="{B4C93C8D-9F6E-4333-B6CE-C0695E98F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11" y="1087427"/>
            <a:ext cx="3919624" cy="1679839"/>
          </a:xfrm>
          <a:prstGeom prst="rect">
            <a:avLst/>
          </a:prstGeom>
        </p:spPr>
      </p:pic>
      <p:pic>
        <p:nvPicPr>
          <p:cNvPr id="6" name="Picture 2" descr="August 2019 Messages | Hutt City Corps">
            <a:extLst>
              <a:ext uri="{FF2B5EF4-FFF2-40B4-BE49-F238E27FC236}">
                <a16:creationId xmlns:a16="http://schemas.microsoft.com/office/drawing/2014/main" id="{0A77F311-6453-491B-8F12-8CE4BFADDA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261"/>
          <a:stretch/>
        </p:blipFill>
        <p:spPr bwMode="auto">
          <a:xfrm>
            <a:off x="-35589" y="2767267"/>
            <a:ext cx="9144000" cy="350851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7">
            <a:extLst>
              <a:ext uri="{FF2B5EF4-FFF2-40B4-BE49-F238E27FC236}">
                <a16:creationId xmlns:a16="http://schemas.microsoft.com/office/drawing/2014/main" id="{631252FC-31A6-46AF-B0EB-F83784B3B735}"/>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84117"/>
          <a:stretch/>
        </p:blipFill>
        <p:spPr>
          <a:xfrm>
            <a:off x="5229933" y="6275780"/>
            <a:ext cx="3715073" cy="582220"/>
          </a:xfrm>
        </p:spPr>
      </p:pic>
    </p:spTree>
    <p:extLst>
      <p:ext uri="{BB962C8B-B14F-4D97-AF65-F5344CB8AC3E}">
        <p14:creationId xmlns:p14="http://schemas.microsoft.com/office/powerpoint/2010/main" val="160807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BF10-5C7E-4A0A-8915-A032AD3E0C49}"/>
              </a:ext>
            </a:extLst>
          </p:cNvPr>
          <p:cNvSpPr>
            <a:spLocks noGrp="1"/>
          </p:cNvSpPr>
          <p:nvPr>
            <p:ph sz="half" idx="1"/>
          </p:nvPr>
        </p:nvSpPr>
        <p:spPr>
          <a:xfrm>
            <a:off x="628650" y="365126"/>
            <a:ext cx="7886700" cy="1325563"/>
          </a:xfrm>
        </p:spPr>
        <p:txBody>
          <a:bodyPr>
            <a:normAutofit/>
          </a:bodyPr>
          <a:lstStyle/>
          <a:p>
            <a:pPr marL="0" indent="0" algn="ctr">
              <a:buNone/>
            </a:pPr>
            <a:r>
              <a:rPr lang="en-US" sz="4000" dirty="0"/>
              <a:t>Sin had consequences</a:t>
            </a:r>
            <a:endParaRPr lang="en-NZ" sz="4000" dirty="0"/>
          </a:p>
        </p:txBody>
      </p:sp>
      <p:pic>
        <p:nvPicPr>
          <p:cNvPr id="5" name="Content Placeholder 7">
            <a:extLst>
              <a:ext uri="{FF2B5EF4-FFF2-40B4-BE49-F238E27FC236}">
                <a16:creationId xmlns:a16="http://schemas.microsoft.com/office/drawing/2014/main" id="{0CAD303D-1656-472D-B81B-C02FF26E2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4" y="1865226"/>
            <a:ext cx="3886200" cy="4627647"/>
          </a:xfrm>
          <a:prstGeom prst="rect">
            <a:avLst/>
          </a:prstGeom>
        </p:spPr>
      </p:pic>
      <p:pic>
        <p:nvPicPr>
          <p:cNvPr id="6" name="Content Placeholder 5">
            <a:extLst>
              <a:ext uri="{FF2B5EF4-FFF2-40B4-BE49-F238E27FC236}">
                <a16:creationId xmlns:a16="http://schemas.microsoft.com/office/drawing/2014/main" id="{86089E43-118C-4503-A749-653550585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519" y="2782201"/>
            <a:ext cx="4780481" cy="3128269"/>
          </a:xfrm>
          <a:prstGeom prst="rect">
            <a:avLst/>
          </a:prstGeom>
        </p:spPr>
      </p:pic>
    </p:spTree>
    <p:extLst>
      <p:ext uri="{BB962C8B-B14F-4D97-AF65-F5344CB8AC3E}">
        <p14:creationId xmlns:p14="http://schemas.microsoft.com/office/powerpoint/2010/main" val="27314648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TotalTime>
  <Words>1001</Words>
  <Application>Microsoft Office PowerPoint</Application>
  <PresentationFormat>On-screen Show (4:3)</PresentationFormat>
  <Paragraphs>150</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system-ui</vt:lpstr>
      <vt:lpstr>Office Theme</vt:lpstr>
      <vt:lpstr>PowerPoint Presentation</vt:lpstr>
      <vt:lpstr>Pain and Suffering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 Pain!</dc:title>
  <dc:creator>Morningside Church</dc:creator>
  <cp:lastModifiedBy>HODGMAN, Geoff (BOSTSC)</cp:lastModifiedBy>
  <cp:revision>21</cp:revision>
  <dcterms:created xsi:type="dcterms:W3CDTF">2016-04-10T03:28:05Z</dcterms:created>
  <dcterms:modified xsi:type="dcterms:W3CDTF">2021-11-10T10:56:05Z</dcterms:modified>
</cp:coreProperties>
</file>