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77" r:id="rId2"/>
    <p:sldId id="283" r:id="rId3"/>
    <p:sldId id="378" r:id="rId4"/>
    <p:sldId id="387" r:id="rId5"/>
    <p:sldId id="388" r:id="rId6"/>
    <p:sldId id="389" r:id="rId7"/>
    <p:sldId id="285" r:id="rId8"/>
    <p:sldId id="379" r:id="rId9"/>
    <p:sldId id="390" r:id="rId10"/>
    <p:sldId id="380" r:id="rId11"/>
    <p:sldId id="381" r:id="rId12"/>
    <p:sldId id="289" r:id="rId13"/>
    <p:sldId id="391" r:id="rId14"/>
    <p:sldId id="392" r:id="rId15"/>
    <p:sldId id="393" r:id="rId16"/>
    <p:sldId id="394" r:id="rId17"/>
    <p:sldId id="395" r:id="rId18"/>
    <p:sldId id="382" r:id="rId19"/>
    <p:sldId id="396" r:id="rId20"/>
    <p:sldId id="290" r:id="rId21"/>
    <p:sldId id="291" r:id="rId22"/>
    <p:sldId id="397" r:id="rId23"/>
    <p:sldId id="398" r:id="rId24"/>
    <p:sldId id="399" r:id="rId25"/>
    <p:sldId id="400" r:id="rId26"/>
    <p:sldId id="295" r:id="rId27"/>
    <p:sldId id="265" r:id="rId28"/>
    <p:sldId id="296" r:id="rId29"/>
    <p:sldId id="301" r:id="rId30"/>
    <p:sldId id="383" r:id="rId31"/>
    <p:sldId id="384" r:id="rId32"/>
    <p:sldId id="401" r:id="rId33"/>
    <p:sldId id="385" r:id="rId34"/>
    <p:sldId id="386" r:id="rId35"/>
    <p:sldId id="260" r:id="rId36"/>
    <p:sldId id="302" r:id="rId37"/>
    <p:sldId id="303" r:id="rId38"/>
    <p:sldId id="304" r:id="rId39"/>
    <p:sldId id="258" r:id="rId40"/>
    <p:sldId id="257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F2D05-EB57-41B7-A349-E20B84638B9F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96EB-CCD1-416A-80F3-598A22EDC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230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F2D05-EB57-41B7-A349-E20B84638B9F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96EB-CCD1-416A-80F3-598A22EDC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738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F2D05-EB57-41B7-A349-E20B84638B9F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96EB-CCD1-416A-80F3-598A22EDC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549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F2D05-EB57-41B7-A349-E20B84638B9F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96EB-CCD1-416A-80F3-598A22EDC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460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F2D05-EB57-41B7-A349-E20B84638B9F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96EB-CCD1-416A-80F3-598A22EDC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925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F2D05-EB57-41B7-A349-E20B84638B9F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96EB-CCD1-416A-80F3-598A22EDC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860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F2D05-EB57-41B7-A349-E20B84638B9F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96EB-CCD1-416A-80F3-598A22EDC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314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F2D05-EB57-41B7-A349-E20B84638B9F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96EB-CCD1-416A-80F3-598A22EDC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07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F2D05-EB57-41B7-A349-E20B84638B9F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96EB-CCD1-416A-80F3-598A22EDC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809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F2D05-EB57-41B7-A349-E20B84638B9F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96EB-CCD1-416A-80F3-598A22EDC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464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F2D05-EB57-41B7-A349-E20B84638B9F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96EB-CCD1-416A-80F3-598A22EDC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919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F2D05-EB57-41B7-A349-E20B84638B9F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F96EB-CCD1-416A-80F3-598A22EDC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01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85A3B99-EB2F-4BAB-AB64-F6E13F957339}"/>
              </a:ext>
            </a:extLst>
          </p:cNvPr>
          <p:cNvSpPr txBox="1">
            <a:spLocks/>
          </p:cNvSpPr>
          <p:nvPr/>
        </p:nvSpPr>
        <p:spPr>
          <a:xfrm>
            <a:off x="0" y="278296"/>
            <a:ext cx="9144000" cy="657970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“Which Way?”</a:t>
            </a:r>
          </a:p>
          <a:p>
            <a:endParaRPr lang="en-US" sz="800" dirty="0"/>
          </a:p>
          <a:p>
            <a:r>
              <a:rPr lang="en-NZ" sz="3600" dirty="0"/>
              <a:t>John Staiger</a:t>
            </a:r>
          </a:p>
          <a:p>
            <a:endParaRPr lang="en-NZ" sz="800" dirty="0"/>
          </a:p>
          <a:p>
            <a:r>
              <a:rPr lang="en-NZ" sz="3600" dirty="0"/>
              <a:t>Morningside Church of Christ </a:t>
            </a:r>
          </a:p>
          <a:p>
            <a:endParaRPr lang="en-NZ" sz="800" dirty="0"/>
          </a:p>
          <a:p>
            <a:r>
              <a:rPr lang="en-NZ" sz="3600" dirty="0"/>
              <a:t>Sunday 14 November 2021</a:t>
            </a:r>
          </a:p>
          <a:p>
            <a:endParaRPr lang="en-NZ" sz="800" dirty="0"/>
          </a:p>
          <a:p>
            <a:r>
              <a:rPr lang="en-NZ" sz="3600" dirty="0"/>
              <a:t>PM Sermon</a:t>
            </a:r>
          </a:p>
          <a:p>
            <a:endParaRPr lang="en-NZ" sz="800" dirty="0"/>
          </a:p>
          <a:p>
            <a:r>
              <a:rPr lang="en-NZ" sz="3600" dirty="0"/>
              <a:t>Broadcast on Facebook Live from Massey, Auckland, Aotearoa/NZ.</a:t>
            </a:r>
          </a:p>
          <a:p>
            <a:endParaRPr lang="en-NZ" sz="800" dirty="0"/>
          </a:p>
          <a:p>
            <a:r>
              <a:rPr lang="en-NZ" sz="3600" dirty="0"/>
              <a:t>www.morningsidechurchofchrist.org.nz</a:t>
            </a:r>
          </a:p>
        </p:txBody>
      </p:sp>
    </p:spTree>
    <p:extLst>
      <p:ext uri="{BB962C8B-B14F-4D97-AF65-F5344CB8AC3E}">
        <p14:creationId xmlns:p14="http://schemas.microsoft.com/office/powerpoint/2010/main" val="613513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9A85648-24F7-4A17-A633-094B91C1BC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9" y="410817"/>
            <a:ext cx="8117785" cy="649358"/>
          </a:xfrm>
        </p:spPr>
        <p:txBody>
          <a:bodyPr>
            <a:normAutofit/>
          </a:bodyPr>
          <a:lstStyle/>
          <a:p>
            <a:r>
              <a:rPr lang="en-NZ" sz="4000" dirty="0"/>
              <a:t>“Follow your heart”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62BBE3B-278E-4792-B9CD-8C79E4299C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49" y="1060175"/>
            <a:ext cx="8303316" cy="51167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4000" dirty="0"/>
              <a:t>2. A ‘</a:t>
            </a:r>
            <a:r>
              <a:rPr lang="en-NZ" sz="4000" b="1" dirty="0"/>
              <a:t>statement of faith</a:t>
            </a:r>
            <a:r>
              <a:rPr lang="en-NZ" sz="4000" dirty="0"/>
              <a:t>’ of a great pop cultural myth of the Western world.</a:t>
            </a:r>
          </a:p>
        </p:txBody>
      </p:sp>
      <p:pic>
        <p:nvPicPr>
          <p:cNvPr id="6" name="Picture 2" descr="Just Follow Your Heart - It Knows Where You Need To Be">
            <a:extLst>
              <a:ext uri="{FF2B5EF4-FFF2-40B4-BE49-F238E27FC236}">
                <a16:creationId xmlns:a16="http://schemas.microsoft.com/office/drawing/2014/main" id="{468DB1B6-2AF7-4A1F-9E69-2741F5CE78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3" b="4449"/>
          <a:stretch/>
        </p:blipFill>
        <p:spPr bwMode="auto">
          <a:xfrm>
            <a:off x="1351722" y="2729948"/>
            <a:ext cx="6692348" cy="390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272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9A85648-24F7-4A17-A633-094B91C1BC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9" y="410817"/>
            <a:ext cx="8117785" cy="649358"/>
          </a:xfrm>
        </p:spPr>
        <p:txBody>
          <a:bodyPr>
            <a:normAutofit/>
          </a:bodyPr>
          <a:lstStyle/>
          <a:p>
            <a:r>
              <a:rPr lang="en-NZ" sz="4000" dirty="0"/>
              <a:t>“Follow your heart”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62BBE3B-278E-4792-B9CD-8C79E4299C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49" y="1060175"/>
            <a:ext cx="8303316" cy="51167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4000" dirty="0"/>
              <a:t>3. A ‘</a:t>
            </a:r>
            <a:r>
              <a:rPr lang="en-NZ" sz="4000" b="1" dirty="0"/>
              <a:t>gospel</a:t>
            </a:r>
            <a:r>
              <a:rPr lang="en-NZ" sz="4000" dirty="0"/>
              <a:t>’ proclaimed in many of our stories, movies, and songs.</a:t>
            </a:r>
          </a:p>
        </p:txBody>
      </p:sp>
      <p:pic>
        <p:nvPicPr>
          <p:cNvPr id="6" name="Picture 2" descr="Just Follow Your Heart - It Knows Where You Need To Be">
            <a:extLst>
              <a:ext uri="{FF2B5EF4-FFF2-40B4-BE49-F238E27FC236}">
                <a16:creationId xmlns:a16="http://schemas.microsoft.com/office/drawing/2014/main" id="{C446FB08-4223-4705-8FF8-9ABFE5ED54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3" b="4449"/>
          <a:stretch/>
        </p:blipFill>
        <p:spPr bwMode="auto">
          <a:xfrm>
            <a:off x="1351722" y="2729948"/>
            <a:ext cx="6692348" cy="390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244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A379D-E5F6-4371-981D-751AC0105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50575"/>
            <a:ext cx="7886700" cy="271669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en-NZ" sz="4000" spc="-200" dirty="0">
                <a:solidFill>
                  <a:schemeClr val="bg1"/>
                </a:solidFill>
              </a:rPr>
              <a:t>This creed can sound so:</a:t>
            </a:r>
          </a:p>
          <a:p>
            <a:pPr>
              <a:lnSpc>
                <a:spcPct val="70000"/>
              </a:lnSpc>
              <a:buFont typeface="Wingdings" panose="05000000000000000000" pitchFamily="2" charset="2"/>
              <a:buChar char="Ø"/>
            </a:pPr>
            <a:r>
              <a:rPr lang="en-NZ" sz="4000" spc="-200" dirty="0">
                <a:solidFill>
                  <a:schemeClr val="bg1"/>
                </a:solidFill>
              </a:rPr>
              <a:t>So simple</a:t>
            </a:r>
          </a:p>
          <a:p>
            <a:pPr>
              <a:lnSpc>
                <a:spcPct val="70000"/>
              </a:lnSpc>
              <a:buFont typeface="Wingdings" panose="05000000000000000000" pitchFamily="2" charset="2"/>
              <a:buChar char="Ø"/>
            </a:pPr>
            <a:r>
              <a:rPr lang="en-NZ" sz="4000" spc="-200" dirty="0">
                <a:solidFill>
                  <a:schemeClr val="bg1"/>
                </a:solidFill>
              </a:rPr>
              <a:t>So beautiful </a:t>
            </a:r>
          </a:p>
          <a:p>
            <a:pPr>
              <a:lnSpc>
                <a:spcPct val="70000"/>
              </a:lnSpc>
              <a:buFont typeface="Wingdings" panose="05000000000000000000" pitchFamily="2" charset="2"/>
              <a:buChar char="Ø"/>
            </a:pPr>
            <a:r>
              <a:rPr lang="en-NZ" sz="4000" spc="-200" dirty="0">
                <a:solidFill>
                  <a:schemeClr val="bg1"/>
                </a:solidFill>
              </a:rPr>
              <a:t>So liberating</a:t>
            </a:r>
            <a:br>
              <a:rPr lang="en-NZ" sz="4000" spc="-200" dirty="0">
                <a:solidFill>
                  <a:schemeClr val="bg1"/>
                </a:solidFill>
              </a:rPr>
            </a:br>
            <a:r>
              <a:rPr lang="en-NZ" sz="4000" spc="-200" dirty="0">
                <a:solidFill>
                  <a:schemeClr val="bg1"/>
                </a:solidFill>
              </a:rPr>
              <a:t>For lost people it’s a tempting gospel to believe.</a:t>
            </a:r>
          </a:p>
        </p:txBody>
      </p:sp>
      <p:pic>
        <p:nvPicPr>
          <p:cNvPr id="4098" name="Picture 2" descr="Have the courage to follow your heart and intuition. They ...">
            <a:extLst>
              <a:ext uri="{FF2B5EF4-FFF2-40B4-BE49-F238E27FC236}">
                <a16:creationId xmlns:a16="http://schemas.microsoft.com/office/drawing/2014/main" id="{0717E51E-C309-467B-8AC3-D2BCF08B5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65" y="3299791"/>
            <a:ext cx="7434470" cy="355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723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A379D-E5F6-4371-981D-751AC0105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50575"/>
            <a:ext cx="7886700" cy="271669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en-NZ" sz="4000" spc="-200" dirty="0"/>
              <a:t>This creed can sound inspiring:</a:t>
            </a:r>
          </a:p>
          <a:p>
            <a:pPr>
              <a:lnSpc>
                <a:spcPct val="70000"/>
              </a:lnSpc>
              <a:buFont typeface="Wingdings" panose="05000000000000000000" pitchFamily="2" charset="2"/>
              <a:buChar char="Ø"/>
            </a:pPr>
            <a:r>
              <a:rPr lang="en-NZ" sz="4000" spc="-200" dirty="0">
                <a:solidFill>
                  <a:schemeClr val="bg1"/>
                </a:solidFill>
              </a:rPr>
              <a:t>So simple</a:t>
            </a:r>
          </a:p>
          <a:p>
            <a:pPr>
              <a:lnSpc>
                <a:spcPct val="70000"/>
              </a:lnSpc>
              <a:buFont typeface="Wingdings" panose="05000000000000000000" pitchFamily="2" charset="2"/>
              <a:buChar char="Ø"/>
            </a:pPr>
            <a:r>
              <a:rPr lang="en-NZ" sz="4000" spc="-200" dirty="0">
                <a:solidFill>
                  <a:schemeClr val="bg1"/>
                </a:solidFill>
              </a:rPr>
              <a:t>So beautiful </a:t>
            </a:r>
          </a:p>
          <a:p>
            <a:pPr>
              <a:lnSpc>
                <a:spcPct val="70000"/>
              </a:lnSpc>
              <a:buFont typeface="Wingdings" panose="05000000000000000000" pitchFamily="2" charset="2"/>
              <a:buChar char="Ø"/>
            </a:pPr>
            <a:r>
              <a:rPr lang="en-NZ" sz="4000" spc="-200" dirty="0">
                <a:solidFill>
                  <a:schemeClr val="bg1"/>
                </a:solidFill>
              </a:rPr>
              <a:t>So liberating</a:t>
            </a:r>
            <a:br>
              <a:rPr lang="en-NZ" sz="4000" spc="-200" dirty="0">
                <a:solidFill>
                  <a:schemeClr val="bg1"/>
                </a:solidFill>
              </a:rPr>
            </a:br>
            <a:r>
              <a:rPr lang="en-NZ" sz="4000" spc="-200" dirty="0">
                <a:solidFill>
                  <a:schemeClr val="bg1"/>
                </a:solidFill>
              </a:rPr>
              <a:t>For lost people it’s a tempting gospel to believe.</a:t>
            </a:r>
          </a:p>
        </p:txBody>
      </p:sp>
      <p:pic>
        <p:nvPicPr>
          <p:cNvPr id="4098" name="Picture 2" descr="Have the courage to follow your heart and intuition. They ...">
            <a:extLst>
              <a:ext uri="{FF2B5EF4-FFF2-40B4-BE49-F238E27FC236}">
                <a16:creationId xmlns:a16="http://schemas.microsoft.com/office/drawing/2014/main" id="{0717E51E-C309-467B-8AC3-D2BCF08B5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65" y="3299791"/>
            <a:ext cx="7434470" cy="355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661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A379D-E5F6-4371-981D-751AC0105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50575"/>
            <a:ext cx="7886700" cy="271669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en-NZ" sz="4000" spc="-200" dirty="0"/>
              <a:t>This creed can sound inspiring:</a:t>
            </a:r>
          </a:p>
          <a:p>
            <a:pPr>
              <a:lnSpc>
                <a:spcPct val="70000"/>
              </a:lnSpc>
              <a:buFont typeface="Wingdings" panose="05000000000000000000" pitchFamily="2" charset="2"/>
              <a:buChar char="Ø"/>
            </a:pPr>
            <a:r>
              <a:rPr lang="en-NZ" sz="4000" spc="-200" dirty="0"/>
              <a:t>So simple</a:t>
            </a:r>
          </a:p>
          <a:p>
            <a:pPr>
              <a:lnSpc>
                <a:spcPct val="70000"/>
              </a:lnSpc>
              <a:buFont typeface="Wingdings" panose="05000000000000000000" pitchFamily="2" charset="2"/>
              <a:buChar char="Ø"/>
            </a:pPr>
            <a:r>
              <a:rPr lang="en-NZ" sz="4000" spc="-200" dirty="0">
                <a:solidFill>
                  <a:schemeClr val="bg1"/>
                </a:solidFill>
              </a:rPr>
              <a:t>So beautiful </a:t>
            </a:r>
          </a:p>
          <a:p>
            <a:pPr>
              <a:lnSpc>
                <a:spcPct val="70000"/>
              </a:lnSpc>
              <a:buFont typeface="Wingdings" panose="05000000000000000000" pitchFamily="2" charset="2"/>
              <a:buChar char="Ø"/>
            </a:pPr>
            <a:r>
              <a:rPr lang="en-NZ" sz="4000" spc="-200" dirty="0">
                <a:solidFill>
                  <a:schemeClr val="bg1"/>
                </a:solidFill>
              </a:rPr>
              <a:t>So liberating</a:t>
            </a:r>
            <a:br>
              <a:rPr lang="en-NZ" sz="4000" spc="-200" dirty="0">
                <a:solidFill>
                  <a:schemeClr val="bg1"/>
                </a:solidFill>
              </a:rPr>
            </a:br>
            <a:r>
              <a:rPr lang="en-NZ" sz="4000" spc="-200" dirty="0">
                <a:solidFill>
                  <a:schemeClr val="bg1"/>
                </a:solidFill>
              </a:rPr>
              <a:t>For lost people it’s a tempting gospel to believe.</a:t>
            </a:r>
          </a:p>
        </p:txBody>
      </p:sp>
      <p:pic>
        <p:nvPicPr>
          <p:cNvPr id="4098" name="Picture 2" descr="Have the courage to follow your heart and intuition. They ...">
            <a:extLst>
              <a:ext uri="{FF2B5EF4-FFF2-40B4-BE49-F238E27FC236}">
                <a16:creationId xmlns:a16="http://schemas.microsoft.com/office/drawing/2014/main" id="{0717E51E-C309-467B-8AC3-D2BCF08B5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65" y="3299791"/>
            <a:ext cx="7434470" cy="355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524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A379D-E5F6-4371-981D-751AC0105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50575"/>
            <a:ext cx="7886700" cy="271669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en-NZ" sz="4000" spc="-200" dirty="0"/>
              <a:t>This creed can sound inspiring:</a:t>
            </a:r>
          </a:p>
          <a:p>
            <a:pPr>
              <a:lnSpc>
                <a:spcPct val="70000"/>
              </a:lnSpc>
              <a:buFont typeface="Wingdings" panose="05000000000000000000" pitchFamily="2" charset="2"/>
              <a:buChar char="Ø"/>
            </a:pPr>
            <a:r>
              <a:rPr lang="en-NZ" sz="4000" spc="-200" dirty="0"/>
              <a:t>So simple</a:t>
            </a:r>
          </a:p>
          <a:p>
            <a:pPr>
              <a:lnSpc>
                <a:spcPct val="70000"/>
              </a:lnSpc>
              <a:buFont typeface="Wingdings" panose="05000000000000000000" pitchFamily="2" charset="2"/>
              <a:buChar char="Ø"/>
            </a:pPr>
            <a:r>
              <a:rPr lang="en-NZ" sz="4000" spc="-200" dirty="0"/>
              <a:t>So beautiful </a:t>
            </a:r>
          </a:p>
          <a:p>
            <a:pPr>
              <a:lnSpc>
                <a:spcPct val="70000"/>
              </a:lnSpc>
              <a:buFont typeface="Wingdings" panose="05000000000000000000" pitchFamily="2" charset="2"/>
              <a:buChar char="Ø"/>
            </a:pPr>
            <a:r>
              <a:rPr lang="en-NZ" sz="4000" spc="-200" dirty="0">
                <a:solidFill>
                  <a:schemeClr val="bg1"/>
                </a:solidFill>
              </a:rPr>
              <a:t>So liberating</a:t>
            </a:r>
            <a:br>
              <a:rPr lang="en-NZ" sz="4000" spc="-200" dirty="0">
                <a:solidFill>
                  <a:schemeClr val="bg1"/>
                </a:solidFill>
              </a:rPr>
            </a:br>
            <a:r>
              <a:rPr lang="en-NZ" sz="4000" spc="-200" dirty="0">
                <a:solidFill>
                  <a:schemeClr val="bg1"/>
                </a:solidFill>
              </a:rPr>
              <a:t>For lost people it’s a tempting gospel to believe.</a:t>
            </a:r>
          </a:p>
        </p:txBody>
      </p:sp>
      <p:pic>
        <p:nvPicPr>
          <p:cNvPr id="4098" name="Picture 2" descr="Have the courage to follow your heart and intuition. They ...">
            <a:extLst>
              <a:ext uri="{FF2B5EF4-FFF2-40B4-BE49-F238E27FC236}">
                <a16:creationId xmlns:a16="http://schemas.microsoft.com/office/drawing/2014/main" id="{0717E51E-C309-467B-8AC3-D2BCF08B5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65" y="3299791"/>
            <a:ext cx="7434470" cy="355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734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A379D-E5F6-4371-981D-751AC0105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50575"/>
            <a:ext cx="7886700" cy="271669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en-NZ" sz="4000" spc="-200" dirty="0"/>
              <a:t>This creed can sound inspiring:</a:t>
            </a:r>
          </a:p>
          <a:p>
            <a:pPr>
              <a:lnSpc>
                <a:spcPct val="70000"/>
              </a:lnSpc>
              <a:buFont typeface="Wingdings" panose="05000000000000000000" pitchFamily="2" charset="2"/>
              <a:buChar char="Ø"/>
            </a:pPr>
            <a:r>
              <a:rPr lang="en-NZ" sz="4000" spc="-200" dirty="0"/>
              <a:t>So simple</a:t>
            </a:r>
          </a:p>
          <a:p>
            <a:pPr>
              <a:lnSpc>
                <a:spcPct val="70000"/>
              </a:lnSpc>
              <a:buFont typeface="Wingdings" panose="05000000000000000000" pitchFamily="2" charset="2"/>
              <a:buChar char="Ø"/>
            </a:pPr>
            <a:r>
              <a:rPr lang="en-NZ" sz="4000" spc="-200" dirty="0"/>
              <a:t>So beautiful </a:t>
            </a:r>
          </a:p>
          <a:p>
            <a:pPr>
              <a:lnSpc>
                <a:spcPct val="70000"/>
              </a:lnSpc>
              <a:buFont typeface="Wingdings" panose="05000000000000000000" pitchFamily="2" charset="2"/>
              <a:buChar char="Ø"/>
            </a:pPr>
            <a:r>
              <a:rPr lang="en-NZ" sz="4000" spc="-200" dirty="0"/>
              <a:t>So liberating</a:t>
            </a:r>
            <a:br>
              <a:rPr lang="en-NZ" sz="4000" spc="-200" dirty="0"/>
            </a:br>
            <a:r>
              <a:rPr lang="en-NZ" sz="4000" spc="-200" dirty="0">
                <a:solidFill>
                  <a:schemeClr val="bg1"/>
                </a:solidFill>
              </a:rPr>
              <a:t>For lost people it’s a tempting gospel to believe.</a:t>
            </a:r>
          </a:p>
        </p:txBody>
      </p:sp>
      <p:pic>
        <p:nvPicPr>
          <p:cNvPr id="4098" name="Picture 2" descr="Have the courage to follow your heart and intuition. They ...">
            <a:extLst>
              <a:ext uri="{FF2B5EF4-FFF2-40B4-BE49-F238E27FC236}">
                <a16:creationId xmlns:a16="http://schemas.microsoft.com/office/drawing/2014/main" id="{0717E51E-C309-467B-8AC3-D2BCF08B5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65" y="3299791"/>
            <a:ext cx="7434470" cy="355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8824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A379D-E5F6-4371-981D-751AC0105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50575"/>
            <a:ext cx="7886700" cy="271669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en-NZ" sz="4000" spc="-200" dirty="0"/>
              <a:t>This creed can sound inspiring:</a:t>
            </a:r>
          </a:p>
          <a:p>
            <a:pPr>
              <a:lnSpc>
                <a:spcPct val="70000"/>
              </a:lnSpc>
              <a:buFont typeface="Wingdings" panose="05000000000000000000" pitchFamily="2" charset="2"/>
              <a:buChar char="Ø"/>
            </a:pPr>
            <a:r>
              <a:rPr lang="en-NZ" sz="4000" spc="-200" dirty="0"/>
              <a:t>So simple</a:t>
            </a:r>
          </a:p>
          <a:p>
            <a:pPr>
              <a:lnSpc>
                <a:spcPct val="70000"/>
              </a:lnSpc>
              <a:buFont typeface="Wingdings" panose="05000000000000000000" pitchFamily="2" charset="2"/>
              <a:buChar char="Ø"/>
            </a:pPr>
            <a:r>
              <a:rPr lang="en-NZ" sz="4000" spc="-200" dirty="0"/>
              <a:t>So beautiful </a:t>
            </a:r>
          </a:p>
          <a:p>
            <a:pPr>
              <a:lnSpc>
                <a:spcPct val="70000"/>
              </a:lnSpc>
              <a:buFont typeface="Wingdings" panose="05000000000000000000" pitchFamily="2" charset="2"/>
              <a:buChar char="Ø"/>
            </a:pPr>
            <a:r>
              <a:rPr lang="en-NZ" sz="4000" spc="-200" dirty="0"/>
              <a:t>So liberating</a:t>
            </a:r>
            <a:br>
              <a:rPr lang="en-NZ" sz="4000" spc="-200" dirty="0"/>
            </a:br>
            <a:r>
              <a:rPr lang="en-NZ" sz="4000" spc="-200" dirty="0"/>
              <a:t>For lost people it’s a tempting gospel to believe.</a:t>
            </a:r>
          </a:p>
        </p:txBody>
      </p:sp>
      <p:pic>
        <p:nvPicPr>
          <p:cNvPr id="4098" name="Picture 2" descr="Have the courage to follow your heart and intuition. They ...">
            <a:extLst>
              <a:ext uri="{FF2B5EF4-FFF2-40B4-BE49-F238E27FC236}">
                <a16:creationId xmlns:a16="http://schemas.microsoft.com/office/drawing/2014/main" id="{0717E51E-C309-467B-8AC3-D2BCF08B5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65" y="3299791"/>
            <a:ext cx="7434470" cy="355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6923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Think about it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38"/>
          <a:stretch/>
        </p:blipFill>
        <p:spPr bwMode="auto">
          <a:xfrm>
            <a:off x="600075" y="1329384"/>
            <a:ext cx="3971925" cy="152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28775" y="-168750"/>
            <a:ext cx="144303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9900" dirty="0"/>
              <a:t>B</a:t>
            </a:r>
            <a:r>
              <a:rPr lang="en-NZ" sz="9000" dirty="0">
                <a:solidFill>
                  <a:schemeClr val="bg1"/>
                </a:solidFill>
              </a:rPr>
              <a:t>U</a:t>
            </a:r>
            <a:r>
              <a:rPr lang="en-NZ" sz="9900" dirty="0"/>
              <a:t>T</a:t>
            </a:r>
            <a:endParaRPr lang="en-US" sz="9900" dirty="0"/>
          </a:p>
        </p:txBody>
      </p:sp>
    </p:spTree>
    <p:extLst>
      <p:ext uri="{BB962C8B-B14F-4D97-AF65-F5344CB8AC3E}">
        <p14:creationId xmlns:p14="http://schemas.microsoft.com/office/powerpoint/2010/main" val="23078561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Think about i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329384"/>
            <a:ext cx="7886700" cy="152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28775" y="-168750"/>
            <a:ext cx="144303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9900" dirty="0"/>
              <a:t>B</a:t>
            </a:r>
            <a:r>
              <a:rPr lang="en-NZ" sz="9000" dirty="0">
                <a:solidFill>
                  <a:schemeClr val="bg1"/>
                </a:solidFill>
              </a:rPr>
              <a:t>U</a:t>
            </a:r>
            <a:r>
              <a:rPr lang="en-NZ" sz="9900" dirty="0"/>
              <a:t>T</a:t>
            </a:r>
            <a:endParaRPr lang="en-US" sz="9900" dirty="0"/>
          </a:p>
        </p:txBody>
      </p:sp>
    </p:spTree>
    <p:extLst>
      <p:ext uri="{BB962C8B-B14F-4D97-AF65-F5344CB8AC3E}">
        <p14:creationId xmlns:p14="http://schemas.microsoft.com/office/powerpoint/2010/main" val="2169975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98460" y="1783959"/>
            <a:ext cx="3065480" cy="2889114"/>
          </a:xfrm>
        </p:spPr>
        <p:txBody>
          <a:bodyPr anchor="b">
            <a:normAutofit/>
          </a:bodyPr>
          <a:lstStyle/>
          <a:p>
            <a:pPr algn="l"/>
            <a:r>
              <a:rPr lang="en-NZ" sz="4700" b="1"/>
              <a:t>Which way?</a:t>
            </a:r>
            <a:endParaRPr lang="en-US" sz="4700" b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98459" y="4750893"/>
            <a:ext cx="3065478" cy="1147863"/>
          </a:xfrm>
        </p:spPr>
        <p:txBody>
          <a:bodyPr anchor="t">
            <a:normAutofit/>
          </a:bodyPr>
          <a:lstStyle/>
          <a:p>
            <a:pPr algn="l"/>
            <a:endParaRPr lang="en-US" sz="1700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5391039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Which Way To Go? - Signpost With Three Arrows, Cartoon ...">
            <a:extLst>
              <a:ext uri="{FF2B5EF4-FFF2-40B4-BE49-F238E27FC236}">
                <a16:creationId xmlns:a16="http://schemas.microsoft.com/office/drawing/2014/main" id="{800ED643-0CD3-443A-8F51-9D4C4D4AA1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4" r="32539" b="-1"/>
          <a:stretch/>
        </p:blipFill>
        <p:spPr bwMode="auto">
          <a:xfrm>
            <a:off x="20" y="10"/>
            <a:ext cx="5271352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709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43437"/>
            <a:ext cx="9143999" cy="1634273"/>
          </a:xfrm>
        </p:spPr>
        <p:txBody>
          <a:bodyPr>
            <a:normAutofit/>
          </a:bodyPr>
          <a:lstStyle/>
          <a:p>
            <a:pPr algn="ctr"/>
            <a:r>
              <a:rPr lang="en-NZ" sz="5400" b="1" dirty="0"/>
              <a:t>What does your heart really tell you most of the time?</a:t>
            </a:r>
            <a:endParaRPr lang="en-US" sz="5400" b="1" dirty="0"/>
          </a:p>
        </p:txBody>
      </p:sp>
      <p:pic>
        <p:nvPicPr>
          <p:cNvPr id="8194" name="Picture 2" descr="Image result for Think about i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329384"/>
            <a:ext cx="7886700" cy="152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28775" y="-168750"/>
            <a:ext cx="144303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9900" dirty="0"/>
              <a:t>B</a:t>
            </a:r>
            <a:r>
              <a:rPr lang="en-NZ" sz="9000" dirty="0">
                <a:solidFill>
                  <a:schemeClr val="bg1"/>
                </a:solidFill>
              </a:rPr>
              <a:t>U</a:t>
            </a:r>
            <a:r>
              <a:rPr lang="en-NZ" sz="9900" dirty="0"/>
              <a:t>T</a:t>
            </a:r>
            <a:endParaRPr lang="en-US" sz="9900" dirty="0"/>
          </a:p>
        </p:txBody>
      </p:sp>
    </p:spTree>
    <p:extLst>
      <p:ext uri="{BB962C8B-B14F-4D97-AF65-F5344CB8AC3E}">
        <p14:creationId xmlns:p14="http://schemas.microsoft.com/office/powerpoint/2010/main" val="37787862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755374"/>
            <a:ext cx="7886700" cy="6102626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NZ" sz="4000" spc="-200" dirty="0"/>
              <a:t>The average heart says:</a:t>
            </a:r>
          </a:p>
          <a:p>
            <a:pPr>
              <a:lnSpc>
                <a:spcPct val="70000"/>
              </a:lnSpc>
            </a:pPr>
            <a:r>
              <a:rPr lang="en-NZ" sz="4000" spc="-200" dirty="0">
                <a:solidFill>
                  <a:schemeClr val="bg1"/>
                </a:solidFill>
              </a:rPr>
              <a:t>1. “All of reality ought to serve my desires.”</a:t>
            </a:r>
          </a:p>
          <a:p>
            <a:pPr>
              <a:lnSpc>
                <a:spcPct val="70000"/>
              </a:lnSpc>
            </a:pPr>
            <a:r>
              <a:rPr lang="en-NZ" sz="4000" spc="-200" dirty="0">
                <a:solidFill>
                  <a:schemeClr val="bg1"/>
                </a:solidFill>
              </a:rPr>
              <a:t>2. “I think the best of me and worst of others.” </a:t>
            </a:r>
          </a:p>
          <a:p>
            <a:pPr>
              <a:lnSpc>
                <a:spcPct val="70000"/>
              </a:lnSpc>
            </a:pPr>
            <a:r>
              <a:rPr lang="en-NZ" sz="4000" spc="-200" dirty="0">
                <a:solidFill>
                  <a:schemeClr val="bg1"/>
                </a:solidFill>
              </a:rPr>
              <a:t>3. But Jesus says…</a:t>
            </a:r>
          </a:p>
          <a:p>
            <a:pPr>
              <a:lnSpc>
                <a:spcPct val="70000"/>
              </a:lnSpc>
            </a:pPr>
            <a:endParaRPr lang="en-NZ" sz="4000" spc="-200" dirty="0"/>
          </a:p>
        </p:txBody>
      </p:sp>
    </p:spTree>
    <p:extLst>
      <p:ext uri="{BB962C8B-B14F-4D97-AF65-F5344CB8AC3E}">
        <p14:creationId xmlns:p14="http://schemas.microsoft.com/office/powerpoint/2010/main" val="41751764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781878"/>
            <a:ext cx="7886700" cy="6102626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NZ" sz="4000" spc="-200" dirty="0"/>
              <a:t>The average heart says:</a:t>
            </a:r>
          </a:p>
          <a:p>
            <a:pPr>
              <a:lnSpc>
                <a:spcPct val="70000"/>
              </a:lnSpc>
            </a:pPr>
            <a:r>
              <a:rPr lang="en-NZ" sz="4000" spc="-200" dirty="0"/>
              <a:t>1. “All of reality ought to serve my desires.”</a:t>
            </a:r>
          </a:p>
          <a:p>
            <a:pPr>
              <a:lnSpc>
                <a:spcPct val="70000"/>
              </a:lnSpc>
            </a:pPr>
            <a:r>
              <a:rPr lang="en-NZ" sz="4000" spc="-200" dirty="0">
                <a:solidFill>
                  <a:schemeClr val="bg1"/>
                </a:solidFill>
              </a:rPr>
              <a:t>2. “I think the best of me and worst of others.” </a:t>
            </a:r>
          </a:p>
          <a:p>
            <a:pPr>
              <a:lnSpc>
                <a:spcPct val="70000"/>
              </a:lnSpc>
            </a:pPr>
            <a:r>
              <a:rPr lang="en-NZ" sz="4000" spc="-200" dirty="0">
                <a:solidFill>
                  <a:schemeClr val="bg1"/>
                </a:solidFill>
              </a:rPr>
              <a:t>3. But Jesus says…</a:t>
            </a:r>
          </a:p>
          <a:p>
            <a:pPr>
              <a:lnSpc>
                <a:spcPct val="70000"/>
              </a:lnSpc>
            </a:pPr>
            <a:endParaRPr lang="en-NZ" sz="4000" spc="-200" dirty="0"/>
          </a:p>
        </p:txBody>
      </p:sp>
      <p:pic>
        <p:nvPicPr>
          <p:cNvPr id="8194" name="Picture 2" descr="It's All About Me Funny Birthday Card £2.50 by Dean Morris ...">
            <a:extLst>
              <a:ext uri="{FF2B5EF4-FFF2-40B4-BE49-F238E27FC236}">
                <a16:creationId xmlns:a16="http://schemas.microsoft.com/office/drawing/2014/main" id="{F2637076-5BF9-4F84-ABD5-0CBB9B3E9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691" y="2143125"/>
            <a:ext cx="3333750" cy="471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5979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755374"/>
            <a:ext cx="7886700" cy="6102626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NZ" sz="4000" spc="-200" dirty="0"/>
              <a:t>The average heart says:</a:t>
            </a:r>
          </a:p>
          <a:p>
            <a:pPr>
              <a:lnSpc>
                <a:spcPct val="70000"/>
              </a:lnSpc>
            </a:pPr>
            <a:r>
              <a:rPr lang="en-NZ" sz="4000" spc="-200" dirty="0"/>
              <a:t>1. “All of reality ought to serve my desires.”</a:t>
            </a:r>
          </a:p>
          <a:p>
            <a:pPr>
              <a:lnSpc>
                <a:spcPct val="70000"/>
              </a:lnSpc>
            </a:pPr>
            <a:r>
              <a:rPr lang="en-NZ" sz="4000" spc="-200" dirty="0"/>
              <a:t>2. “I think the best of me and worst of others.” </a:t>
            </a:r>
          </a:p>
          <a:p>
            <a:pPr>
              <a:lnSpc>
                <a:spcPct val="70000"/>
              </a:lnSpc>
            </a:pPr>
            <a:r>
              <a:rPr lang="en-NZ" sz="4000" spc="-200" dirty="0">
                <a:solidFill>
                  <a:schemeClr val="bg1"/>
                </a:solidFill>
              </a:rPr>
              <a:t>3. But Jesus says…</a:t>
            </a:r>
          </a:p>
          <a:p>
            <a:pPr>
              <a:lnSpc>
                <a:spcPct val="70000"/>
              </a:lnSpc>
            </a:pPr>
            <a:endParaRPr lang="en-NZ" sz="4000" spc="-200" dirty="0"/>
          </a:p>
        </p:txBody>
      </p:sp>
    </p:spTree>
    <p:extLst>
      <p:ext uri="{BB962C8B-B14F-4D97-AF65-F5344CB8AC3E}">
        <p14:creationId xmlns:p14="http://schemas.microsoft.com/office/powerpoint/2010/main" val="2693450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755374"/>
            <a:ext cx="7886700" cy="6102626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NZ" sz="4000" spc="-200" dirty="0"/>
              <a:t>The average heart says:</a:t>
            </a:r>
          </a:p>
          <a:p>
            <a:pPr>
              <a:lnSpc>
                <a:spcPct val="70000"/>
              </a:lnSpc>
            </a:pPr>
            <a:r>
              <a:rPr lang="en-NZ" sz="4000" spc="-200" dirty="0"/>
              <a:t>1. “All of reality ought to serve my desires.”</a:t>
            </a:r>
          </a:p>
          <a:p>
            <a:pPr>
              <a:lnSpc>
                <a:spcPct val="70000"/>
              </a:lnSpc>
            </a:pPr>
            <a:r>
              <a:rPr lang="en-NZ" sz="4000" spc="-200" dirty="0"/>
              <a:t>2. “I think the best of me and worst of others.” </a:t>
            </a:r>
          </a:p>
          <a:p>
            <a:pPr>
              <a:lnSpc>
                <a:spcPct val="70000"/>
              </a:lnSpc>
            </a:pPr>
            <a:r>
              <a:rPr lang="en-NZ" sz="4000" spc="-200" dirty="0"/>
              <a:t>3. But Jesus says…</a:t>
            </a:r>
          </a:p>
          <a:p>
            <a:pPr>
              <a:lnSpc>
                <a:spcPct val="70000"/>
              </a:lnSpc>
            </a:pPr>
            <a:endParaRPr lang="en-NZ" sz="4000" spc="-200" dirty="0"/>
          </a:p>
        </p:txBody>
      </p:sp>
    </p:spTree>
    <p:extLst>
      <p:ext uri="{BB962C8B-B14F-4D97-AF65-F5344CB8AC3E}">
        <p14:creationId xmlns:p14="http://schemas.microsoft.com/office/powerpoint/2010/main" val="16070708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755374"/>
            <a:ext cx="7886700" cy="6102626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NZ" sz="4000" spc="-200" dirty="0"/>
              <a:t>The average heart says:</a:t>
            </a:r>
          </a:p>
          <a:p>
            <a:pPr>
              <a:lnSpc>
                <a:spcPct val="70000"/>
              </a:lnSpc>
            </a:pPr>
            <a:r>
              <a:rPr lang="en-NZ" sz="4000" spc="-200" dirty="0"/>
              <a:t>1. “All of reality ought to serve my desires.”</a:t>
            </a:r>
          </a:p>
          <a:p>
            <a:pPr>
              <a:lnSpc>
                <a:spcPct val="70000"/>
              </a:lnSpc>
            </a:pPr>
            <a:r>
              <a:rPr lang="en-NZ" sz="4000" spc="-200" dirty="0"/>
              <a:t>2. “I think the best of me and worst of others.” </a:t>
            </a:r>
          </a:p>
          <a:p>
            <a:pPr>
              <a:lnSpc>
                <a:spcPct val="70000"/>
              </a:lnSpc>
            </a:pPr>
            <a:r>
              <a:rPr lang="en-NZ" sz="4000" spc="-200" dirty="0"/>
              <a:t>3. But Jesus says…</a:t>
            </a:r>
          </a:p>
          <a:p>
            <a:pPr>
              <a:lnSpc>
                <a:spcPct val="70000"/>
              </a:lnSpc>
            </a:pPr>
            <a:endParaRPr lang="en-NZ" sz="4000" spc="-200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197596E2-AEE8-46BB-9D5F-D7D01F88223D}"/>
              </a:ext>
            </a:extLst>
          </p:cNvPr>
          <p:cNvSpPr txBox="1">
            <a:spLocks/>
          </p:cNvSpPr>
          <p:nvPr/>
        </p:nvSpPr>
        <p:spPr>
          <a:xfrm>
            <a:off x="628650" y="4403034"/>
            <a:ext cx="7886700" cy="185199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en-NZ" sz="4000" spc="-200" dirty="0">
                <a:solidFill>
                  <a:schemeClr val="bg1"/>
                </a:solidFill>
              </a:rPr>
              <a:t>Matthew 15:19—For out of the heart come evil thoughts, murders, adulteries, fornications, thefts, false witness, slanders.</a:t>
            </a:r>
            <a:r>
              <a:rPr lang="en-NZ" sz="4000" dirty="0">
                <a:solidFill>
                  <a:schemeClr val="bg1"/>
                </a:solidFill>
              </a:rPr>
              <a:t> </a:t>
            </a:r>
            <a:r>
              <a:rPr lang="en-NZ" sz="1500" dirty="0">
                <a:solidFill>
                  <a:schemeClr val="bg1"/>
                </a:solidFill>
              </a:rPr>
              <a:t>(NASB95)</a:t>
            </a:r>
            <a:endParaRPr lang="en-US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3561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Jeremiah 17:9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91" b="18281"/>
          <a:stretch/>
        </p:blipFill>
        <p:spPr bwMode="auto">
          <a:xfrm>
            <a:off x="434024" y="1100137"/>
            <a:ext cx="8295638" cy="485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8270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which way should I go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9" b="14167"/>
          <a:stretch/>
        </p:blipFill>
        <p:spPr bwMode="auto">
          <a:xfrm>
            <a:off x="0" y="-6035"/>
            <a:ext cx="9144001" cy="683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E1BDEE-B7C6-4DC2-BCB4-C0C54A5B1E70}"/>
              </a:ext>
            </a:extLst>
          </p:cNvPr>
          <p:cNvSpPr txBox="1"/>
          <p:nvPr/>
        </p:nvSpPr>
        <p:spPr>
          <a:xfrm>
            <a:off x="3243469" y="5986421"/>
            <a:ext cx="2657061" cy="6426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n-NZ" sz="4800" spc="-200" dirty="0">
                <a:solidFill>
                  <a:schemeClr val="bg1"/>
                </a:solidFill>
              </a:rPr>
              <a:t>Psalm 32:8</a:t>
            </a:r>
          </a:p>
        </p:txBody>
      </p:sp>
    </p:spTree>
    <p:extLst>
      <p:ext uri="{BB962C8B-B14F-4D97-AF65-F5344CB8AC3E}">
        <p14:creationId xmlns:p14="http://schemas.microsoft.com/office/powerpoint/2010/main" val="31573293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B0948-C19F-4335-9B27-EF98EC4E3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233914"/>
            <a:ext cx="7886700" cy="1209123"/>
          </a:xfrm>
        </p:spPr>
        <p:txBody>
          <a:bodyPr>
            <a:normAutofit fontScale="92500" lnSpcReduction="20000"/>
          </a:bodyPr>
          <a:lstStyle/>
          <a:p>
            <a:r>
              <a:rPr lang="en-NZ" sz="9600" dirty="0">
                <a:latin typeface="Brush Script MT" panose="03060802040406070304" pitchFamily="66" charset="0"/>
              </a:rPr>
              <a:t>In other words,…</a:t>
            </a:r>
            <a:endParaRPr lang="en-NZ" dirty="0"/>
          </a:p>
        </p:txBody>
      </p:sp>
      <p:pic>
        <p:nvPicPr>
          <p:cNvPr id="5" name="Picture 2" descr="Image result for Jeremiah 17:9">
            <a:extLst>
              <a:ext uri="{FF2B5EF4-FFF2-40B4-BE49-F238E27FC236}">
                <a16:creationId xmlns:a16="http://schemas.microsoft.com/office/drawing/2014/main" id="{841B3C4E-CFCA-4741-8BB9-B2DC793C8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134" y="1443037"/>
            <a:ext cx="5215731" cy="521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2311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B4E72-0279-4760-B3DB-DDDE9E683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596348"/>
            <a:ext cx="8157541" cy="5580615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NZ" sz="4000" b="1" spc="-200" dirty="0"/>
              <a:t>Don’t believe in your heart.</a:t>
            </a:r>
          </a:p>
        </p:txBody>
      </p:sp>
    </p:spTree>
    <p:extLst>
      <p:ext uri="{BB962C8B-B14F-4D97-AF65-F5344CB8AC3E}">
        <p14:creationId xmlns:p14="http://schemas.microsoft.com/office/powerpoint/2010/main" val="653108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7D853EE8-AC93-4662-8A2D-40D16CB0EC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0"/>
          <a:stretch/>
        </p:blipFill>
        <p:spPr bwMode="auto">
          <a:xfrm>
            <a:off x="0" y="2729948"/>
            <a:ext cx="9144000" cy="412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9A85648-24F7-4A17-A633-094B91C1BC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9" y="410817"/>
            <a:ext cx="8117785" cy="649358"/>
          </a:xfrm>
        </p:spPr>
        <p:txBody>
          <a:bodyPr>
            <a:normAutofit/>
          </a:bodyPr>
          <a:lstStyle/>
          <a:p>
            <a:r>
              <a:rPr lang="en-NZ" sz="4000" b="1" dirty="0"/>
              <a:t>If you asked Hollywood…</a:t>
            </a:r>
            <a:endParaRPr lang="en-NZ" sz="40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62BBE3B-278E-4792-B9CD-8C79E4299C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49" y="1060175"/>
            <a:ext cx="8303316" cy="51167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4000" b="1" dirty="0">
                <a:solidFill>
                  <a:schemeClr val="bg1"/>
                </a:solidFill>
              </a:rPr>
              <a:t>“What is right for me?</a:t>
            </a:r>
            <a:br>
              <a:rPr lang="en-NZ" sz="4000" b="1" dirty="0">
                <a:solidFill>
                  <a:schemeClr val="bg1"/>
                </a:solidFill>
              </a:rPr>
            </a:br>
            <a:r>
              <a:rPr lang="en-NZ" sz="4000" b="1" dirty="0">
                <a:solidFill>
                  <a:schemeClr val="bg1"/>
                </a:solidFill>
              </a:rPr>
              <a:t>“Where might my dreams take me?” </a:t>
            </a:r>
            <a:br>
              <a:rPr lang="en-NZ" sz="4000" b="1" dirty="0">
                <a:solidFill>
                  <a:schemeClr val="bg1"/>
                </a:solidFill>
              </a:rPr>
            </a:br>
            <a:r>
              <a:rPr lang="en-NZ" sz="4000" b="1" dirty="0">
                <a:solidFill>
                  <a:schemeClr val="bg1"/>
                </a:solidFill>
              </a:rPr>
              <a:t>“Which way should I go?”</a:t>
            </a:r>
            <a:endParaRPr lang="en-NZ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5615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B4E72-0279-4760-B3DB-DDDE9E683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596348"/>
            <a:ext cx="8157541" cy="5580615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NZ" sz="4000" b="1" spc="-200" dirty="0"/>
              <a:t>Don’t believe in your heart.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NZ" sz="4000" b="1" spc="-200" dirty="0"/>
              <a:t>1. Direct your heart to believe in God. </a:t>
            </a:r>
            <a:br>
              <a:rPr lang="en-NZ" sz="4000" b="1" spc="-200" dirty="0"/>
            </a:br>
            <a:endParaRPr lang="en-US" sz="4000" b="1" spc="-200" dirty="0"/>
          </a:p>
        </p:txBody>
      </p:sp>
      <p:pic>
        <p:nvPicPr>
          <p:cNvPr id="7170" name="Picture 2" descr="Don't Follow Your Heart, Lead It - All Pro Dad : All Pro Dad">
            <a:extLst>
              <a:ext uri="{FF2B5EF4-FFF2-40B4-BE49-F238E27FC236}">
                <a16:creationId xmlns:a16="http://schemas.microsoft.com/office/drawing/2014/main" id="{E05CFD06-FDB3-4C87-B4C6-BD0F92D47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3" y="2184991"/>
            <a:ext cx="7566991" cy="431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0939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B4E72-0279-4760-B3DB-DDDE9E683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596348"/>
            <a:ext cx="8157541" cy="5580615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NZ" sz="4000" b="1" spc="-200" dirty="0"/>
              <a:t>Don’t believe in your heart.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NZ" sz="4000" b="1" spc="-200" dirty="0"/>
              <a:t>1. Direct your heart to believe in God. </a:t>
            </a:r>
            <a:br>
              <a:rPr lang="en-NZ" sz="4000" b="1" spc="-200" dirty="0"/>
            </a:br>
            <a:r>
              <a:rPr lang="en-NZ" sz="4000" b="1" spc="-200" dirty="0"/>
              <a:t>2. Jesus did “NOT” say to his disciples,…</a:t>
            </a:r>
            <a:r>
              <a:rPr lang="en-NZ" sz="4000" b="1" spc="-200" dirty="0">
                <a:solidFill>
                  <a:schemeClr val="bg1"/>
                </a:solidFill>
              </a:rPr>
              <a:t> “Let not your hearts be troubled, just believe in your hearts.” </a:t>
            </a:r>
            <a:br>
              <a:rPr lang="en-NZ" sz="4000" b="1" spc="-200" dirty="0">
                <a:solidFill>
                  <a:schemeClr val="bg1"/>
                </a:solidFill>
              </a:rPr>
            </a:br>
            <a:endParaRPr lang="en-US" sz="4000" b="1" spc="-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7441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B4E72-0279-4760-B3DB-DDDE9E683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596348"/>
            <a:ext cx="8157541" cy="5580615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NZ" sz="4000" b="1" spc="-200" dirty="0"/>
              <a:t>Don’t believe in your heart.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NZ" sz="4000" b="1" spc="-200" dirty="0"/>
              <a:t>1. Direct your heart to believe in God. </a:t>
            </a:r>
            <a:br>
              <a:rPr lang="en-NZ" sz="4000" b="1" spc="-200" dirty="0"/>
            </a:br>
            <a:r>
              <a:rPr lang="en-NZ" sz="4000" b="1" spc="-200" dirty="0"/>
              <a:t>2. Jesus did “NOT” say to his disciples,</a:t>
            </a:r>
            <a:r>
              <a:rPr lang="en-NZ" sz="4000" b="1" spc="-200" dirty="0">
                <a:solidFill>
                  <a:schemeClr val="bg1"/>
                </a:solidFill>
              </a:rPr>
              <a:t>…</a:t>
            </a:r>
            <a:r>
              <a:rPr lang="en-NZ" sz="4000" b="1" spc="-200" dirty="0"/>
              <a:t> “Let not your hearts be troubled, </a:t>
            </a:r>
          </a:p>
          <a:p>
            <a:pPr marL="0" indent="0">
              <a:lnSpc>
                <a:spcPct val="70000"/>
              </a:lnSpc>
              <a:buNone/>
            </a:pPr>
            <a:endParaRPr lang="en-NZ" sz="4000" b="1" spc="-200" dirty="0"/>
          </a:p>
          <a:p>
            <a:pPr marL="0" indent="0" algn="ctr">
              <a:lnSpc>
                <a:spcPct val="70000"/>
              </a:lnSpc>
              <a:buNone/>
            </a:pPr>
            <a:r>
              <a:rPr lang="en-NZ" sz="6600" b="1" spc="-200" dirty="0"/>
              <a:t>Just believe in your hearts.” </a:t>
            </a:r>
            <a:endParaRPr lang="en-US" sz="6600" b="1" spc="-200" dirty="0"/>
          </a:p>
        </p:txBody>
      </p:sp>
    </p:spTree>
    <p:extLst>
      <p:ext uri="{BB962C8B-B14F-4D97-AF65-F5344CB8AC3E}">
        <p14:creationId xmlns:p14="http://schemas.microsoft.com/office/powerpoint/2010/main" val="42529812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B4E72-0279-4760-B3DB-DDDE9E683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596348"/>
            <a:ext cx="8157541" cy="5580615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NZ" sz="4000" b="1" spc="-200" dirty="0"/>
              <a:t>Don’t believe in your heart.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NZ" sz="4000" b="1" spc="-200" dirty="0"/>
              <a:t>1. Direct your heart to believe in God. </a:t>
            </a:r>
            <a:br>
              <a:rPr lang="en-NZ" sz="4000" b="1" spc="-200" dirty="0"/>
            </a:br>
            <a:r>
              <a:rPr lang="en-NZ" sz="4000" b="1" spc="-200" dirty="0"/>
              <a:t>2. Don’t follow your heart. </a:t>
            </a:r>
            <a:br>
              <a:rPr lang="en-NZ" sz="4000" b="1" spc="-200" dirty="0"/>
            </a:br>
            <a:r>
              <a:rPr lang="en-NZ" sz="4000" b="1" spc="-200" dirty="0"/>
              <a:t>3. Jesus did “NOT” say to his disciples, “Let not your hearts be troubled, just believe in your hearts.” </a:t>
            </a:r>
            <a:br>
              <a:rPr lang="en-NZ" sz="4000" b="1" spc="-200" dirty="0"/>
            </a:br>
            <a:r>
              <a:rPr lang="en-NZ" sz="4000" b="1" spc="-200" dirty="0"/>
              <a:t> </a:t>
            </a:r>
          </a:p>
          <a:p>
            <a:pPr marL="0" indent="0">
              <a:lnSpc>
                <a:spcPct val="70000"/>
              </a:lnSpc>
              <a:buNone/>
            </a:pPr>
            <a:endParaRPr lang="en-NZ" sz="4000" b="1" spc="-200" dirty="0"/>
          </a:p>
          <a:p>
            <a:pPr marL="0" indent="0" algn="ctr">
              <a:lnSpc>
                <a:spcPct val="70000"/>
              </a:lnSpc>
              <a:buNone/>
            </a:pPr>
            <a:r>
              <a:rPr lang="en-NZ" sz="6600" b="1" spc="-200" dirty="0"/>
              <a:t>4. He said:</a:t>
            </a:r>
            <a:endParaRPr lang="en-US" sz="6600" b="1" spc="-200" dirty="0"/>
          </a:p>
        </p:txBody>
      </p:sp>
    </p:spTree>
    <p:extLst>
      <p:ext uri="{BB962C8B-B14F-4D97-AF65-F5344CB8AC3E}">
        <p14:creationId xmlns:p14="http://schemas.microsoft.com/office/powerpoint/2010/main" val="25451285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John 14:1">
            <a:extLst>
              <a:ext uri="{FF2B5EF4-FFF2-40B4-BE49-F238E27FC236}">
                <a16:creationId xmlns:a16="http://schemas.microsoft.com/office/drawing/2014/main" id="{ED7517BB-EDC1-416C-AC8F-41D82A9773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2"/>
          <a:stretch/>
        </p:blipFill>
        <p:spPr bwMode="auto">
          <a:xfrm>
            <a:off x="773245" y="345226"/>
            <a:ext cx="7597510" cy="616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4037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6B3BA-3B38-4003-A7A1-538894B72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649358"/>
            <a:ext cx="7886700" cy="5527606"/>
          </a:xfrm>
        </p:spPr>
        <p:txBody>
          <a:bodyPr>
            <a:normAutofit/>
          </a:bodyPr>
          <a:lstStyle/>
          <a:p>
            <a:r>
              <a:rPr lang="en-US" sz="4000" dirty="0"/>
              <a:t>Choice of direction is yours to make</a:t>
            </a:r>
            <a:endParaRPr lang="en-NZ" sz="4000" dirty="0"/>
          </a:p>
        </p:txBody>
      </p:sp>
      <p:pic>
        <p:nvPicPr>
          <p:cNvPr id="1026" name="Picture 2" descr="Acknowledge Him, and he'll direct your paths ~ Proverbs 3 ...">
            <a:extLst>
              <a:ext uri="{FF2B5EF4-FFF2-40B4-BE49-F238E27FC236}">
                <a16:creationId xmlns:a16="http://schemas.microsoft.com/office/drawing/2014/main" id="{2AD72773-7A9F-41DD-82D1-A4D85091B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017" y="1736035"/>
            <a:ext cx="5121965" cy="512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7980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875FC-D0DF-48FB-8976-5B86999CF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03583"/>
            <a:ext cx="7886700" cy="567338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NZ" sz="4000" spc="-200" dirty="0"/>
              <a:t>Hebrews 11:6—</a:t>
            </a:r>
            <a:r>
              <a:rPr lang="en-NZ" sz="4000" spc="-200" baseline="30000" dirty="0"/>
              <a:t>6 </a:t>
            </a:r>
            <a:r>
              <a:rPr lang="en-NZ" sz="4000" spc="-200" dirty="0"/>
              <a:t>And without faith it is impossible to please </a:t>
            </a:r>
            <a:r>
              <a:rPr lang="en-NZ" sz="4000" i="1" spc="-200" dirty="0"/>
              <a:t>Him</a:t>
            </a:r>
            <a:r>
              <a:rPr lang="en-NZ" sz="4000" spc="-200" dirty="0"/>
              <a:t>, for he who </a:t>
            </a:r>
            <a:r>
              <a:rPr lang="en-NZ" sz="4000" u="sng" spc="-200" dirty="0"/>
              <a:t>comes to God</a:t>
            </a:r>
            <a:r>
              <a:rPr lang="en-NZ" sz="4000" spc="-200" dirty="0"/>
              <a:t> must believe that He is and </a:t>
            </a:r>
            <a:r>
              <a:rPr lang="en-NZ" sz="4000" i="1" spc="-200" dirty="0"/>
              <a:t>that</a:t>
            </a:r>
            <a:r>
              <a:rPr lang="en-NZ" sz="4000" spc="-200" dirty="0"/>
              <a:t> He is a rewarder of </a:t>
            </a:r>
            <a:r>
              <a:rPr lang="en-NZ" sz="4000" u="sng" spc="-200" dirty="0"/>
              <a:t>those who seek Him</a:t>
            </a:r>
            <a:r>
              <a:rPr lang="en-NZ" sz="4000" spc="-200" dirty="0"/>
              <a:t>. </a:t>
            </a:r>
            <a:r>
              <a:rPr lang="en-NZ" sz="1050" b="1" dirty="0"/>
              <a:t>(NASB)</a:t>
            </a:r>
            <a:endParaRPr lang="en-US" sz="1050" b="1" dirty="0"/>
          </a:p>
          <a:p>
            <a:endParaRPr lang="en-NZ" dirty="0"/>
          </a:p>
        </p:txBody>
      </p:sp>
      <p:pic>
        <p:nvPicPr>
          <p:cNvPr id="5" name="Picture 2" descr="https://scontent.fakl1-1.fna.fbcdn.net/v/t1.0-9/480068_372608142833473_1283112641_n.jpg?oh=24ae30088b195c16decdcf62df17f83a&amp;oe=5871BECA">
            <a:extLst>
              <a:ext uri="{FF2B5EF4-FFF2-40B4-BE49-F238E27FC236}">
                <a16:creationId xmlns:a16="http://schemas.microsoft.com/office/drawing/2014/main" id="{7CDBFB71-B375-453F-BB42-AC808AEE27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0" b="11981"/>
          <a:stretch/>
        </p:blipFill>
        <p:spPr bwMode="auto">
          <a:xfrm>
            <a:off x="4262437" y="3079680"/>
            <a:ext cx="4881563" cy="377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cc-growing-dumberer: How to highlight verses in your bible">
            <a:extLst>
              <a:ext uri="{FF2B5EF4-FFF2-40B4-BE49-F238E27FC236}">
                <a16:creationId xmlns:a16="http://schemas.microsoft.com/office/drawing/2014/main" id="{B4C7FE78-371E-493B-BA08-CADC0BD27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98094"/>
            <a:ext cx="4572000" cy="305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4298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43087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NZ" dirty="0">
                <a:solidFill>
                  <a:schemeClr val="bg1"/>
                </a:solidFill>
              </a:rPr>
              <a:t>Jeremiah 29:13—You will seek Me and find </a:t>
            </a:r>
            <a:r>
              <a:rPr lang="en-NZ" i="1" dirty="0">
                <a:solidFill>
                  <a:schemeClr val="bg1"/>
                </a:solidFill>
              </a:rPr>
              <a:t>Me</a:t>
            </a:r>
            <a:r>
              <a:rPr lang="en-NZ" dirty="0">
                <a:solidFill>
                  <a:schemeClr val="bg1"/>
                </a:solidFill>
              </a:rPr>
              <a:t> when you search for Me with all your heart. </a:t>
            </a:r>
            <a:r>
              <a:rPr lang="en-NZ" sz="1300" dirty="0">
                <a:solidFill>
                  <a:schemeClr val="bg1"/>
                </a:solidFill>
              </a:rPr>
              <a:t>(NASB)</a:t>
            </a:r>
            <a:endParaRPr lang="en-US" sz="1300" dirty="0">
              <a:solidFill>
                <a:schemeClr val="bg1"/>
              </a:solidFill>
            </a:endParaRPr>
          </a:p>
        </p:txBody>
      </p:sp>
      <p:pic>
        <p:nvPicPr>
          <p:cNvPr id="5122" name="Picture 2" descr="https://scontent.fakl1-1.fna.fbcdn.net/v/t1.0-9/396371_362828400478114_1519134458_n.jpg?oh=01d1773c430448ff73da4cb4e8f5a8e3&amp;oe=585F811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19"/>
          <a:stretch/>
        </p:blipFill>
        <p:spPr bwMode="auto">
          <a:xfrm>
            <a:off x="0" y="1843088"/>
            <a:ext cx="9144000" cy="501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4037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content.fakl1-1.fna.fbcdn.net/v/t1.0-9/26657_355336491227305_1098242494_n.jpg?oh=165e0cb74b39ff61813c8ebbfd049935&amp;oe=58AD6B1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1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2955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content.fakl1-1.fna.fbcdn.net/v/t1.0-9/11665582_606772416131102_4954968518111718159_n.jpg?oh=c419fc4b490914a0cd5f60956ac609e6&amp;oe=58A3513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5103674"/>
            <a:ext cx="41301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dirty="0">
                <a:solidFill>
                  <a:schemeClr val="bg1"/>
                </a:solidFill>
              </a:rPr>
              <a:t>A good brother Preaching the Gospel in Kenya.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124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7D853EE8-AC93-4662-8A2D-40D16CB0EC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0"/>
          <a:stretch/>
        </p:blipFill>
        <p:spPr bwMode="auto">
          <a:xfrm>
            <a:off x="0" y="2729948"/>
            <a:ext cx="9144000" cy="412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9A85648-24F7-4A17-A633-094B91C1BC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9" y="410817"/>
            <a:ext cx="8117785" cy="649358"/>
          </a:xfrm>
        </p:spPr>
        <p:txBody>
          <a:bodyPr>
            <a:normAutofit/>
          </a:bodyPr>
          <a:lstStyle/>
          <a:p>
            <a:r>
              <a:rPr lang="en-NZ" sz="4000" b="1" dirty="0"/>
              <a:t>If you asked Hollywood…</a:t>
            </a:r>
            <a:endParaRPr lang="en-NZ" sz="40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62BBE3B-278E-4792-B9CD-8C79E4299C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49" y="1060175"/>
            <a:ext cx="8303316" cy="51167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4000" b="1" dirty="0"/>
              <a:t>“What is right for me?</a:t>
            </a:r>
            <a:br>
              <a:rPr lang="en-NZ" sz="4000" b="1" dirty="0"/>
            </a:br>
            <a:r>
              <a:rPr lang="en-NZ" sz="4000" b="1" dirty="0">
                <a:solidFill>
                  <a:schemeClr val="bg1"/>
                </a:solidFill>
              </a:rPr>
              <a:t>“Where might my dreams take me?” </a:t>
            </a:r>
            <a:br>
              <a:rPr lang="en-NZ" sz="4000" b="1" dirty="0">
                <a:solidFill>
                  <a:schemeClr val="bg1"/>
                </a:solidFill>
              </a:rPr>
            </a:br>
            <a:r>
              <a:rPr lang="en-NZ" sz="4000" b="1" dirty="0">
                <a:solidFill>
                  <a:schemeClr val="bg1"/>
                </a:solidFill>
              </a:rPr>
              <a:t>“Which way should I go?”</a:t>
            </a:r>
            <a:endParaRPr lang="en-NZ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3518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6391"/>
            <a:ext cx="9144000" cy="219986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>
              <a:lnSpc>
                <a:spcPct val="70000"/>
              </a:lnSpc>
            </a:pPr>
            <a:br>
              <a:rPr lang="en-NZ" sz="1600" spc="-200" dirty="0">
                <a:solidFill>
                  <a:schemeClr val="tx1"/>
                </a:solidFill>
              </a:rPr>
            </a:b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Mark 16:15-16—</a:t>
            </a:r>
            <a:r>
              <a:rPr lang="en-NZ" sz="4000" b="1" i="0" spc="-200" baseline="30000" dirty="0">
                <a:solidFill>
                  <a:srgbClr val="000000"/>
                </a:solidFill>
                <a:effectLst/>
                <a:latin typeface="system-ui"/>
              </a:rPr>
              <a:t>15</a:t>
            </a: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And He said to them, “Go into all the world and preach the gospel to all creation. </a:t>
            </a:r>
            <a:r>
              <a:rPr lang="en-NZ" sz="4000" b="1" i="0" spc="-200" baseline="30000" dirty="0">
                <a:solidFill>
                  <a:srgbClr val="000000"/>
                </a:solidFill>
                <a:effectLst/>
                <a:latin typeface="system-ui"/>
              </a:rPr>
              <a:t>16 </a:t>
            </a: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He who has believed and has been baptized shall be saved; but he who has disbelieved shall be condemned.</a:t>
            </a:r>
            <a:r>
              <a:rPr lang="en-NZ" sz="1600" b="0" i="0" dirty="0">
                <a:solidFill>
                  <a:srgbClr val="000000"/>
                </a:solidFill>
                <a:effectLst/>
                <a:latin typeface="system-ui"/>
              </a:rPr>
              <a:t> (NASB95)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scontent.fakl1-1.fna.fbcdn.net/v/t1.0-9/13226654_746957522112590_6333244004123081495_n.jpg?oh=197972149df17b2c9b3ea7a6b4e75525&amp;oe=587197C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51" b="17318"/>
          <a:stretch/>
        </p:blipFill>
        <p:spPr bwMode="auto">
          <a:xfrm>
            <a:off x="-1" y="2570922"/>
            <a:ext cx="9144001" cy="428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2535" y="4672617"/>
            <a:ext cx="2671762" cy="193899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NZ" sz="4000" dirty="0">
                <a:solidFill>
                  <a:schemeClr val="bg1"/>
                </a:solidFill>
              </a:rPr>
              <a:t>Putting on Christ in Guatemala.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041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7D853EE8-AC93-4662-8A2D-40D16CB0EC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0"/>
          <a:stretch/>
        </p:blipFill>
        <p:spPr bwMode="auto">
          <a:xfrm>
            <a:off x="0" y="2729948"/>
            <a:ext cx="9144000" cy="412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9A85648-24F7-4A17-A633-094B91C1BC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9" y="410817"/>
            <a:ext cx="8117785" cy="649358"/>
          </a:xfrm>
        </p:spPr>
        <p:txBody>
          <a:bodyPr>
            <a:normAutofit/>
          </a:bodyPr>
          <a:lstStyle/>
          <a:p>
            <a:r>
              <a:rPr lang="en-NZ" sz="4000" b="1" dirty="0"/>
              <a:t>If you asked Hollywood…</a:t>
            </a:r>
            <a:endParaRPr lang="en-NZ" sz="40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62BBE3B-278E-4792-B9CD-8C79E4299C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49" y="1060175"/>
            <a:ext cx="8303316" cy="51167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4000" b="1" dirty="0"/>
              <a:t>“What is right for me?</a:t>
            </a:r>
            <a:br>
              <a:rPr lang="en-NZ" sz="4000" b="1" dirty="0"/>
            </a:br>
            <a:r>
              <a:rPr lang="en-NZ" sz="4000" b="1" dirty="0"/>
              <a:t>“Where might my dreams take me?” </a:t>
            </a:r>
            <a:br>
              <a:rPr lang="en-NZ" sz="4000" b="1" dirty="0"/>
            </a:br>
            <a:r>
              <a:rPr lang="en-NZ" sz="4000" b="1" dirty="0">
                <a:solidFill>
                  <a:schemeClr val="bg1"/>
                </a:solidFill>
              </a:rPr>
              <a:t>“Which way should I go?”</a:t>
            </a:r>
            <a:endParaRPr lang="en-NZ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8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7D853EE8-AC93-4662-8A2D-40D16CB0EC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0"/>
          <a:stretch/>
        </p:blipFill>
        <p:spPr bwMode="auto">
          <a:xfrm>
            <a:off x="0" y="2729948"/>
            <a:ext cx="9144000" cy="412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9A85648-24F7-4A17-A633-094B91C1BC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9" y="410817"/>
            <a:ext cx="8117785" cy="649358"/>
          </a:xfrm>
        </p:spPr>
        <p:txBody>
          <a:bodyPr>
            <a:normAutofit/>
          </a:bodyPr>
          <a:lstStyle/>
          <a:p>
            <a:r>
              <a:rPr lang="en-NZ" sz="4000" b="1" dirty="0"/>
              <a:t>If you asked Hollywood…</a:t>
            </a:r>
            <a:endParaRPr lang="en-NZ" sz="40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62BBE3B-278E-4792-B9CD-8C79E4299C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49" y="1060175"/>
            <a:ext cx="8303316" cy="51167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4000" b="1" dirty="0"/>
              <a:t>“What is right for me?</a:t>
            </a:r>
            <a:br>
              <a:rPr lang="en-NZ" sz="4000" b="1" dirty="0"/>
            </a:br>
            <a:r>
              <a:rPr lang="en-NZ" sz="4000" b="1" dirty="0"/>
              <a:t>“Where might my dreams take me?” </a:t>
            </a:r>
            <a:br>
              <a:rPr lang="en-NZ" sz="4000" b="1" dirty="0"/>
            </a:br>
            <a:r>
              <a:rPr lang="en-NZ" sz="4000" b="1" dirty="0"/>
              <a:t>“Which way should I go?”</a:t>
            </a:r>
            <a:endParaRPr lang="en-NZ" sz="4000" dirty="0"/>
          </a:p>
        </p:txBody>
      </p:sp>
    </p:spTree>
    <p:extLst>
      <p:ext uri="{BB962C8B-B14F-4D97-AF65-F5344CB8AC3E}">
        <p14:creationId xmlns:p14="http://schemas.microsoft.com/office/powerpoint/2010/main" val="1213689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follow your heart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32"/>
          <a:stretch/>
        </p:blipFill>
        <p:spPr bwMode="auto">
          <a:xfrm>
            <a:off x="1128712" y="0"/>
            <a:ext cx="6943726" cy="686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198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9A85648-24F7-4A17-A633-094B91C1BC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9" y="410817"/>
            <a:ext cx="8117785" cy="649358"/>
          </a:xfrm>
        </p:spPr>
        <p:txBody>
          <a:bodyPr>
            <a:normAutofit/>
          </a:bodyPr>
          <a:lstStyle/>
          <a:p>
            <a:r>
              <a:rPr lang="en-NZ" sz="4000" dirty="0"/>
              <a:t>“Follow your heart”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62BBE3B-278E-4792-B9CD-8C79E4299C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49" y="1060175"/>
            <a:ext cx="8303316" cy="51167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NZ" sz="4000" dirty="0"/>
          </a:p>
        </p:txBody>
      </p:sp>
      <p:pic>
        <p:nvPicPr>
          <p:cNvPr id="3074" name="Picture 2" descr="Just Follow Your Heart - It Knows Where You Need To Be">
            <a:extLst>
              <a:ext uri="{FF2B5EF4-FFF2-40B4-BE49-F238E27FC236}">
                <a16:creationId xmlns:a16="http://schemas.microsoft.com/office/drawing/2014/main" id="{361F4792-6249-4CDD-B947-35895E20DB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3" b="4449"/>
          <a:stretch/>
        </p:blipFill>
        <p:spPr bwMode="auto">
          <a:xfrm>
            <a:off x="1351722" y="2729948"/>
            <a:ext cx="6692348" cy="390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230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9A85648-24F7-4A17-A633-094B91C1BC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9" y="410817"/>
            <a:ext cx="8117785" cy="649358"/>
          </a:xfrm>
        </p:spPr>
        <p:txBody>
          <a:bodyPr>
            <a:normAutofit/>
          </a:bodyPr>
          <a:lstStyle/>
          <a:p>
            <a:r>
              <a:rPr lang="en-NZ" sz="4000" dirty="0"/>
              <a:t>“Follow your heart”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62BBE3B-278E-4792-B9CD-8C79E4299C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49" y="1060175"/>
            <a:ext cx="8303316" cy="51167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4000" dirty="0"/>
              <a:t>1. Become a ‘</a:t>
            </a:r>
            <a:r>
              <a:rPr lang="en-NZ" sz="4000" b="1" dirty="0"/>
              <a:t>creed</a:t>
            </a:r>
            <a:r>
              <a:rPr lang="en-NZ" sz="4000" dirty="0"/>
              <a:t>’ embraced by billions of people.</a:t>
            </a:r>
          </a:p>
        </p:txBody>
      </p:sp>
      <p:pic>
        <p:nvPicPr>
          <p:cNvPr id="3074" name="Picture 2" descr="Just Follow Your Heart - It Knows Where You Need To Be">
            <a:extLst>
              <a:ext uri="{FF2B5EF4-FFF2-40B4-BE49-F238E27FC236}">
                <a16:creationId xmlns:a16="http://schemas.microsoft.com/office/drawing/2014/main" id="{361F4792-6249-4CDD-B947-35895E20DB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3" b="4449"/>
          <a:stretch/>
        </p:blipFill>
        <p:spPr bwMode="auto">
          <a:xfrm>
            <a:off x="1351722" y="2729948"/>
            <a:ext cx="6692348" cy="390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32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1241</TotalTime>
  <Words>895</Words>
  <Application>Microsoft Office PowerPoint</Application>
  <PresentationFormat>On-screen Show (4:3)</PresentationFormat>
  <Paragraphs>99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Brush Script MT</vt:lpstr>
      <vt:lpstr>Calibri</vt:lpstr>
      <vt:lpstr>Calibri Light</vt:lpstr>
      <vt:lpstr>system-ui</vt:lpstr>
      <vt:lpstr>Wingdings</vt:lpstr>
      <vt:lpstr>Office Theme</vt:lpstr>
      <vt:lpstr>PowerPoint Presentation</vt:lpstr>
      <vt:lpstr>Which way?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does your heart really tell you most of the time?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Jeremiah 29:13—You will seek Me and find Me when you search for Me with all your heart. (NASB)</vt:lpstr>
      <vt:lpstr>PowerPoint Presentation</vt:lpstr>
      <vt:lpstr>PowerPoint Presentation</vt:lpstr>
      <vt:lpstr> Mark 16:15-16—15And He said to them, “Go into all the world and preach the gospel to all creation. 16 He who has believed and has been baptized shall be saved; but he who has disbelieved shall be condemned. (NASB95)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Morningside Church</dc:creator>
  <cp:lastModifiedBy>John Staiger</cp:lastModifiedBy>
  <cp:revision>30</cp:revision>
  <dcterms:created xsi:type="dcterms:W3CDTF">2016-10-07T23:59:55Z</dcterms:created>
  <dcterms:modified xsi:type="dcterms:W3CDTF">2021-11-14T04:49:19Z</dcterms:modified>
</cp:coreProperties>
</file>