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77" r:id="rId2"/>
    <p:sldId id="461" r:id="rId3"/>
    <p:sldId id="481" r:id="rId4"/>
    <p:sldId id="510" r:id="rId5"/>
    <p:sldId id="483" r:id="rId6"/>
    <p:sldId id="480" r:id="rId7"/>
    <p:sldId id="482" r:id="rId8"/>
    <p:sldId id="498" r:id="rId9"/>
    <p:sldId id="466" r:id="rId10"/>
    <p:sldId id="485" r:id="rId11"/>
    <p:sldId id="486" r:id="rId12"/>
    <p:sldId id="487" r:id="rId13"/>
    <p:sldId id="475" r:id="rId14"/>
    <p:sldId id="489" r:id="rId15"/>
    <p:sldId id="490" r:id="rId16"/>
    <p:sldId id="491" r:id="rId17"/>
    <p:sldId id="488" r:id="rId18"/>
    <p:sldId id="493" r:id="rId19"/>
    <p:sldId id="492" r:id="rId20"/>
    <p:sldId id="494" r:id="rId21"/>
    <p:sldId id="495" r:id="rId22"/>
    <p:sldId id="499" r:id="rId23"/>
    <p:sldId id="511" r:id="rId24"/>
    <p:sldId id="496" r:id="rId25"/>
    <p:sldId id="500" r:id="rId26"/>
    <p:sldId id="501" r:id="rId27"/>
    <p:sldId id="502" r:id="rId28"/>
    <p:sldId id="503" r:id="rId29"/>
    <p:sldId id="497" r:id="rId30"/>
    <p:sldId id="504" r:id="rId31"/>
    <p:sldId id="505" r:id="rId32"/>
    <p:sldId id="506" r:id="rId33"/>
    <p:sldId id="507" r:id="rId34"/>
    <p:sldId id="512" r:id="rId35"/>
    <p:sldId id="508" r:id="rId36"/>
    <p:sldId id="513" r:id="rId37"/>
    <p:sldId id="514" r:id="rId38"/>
    <p:sldId id="477" r:id="rId39"/>
    <p:sldId id="515" r:id="rId40"/>
    <p:sldId id="516" r:id="rId41"/>
    <p:sldId id="509" r:id="rId42"/>
    <p:sldId id="517" r:id="rId43"/>
    <p:sldId id="518" r:id="rId44"/>
    <p:sldId id="519" r:id="rId45"/>
    <p:sldId id="520" r:id="rId46"/>
    <p:sldId id="405"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15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63DD58-AF44-414E-8EE6-274F67F68675}" type="datetimeFigureOut">
              <a:rPr lang="en-NZ" smtClean="0"/>
              <a:t>15/11/2021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2334372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63DD58-AF44-414E-8EE6-274F67F68675}" type="datetimeFigureOut">
              <a:rPr lang="en-NZ" smtClean="0"/>
              <a:t>15/11/2021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2412387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63DD58-AF44-414E-8EE6-274F67F68675}" type="datetimeFigureOut">
              <a:rPr lang="en-NZ" smtClean="0"/>
              <a:t>15/11/2021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29857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63DD58-AF44-414E-8EE6-274F67F68675}" type="datetimeFigureOut">
              <a:rPr lang="en-NZ" smtClean="0"/>
              <a:t>15/11/2021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153079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63DD58-AF44-414E-8EE6-274F67F68675}" type="datetimeFigureOut">
              <a:rPr lang="en-NZ" smtClean="0"/>
              <a:t>15/11/2021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2123824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63DD58-AF44-414E-8EE6-274F67F68675}" type="datetimeFigureOut">
              <a:rPr lang="en-NZ" smtClean="0"/>
              <a:t>15/11/2021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1873473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63DD58-AF44-414E-8EE6-274F67F68675}" type="datetimeFigureOut">
              <a:rPr lang="en-NZ" smtClean="0"/>
              <a:t>15/11/2021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2435042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63DD58-AF44-414E-8EE6-274F67F68675}" type="datetimeFigureOut">
              <a:rPr lang="en-NZ" smtClean="0"/>
              <a:t>15/11/2021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1045146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63DD58-AF44-414E-8EE6-274F67F68675}" type="datetimeFigureOut">
              <a:rPr lang="en-NZ" smtClean="0"/>
              <a:t>15/11/2021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1734233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63DD58-AF44-414E-8EE6-274F67F68675}" type="datetimeFigureOut">
              <a:rPr lang="en-NZ" smtClean="0"/>
              <a:t>15/11/2021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72268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63DD58-AF44-414E-8EE6-274F67F68675}" type="datetimeFigureOut">
              <a:rPr lang="en-NZ" smtClean="0"/>
              <a:t>15/11/2021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6A46865-A5C3-47EA-BA70-7D9D5B683038}" type="slidenum">
              <a:rPr lang="en-NZ" smtClean="0"/>
              <a:t>‹#›</a:t>
            </a:fld>
            <a:endParaRPr lang="en-NZ"/>
          </a:p>
        </p:txBody>
      </p:sp>
    </p:spTree>
    <p:extLst>
      <p:ext uri="{BB962C8B-B14F-4D97-AF65-F5344CB8AC3E}">
        <p14:creationId xmlns:p14="http://schemas.microsoft.com/office/powerpoint/2010/main" val="1869109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3DD58-AF44-414E-8EE6-274F67F68675}" type="datetimeFigureOut">
              <a:rPr lang="en-NZ" smtClean="0"/>
              <a:t>15/11/2021</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46865-A5C3-47EA-BA70-7D9D5B683038}" type="slidenum">
              <a:rPr lang="en-NZ" smtClean="0"/>
              <a:t>‹#›</a:t>
            </a:fld>
            <a:endParaRPr lang="en-NZ"/>
          </a:p>
        </p:txBody>
      </p:sp>
    </p:spTree>
    <p:extLst>
      <p:ext uri="{BB962C8B-B14F-4D97-AF65-F5344CB8AC3E}">
        <p14:creationId xmlns:p14="http://schemas.microsoft.com/office/powerpoint/2010/main" val="16728973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1IAhDGYlpqY"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1IAhDGYlpqY"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85A3B99-EB2F-4BAB-AB64-F6E13F957339}"/>
              </a:ext>
            </a:extLst>
          </p:cNvPr>
          <p:cNvSpPr txBox="1">
            <a:spLocks/>
          </p:cNvSpPr>
          <p:nvPr/>
        </p:nvSpPr>
        <p:spPr>
          <a:xfrm>
            <a:off x="0" y="278296"/>
            <a:ext cx="9144000" cy="65797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Series: What on </a:t>
            </a:r>
            <a:r>
              <a:rPr lang="en-US" sz="3600"/>
              <a:t>Earth…</a:t>
            </a:r>
            <a:endParaRPr lang="en-US" sz="3600" dirty="0"/>
          </a:p>
          <a:p>
            <a:r>
              <a:rPr lang="en-US" sz="3600" dirty="0"/>
              <a:t>Part 1. “Is Being Spiritual?”</a:t>
            </a:r>
          </a:p>
          <a:p>
            <a:pPr marL="0" indent="0">
              <a:buNone/>
            </a:pPr>
            <a:endParaRPr lang="en-US" sz="800" dirty="0"/>
          </a:p>
          <a:p>
            <a:r>
              <a:rPr lang="en-NZ" sz="3600" dirty="0"/>
              <a:t>John Staiger</a:t>
            </a:r>
          </a:p>
          <a:p>
            <a:endParaRPr lang="en-NZ" sz="800" dirty="0"/>
          </a:p>
          <a:p>
            <a:r>
              <a:rPr lang="en-NZ" sz="3600" dirty="0"/>
              <a:t>Morningside Church of Christ </a:t>
            </a:r>
          </a:p>
          <a:p>
            <a:endParaRPr lang="en-NZ" sz="800" dirty="0"/>
          </a:p>
          <a:p>
            <a:r>
              <a:rPr lang="en-NZ" sz="3600" dirty="0"/>
              <a:t>Sunday 14 November 2021</a:t>
            </a:r>
          </a:p>
          <a:p>
            <a:endParaRPr lang="en-NZ" sz="800" dirty="0"/>
          </a:p>
          <a:p>
            <a:r>
              <a:rPr lang="en-NZ" sz="3600" dirty="0"/>
              <a:t>AM Sermon</a:t>
            </a:r>
          </a:p>
          <a:p>
            <a:endParaRPr lang="en-NZ" sz="800" dirty="0"/>
          </a:p>
          <a:p>
            <a:r>
              <a:rPr lang="en-NZ" sz="3600" dirty="0"/>
              <a:t>Broadcast live from Massey, Auckland, Aotearoa/NZ.</a:t>
            </a:r>
          </a:p>
        </p:txBody>
      </p:sp>
    </p:spTree>
    <p:extLst>
      <p:ext uri="{BB962C8B-B14F-4D97-AF65-F5344CB8AC3E}">
        <p14:creationId xmlns:p14="http://schemas.microsoft.com/office/powerpoint/2010/main" val="613513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62500" lnSpcReduction="20000"/>
          </a:bodyPr>
          <a:lstStyle/>
          <a:p>
            <a:pPr marL="0" indent="0">
              <a:buNone/>
            </a:pPr>
            <a:r>
              <a:rPr lang="en-US" sz="6400" dirty="0"/>
              <a:t>Being Spiritual—</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628649" y="1126435"/>
            <a:ext cx="8382830" cy="5050528"/>
          </a:xfrm>
        </p:spPr>
        <p:txBody>
          <a:bodyPr>
            <a:noAutofit/>
          </a:bodyPr>
          <a:lstStyle/>
          <a:p>
            <a:pPr marL="742950" indent="-742950">
              <a:lnSpc>
                <a:spcPct val="70000"/>
              </a:lnSpc>
              <a:buAutoNum type="arabicPeriod"/>
            </a:pPr>
            <a:r>
              <a:rPr lang="en-NZ" sz="4000" spc="-200" dirty="0"/>
              <a:t>Variously defined…</a:t>
            </a:r>
          </a:p>
          <a:p>
            <a:pPr marL="1200150" lvl="1" indent="-742950">
              <a:lnSpc>
                <a:spcPct val="70000"/>
              </a:lnSpc>
              <a:buFont typeface="+mj-lt"/>
              <a:buAutoNum type="alphaLcPeriod"/>
            </a:pPr>
            <a:r>
              <a:rPr lang="en-NZ" sz="4000" spc="-200" dirty="0"/>
              <a:t>Many speak of Spirituality:</a:t>
            </a:r>
          </a:p>
          <a:p>
            <a:pPr marL="1657350" lvl="2" indent="-742950">
              <a:lnSpc>
                <a:spcPct val="70000"/>
              </a:lnSpc>
              <a:buFont typeface="+mj-lt"/>
              <a:buAutoNum type="arabicParenR"/>
            </a:pPr>
            <a:r>
              <a:rPr lang="en-NZ" sz="4000" spc="-200" dirty="0"/>
              <a:t>Many perspectives.</a:t>
            </a:r>
          </a:p>
          <a:p>
            <a:pPr marL="1657350" lvl="2" indent="-742950">
              <a:lnSpc>
                <a:spcPct val="70000"/>
              </a:lnSpc>
              <a:buFont typeface="+mj-lt"/>
              <a:buAutoNum type="arabicParenR"/>
            </a:pPr>
            <a:r>
              <a:rPr lang="en-NZ" sz="4000" spc="-200" dirty="0"/>
              <a:t>A sense of connection to something bigger than ourselves.</a:t>
            </a:r>
          </a:p>
          <a:p>
            <a:pPr marL="1657350" lvl="2" indent="-742950">
              <a:lnSpc>
                <a:spcPct val="70000"/>
              </a:lnSpc>
              <a:buFont typeface="+mj-lt"/>
              <a:buAutoNum type="arabicParenR"/>
            </a:pPr>
            <a:r>
              <a:rPr lang="en-NZ" sz="4000" spc="-200" dirty="0"/>
              <a:t>Involves a search for meaning in life.</a:t>
            </a:r>
          </a:p>
        </p:txBody>
      </p:sp>
    </p:spTree>
    <p:extLst>
      <p:ext uri="{BB962C8B-B14F-4D97-AF65-F5344CB8AC3E}">
        <p14:creationId xmlns:p14="http://schemas.microsoft.com/office/powerpoint/2010/main" val="3780577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62500" lnSpcReduction="20000"/>
          </a:bodyPr>
          <a:lstStyle/>
          <a:p>
            <a:pPr marL="0" indent="0">
              <a:buNone/>
            </a:pPr>
            <a:r>
              <a:rPr lang="en-US" sz="6400" dirty="0"/>
              <a:t>Being Spiritual—</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628649" y="1126435"/>
            <a:ext cx="8382830" cy="5050528"/>
          </a:xfrm>
        </p:spPr>
        <p:txBody>
          <a:bodyPr>
            <a:noAutofit/>
          </a:bodyPr>
          <a:lstStyle/>
          <a:p>
            <a:pPr marL="742950" indent="-742950">
              <a:lnSpc>
                <a:spcPct val="70000"/>
              </a:lnSpc>
              <a:buAutoNum type="arabicPeriod"/>
            </a:pPr>
            <a:r>
              <a:rPr lang="en-NZ" sz="4000" spc="-200" dirty="0"/>
              <a:t>Variously defined…</a:t>
            </a:r>
          </a:p>
          <a:p>
            <a:pPr marL="1200150" lvl="1" indent="-742950">
              <a:lnSpc>
                <a:spcPct val="70000"/>
              </a:lnSpc>
              <a:buFont typeface="+mj-lt"/>
              <a:buAutoNum type="alphaLcPeriod"/>
            </a:pPr>
            <a:r>
              <a:rPr lang="en-NZ" sz="4000" spc="-200" dirty="0"/>
              <a:t>Many speak of Spirituality:</a:t>
            </a:r>
          </a:p>
          <a:p>
            <a:pPr marL="1657350" lvl="2" indent="-742950">
              <a:lnSpc>
                <a:spcPct val="70000"/>
              </a:lnSpc>
              <a:buFont typeface="+mj-lt"/>
              <a:buAutoNum type="arabicParenR"/>
            </a:pPr>
            <a:r>
              <a:rPr lang="en-NZ" sz="4000" spc="-200" dirty="0"/>
              <a:t>Many perspectives.</a:t>
            </a:r>
          </a:p>
          <a:p>
            <a:pPr marL="1657350" lvl="2" indent="-742950">
              <a:lnSpc>
                <a:spcPct val="70000"/>
              </a:lnSpc>
              <a:buFont typeface="+mj-lt"/>
              <a:buAutoNum type="arabicParenR"/>
            </a:pPr>
            <a:r>
              <a:rPr lang="en-NZ" sz="4000" spc="-200" dirty="0"/>
              <a:t>A sense of connection to something bigger than ourselves.</a:t>
            </a:r>
          </a:p>
          <a:p>
            <a:pPr marL="1657350" lvl="2" indent="-742950">
              <a:lnSpc>
                <a:spcPct val="70000"/>
              </a:lnSpc>
              <a:buFont typeface="+mj-lt"/>
              <a:buAutoNum type="arabicParenR"/>
            </a:pPr>
            <a:r>
              <a:rPr lang="en-NZ" sz="4000" spc="-200" dirty="0"/>
              <a:t>Involves a search for meaning in life.</a:t>
            </a:r>
          </a:p>
          <a:p>
            <a:pPr marL="1657350" lvl="2" indent="-742950">
              <a:lnSpc>
                <a:spcPct val="70000"/>
              </a:lnSpc>
              <a:buFont typeface="+mj-lt"/>
              <a:buAutoNum type="arabicParenR"/>
            </a:pPr>
            <a:r>
              <a:rPr lang="en-NZ" sz="4000" spc="-200" dirty="0"/>
              <a:t>As a universal human experience.</a:t>
            </a:r>
          </a:p>
        </p:txBody>
      </p:sp>
    </p:spTree>
    <p:extLst>
      <p:ext uri="{BB962C8B-B14F-4D97-AF65-F5344CB8AC3E}">
        <p14:creationId xmlns:p14="http://schemas.microsoft.com/office/powerpoint/2010/main" val="571599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62500" lnSpcReduction="20000"/>
          </a:bodyPr>
          <a:lstStyle/>
          <a:p>
            <a:pPr marL="0" indent="0">
              <a:buNone/>
            </a:pPr>
            <a:r>
              <a:rPr lang="en-US" sz="6400" dirty="0"/>
              <a:t>Being Spiritual—</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628649" y="1126435"/>
            <a:ext cx="8382830" cy="5050528"/>
          </a:xfrm>
        </p:spPr>
        <p:txBody>
          <a:bodyPr>
            <a:noAutofit/>
          </a:bodyPr>
          <a:lstStyle/>
          <a:p>
            <a:pPr marL="742950" indent="-742950">
              <a:lnSpc>
                <a:spcPct val="70000"/>
              </a:lnSpc>
              <a:buAutoNum type="arabicPeriod"/>
            </a:pPr>
            <a:r>
              <a:rPr lang="en-NZ" sz="4000" spc="-200" dirty="0"/>
              <a:t>Variously defined…</a:t>
            </a:r>
          </a:p>
          <a:p>
            <a:pPr marL="1200150" lvl="1" indent="-742950">
              <a:lnSpc>
                <a:spcPct val="70000"/>
              </a:lnSpc>
              <a:buFont typeface="+mj-lt"/>
              <a:buAutoNum type="alphaLcPeriod"/>
            </a:pPr>
            <a:r>
              <a:rPr lang="en-NZ" sz="4000" spc="-200" dirty="0"/>
              <a:t>Many speak of Spirituality:</a:t>
            </a:r>
          </a:p>
          <a:p>
            <a:pPr marL="1657350" lvl="2" indent="-742950">
              <a:lnSpc>
                <a:spcPct val="70000"/>
              </a:lnSpc>
              <a:buFont typeface="+mj-lt"/>
              <a:buAutoNum type="arabicParenR"/>
            </a:pPr>
            <a:r>
              <a:rPr lang="en-NZ" sz="4000" spc="-200" dirty="0"/>
              <a:t>Many perspectives.</a:t>
            </a:r>
          </a:p>
          <a:p>
            <a:pPr marL="1657350" lvl="2" indent="-742950">
              <a:lnSpc>
                <a:spcPct val="70000"/>
              </a:lnSpc>
              <a:buFont typeface="+mj-lt"/>
              <a:buAutoNum type="arabicParenR"/>
            </a:pPr>
            <a:r>
              <a:rPr lang="en-NZ" sz="4000" spc="-200" dirty="0"/>
              <a:t>A sense of connection to something bigger than ourselves.</a:t>
            </a:r>
          </a:p>
          <a:p>
            <a:pPr marL="1657350" lvl="2" indent="-742950">
              <a:lnSpc>
                <a:spcPct val="70000"/>
              </a:lnSpc>
              <a:buFont typeface="+mj-lt"/>
              <a:buAutoNum type="arabicParenR"/>
            </a:pPr>
            <a:r>
              <a:rPr lang="en-NZ" sz="4000" spc="-200" dirty="0"/>
              <a:t>Involves a search for meaning in life.</a:t>
            </a:r>
          </a:p>
          <a:p>
            <a:pPr marL="1657350" lvl="2" indent="-742950">
              <a:lnSpc>
                <a:spcPct val="70000"/>
              </a:lnSpc>
              <a:buFont typeface="+mj-lt"/>
              <a:buAutoNum type="arabicParenR"/>
            </a:pPr>
            <a:r>
              <a:rPr lang="en-NZ" sz="4000" spc="-200" dirty="0"/>
              <a:t>As a universal human experience.</a:t>
            </a:r>
          </a:p>
          <a:p>
            <a:pPr marL="1657350" lvl="2" indent="-742950">
              <a:lnSpc>
                <a:spcPct val="70000"/>
              </a:lnSpc>
              <a:buFont typeface="+mj-lt"/>
              <a:buAutoNum type="arabicParenR"/>
            </a:pPr>
            <a:r>
              <a:rPr lang="en-NZ" sz="4000" spc="-200" dirty="0"/>
              <a:t>A spiritual experience as sacred or transcendent or simply a deep sense of aliveness and interconnectedness.</a:t>
            </a:r>
          </a:p>
        </p:txBody>
      </p:sp>
    </p:spTree>
    <p:extLst>
      <p:ext uri="{BB962C8B-B14F-4D97-AF65-F5344CB8AC3E}">
        <p14:creationId xmlns:p14="http://schemas.microsoft.com/office/powerpoint/2010/main" val="3870527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62500" lnSpcReduction="20000"/>
          </a:bodyPr>
          <a:lstStyle/>
          <a:p>
            <a:pPr marL="0" indent="0">
              <a:buNone/>
            </a:pPr>
            <a:r>
              <a:rPr lang="en-US" sz="6400" dirty="0"/>
              <a:t>Being Spiritual—</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628649" y="1126435"/>
            <a:ext cx="7945507" cy="5050528"/>
          </a:xfrm>
        </p:spPr>
        <p:txBody>
          <a:bodyPr>
            <a:noAutofit/>
          </a:bodyPr>
          <a:lstStyle/>
          <a:p>
            <a:pPr marL="742950" indent="-742950">
              <a:lnSpc>
                <a:spcPct val="70000"/>
              </a:lnSpc>
              <a:buFont typeface="+mj-lt"/>
              <a:buAutoNum type="arabicPeriod" startAt="2"/>
            </a:pPr>
            <a:r>
              <a:rPr lang="en-NZ" sz="4000" spc="-200" dirty="0"/>
              <a:t>Do the divisions matter?</a:t>
            </a:r>
          </a:p>
        </p:txBody>
      </p:sp>
      <p:pic>
        <p:nvPicPr>
          <p:cNvPr id="7" name="Picture 2" descr="Religion vs Spiritualism (Aaddhyatma) A Matter Of Faith">
            <a:extLst>
              <a:ext uri="{FF2B5EF4-FFF2-40B4-BE49-F238E27FC236}">
                <a16:creationId xmlns:a16="http://schemas.microsoft.com/office/drawing/2014/main" id="{E9EE8712-E3C6-4F4E-9BCB-4420AD5251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631"/>
          <a:stretch/>
        </p:blipFill>
        <p:spPr bwMode="auto">
          <a:xfrm>
            <a:off x="2941983" y="2406580"/>
            <a:ext cx="6202017" cy="387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526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62500" lnSpcReduction="20000"/>
          </a:bodyPr>
          <a:lstStyle/>
          <a:p>
            <a:pPr marL="0" indent="0">
              <a:buNone/>
            </a:pPr>
            <a:r>
              <a:rPr lang="en-US" sz="6400" dirty="0"/>
              <a:t>Being Spiritual—</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628649" y="1126435"/>
            <a:ext cx="7945507" cy="5050528"/>
          </a:xfrm>
        </p:spPr>
        <p:txBody>
          <a:bodyPr>
            <a:noAutofit/>
          </a:bodyPr>
          <a:lstStyle/>
          <a:p>
            <a:pPr marL="742950" indent="-742950">
              <a:lnSpc>
                <a:spcPct val="70000"/>
              </a:lnSpc>
              <a:buFont typeface="+mj-lt"/>
              <a:buAutoNum type="arabicPeriod" startAt="2"/>
            </a:pPr>
            <a:r>
              <a:rPr lang="en-NZ" sz="4000" spc="-200" dirty="0"/>
              <a:t>Do the divisions matter?</a:t>
            </a:r>
          </a:p>
          <a:p>
            <a:pPr marL="1200150" lvl="1" indent="-742950">
              <a:lnSpc>
                <a:spcPct val="70000"/>
              </a:lnSpc>
              <a:buFont typeface="+mj-lt"/>
              <a:buAutoNum type="alphaLcPeriod"/>
            </a:pPr>
            <a:r>
              <a:rPr lang="en-NZ" sz="4000" spc="-200" dirty="0"/>
              <a:t>Some have said:</a:t>
            </a:r>
          </a:p>
        </p:txBody>
      </p:sp>
    </p:spTree>
    <p:extLst>
      <p:ext uri="{BB962C8B-B14F-4D97-AF65-F5344CB8AC3E}">
        <p14:creationId xmlns:p14="http://schemas.microsoft.com/office/powerpoint/2010/main" val="1548050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62500" lnSpcReduction="20000"/>
          </a:bodyPr>
          <a:lstStyle/>
          <a:p>
            <a:pPr marL="0" indent="0">
              <a:buNone/>
            </a:pPr>
            <a:r>
              <a:rPr lang="en-US" sz="6400" dirty="0"/>
              <a:t>Being Spiritual—</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628649" y="1126435"/>
            <a:ext cx="7945507" cy="5050528"/>
          </a:xfrm>
        </p:spPr>
        <p:txBody>
          <a:bodyPr>
            <a:noAutofit/>
          </a:bodyPr>
          <a:lstStyle/>
          <a:p>
            <a:pPr marL="742950" indent="-742950">
              <a:lnSpc>
                <a:spcPct val="70000"/>
              </a:lnSpc>
              <a:buFont typeface="+mj-lt"/>
              <a:buAutoNum type="arabicPeriod" startAt="2"/>
            </a:pPr>
            <a:r>
              <a:rPr lang="en-NZ" sz="4000" spc="-200" dirty="0"/>
              <a:t>Do the divisions matter?</a:t>
            </a:r>
          </a:p>
          <a:p>
            <a:pPr marL="1200150" lvl="1" indent="-742950">
              <a:lnSpc>
                <a:spcPct val="70000"/>
              </a:lnSpc>
              <a:buFont typeface="+mj-lt"/>
              <a:buAutoNum type="alphaLcPeriod"/>
            </a:pPr>
            <a:r>
              <a:rPr lang="en-NZ" sz="4000" spc="-200" dirty="0"/>
              <a:t>Some have said:</a:t>
            </a:r>
          </a:p>
          <a:p>
            <a:pPr marL="1657350" lvl="2" indent="-742950">
              <a:lnSpc>
                <a:spcPct val="70000"/>
              </a:lnSpc>
              <a:buFont typeface="+mj-lt"/>
              <a:buAutoNum type="arabicParenR"/>
            </a:pPr>
            <a:r>
              <a:rPr lang="en-NZ" sz="4000" b="0" i="0" dirty="0">
                <a:solidFill>
                  <a:srgbClr val="212529"/>
                </a:solidFill>
                <a:effectLst/>
                <a:latin typeface="Calibre"/>
              </a:rPr>
              <a:t>The #1 reason Millennials claim church attendance is not important is that…</a:t>
            </a:r>
            <a:r>
              <a:rPr lang="en-NZ" sz="4000" b="1" i="0" dirty="0">
                <a:solidFill>
                  <a:srgbClr val="212529"/>
                </a:solidFill>
                <a:effectLst/>
                <a:latin typeface="Calibre"/>
              </a:rPr>
              <a:t> </a:t>
            </a:r>
          </a:p>
          <a:p>
            <a:pPr marL="914400" lvl="2" indent="0">
              <a:lnSpc>
                <a:spcPct val="70000"/>
              </a:lnSpc>
              <a:buNone/>
            </a:pPr>
            <a:r>
              <a:rPr lang="en-NZ" sz="4000" b="1" dirty="0">
                <a:solidFill>
                  <a:srgbClr val="212529"/>
                </a:solidFill>
                <a:latin typeface="Calibre"/>
              </a:rPr>
              <a:t>	</a:t>
            </a:r>
          </a:p>
          <a:p>
            <a:pPr marL="914400" lvl="2" indent="0">
              <a:lnSpc>
                <a:spcPct val="70000"/>
              </a:lnSpc>
              <a:buNone/>
            </a:pPr>
            <a:endParaRPr lang="en-NZ" sz="4000" b="0" i="0" dirty="0">
              <a:solidFill>
                <a:srgbClr val="212529"/>
              </a:solidFill>
              <a:effectLst/>
              <a:latin typeface="Calibre"/>
            </a:endParaRPr>
          </a:p>
        </p:txBody>
      </p:sp>
    </p:spTree>
    <p:extLst>
      <p:ext uri="{BB962C8B-B14F-4D97-AF65-F5344CB8AC3E}">
        <p14:creationId xmlns:p14="http://schemas.microsoft.com/office/powerpoint/2010/main" val="1296338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62500" lnSpcReduction="20000"/>
          </a:bodyPr>
          <a:lstStyle/>
          <a:p>
            <a:pPr marL="0" indent="0">
              <a:buNone/>
            </a:pPr>
            <a:r>
              <a:rPr lang="en-US" sz="6400" dirty="0"/>
              <a:t>Being Spiritual—</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628649" y="1126435"/>
            <a:ext cx="7945507" cy="5050528"/>
          </a:xfrm>
        </p:spPr>
        <p:txBody>
          <a:bodyPr>
            <a:noAutofit/>
          </a:bodyPr>
          <a:lstStyle/>
          <a:p>
            <a:pPr marL="742950" indent="-742950">
              <a:lnSpc>
                <a:spcPct val="70000"/>
              </a:lnSpc>
              <a:buFont typeface="+mj-lt"/>
              <a:buAutoNum type="arabicPeriod" startAt="2"/>
            </a:pPr>
            <a:r>
              <a:rPr lang="en-NZ" sz="4000" spc="-200" dirty="0"/>
              <a:t>Do the divisions matter?</a:t>
            </a:r>
          </a:p>
          <a:p>
            <a:pPr marL="1200150" lvl="1" indent="-742950">
              <a:lnSpc>
                <a:spcPct val="70000"/>
              </a:lnSpc>
              <a:buFont typeface="+mj-lt"/>
              <a:buAutoNum type="alphaLcPeriod"/>
            </a:pPr>
            <a:r>
              <a:rPr lang="en-NZ" sz="4000" spc="-200" dirty="0"/>
              <a:t>Some have said:</a:t>
            </a:r>
          </a:p>
          <a:p>
            <a:pPr marL="1657350" lvl="2" indent="-742950">
              <a:lnSpc>
                <a:spcPct val="70000"/>
              </a:lnSpc>
              <a:buFont typeface="+mj-lt"/>
              <a:buAutoNum type="arabicParenR"/>
            </a:pPr>
            <a:r>
              <a:rPr lang="en-NZ" sz="4000" b="0" i="0" dirty="0">
                <a:solidFill>
                  <a:srgbClr val="212529"/>
                </a:solidFill>
                <a:effectLst/>
                <a:latin typeface="Calibre"/>
              </a:rPr>
              <a:t>The #1 reason Millennials claim church attendance is not important is that…</a:t>
            </a:r>
            <a:r>
              <a:rPr lang="en-NZ" sz="4000" b="1" i="0" dirty="0">
                <a:solidFill>
                  <a:srgbClr val="212529"/>
                </a:solidFill>
                <a:effectLst/>
                <a:latin typeface="Calibre"/>
              </a:rPr>
              <a:t> </a:t>
            </a:r>
          </a:p>
          <a:p>
            <a:pPr marL="914400" lvl="2" indent="0">
              <a:lnSpc>
                <a:spcPct val="70000"/>
              </a:lnSpc>
              <a:buNone/>
            </a:pPr>
            <a:r>
              <a:rPr lang="en-NZ" sz="4000" b="1" dirty="0">
                <a:solidFill>
                  <a:srgbClr val="212529"/>
                </a:solidFill>
                <a:latin typeface="Calibre"/>
              </a:rPr>
              <a:t>	</a:t>
            </a:r>
          </a:p>
          <a:p>
            <a:pPr marL="914400" lvl="2" indent="0">
              <a:lnSpc>
                <a:spcPct val="70000"/>
              </a:lnSpc>
              <a:buNone/>
            </a:pPr>
            <a:r>
              <a:rPr lang="en-NZ" sz="4000" b="1" i="0" dirty="0">
                <a:solidFill>
                  <a:srgbClr val="212529"/>
                </a:solidFill>
                <a:effectLst/>
                <a:latin typeface="Calibre"/>
              </a:rPr>
              <a:t>	“I find God elsewhere”</a:t>
            </a:r>
            <a:endParaRPr lang="en-NZ" sz="4000" b="0" i="0" dirty="0">
              <a:solidFill>
                <a:srgbClr val="212529"/>
              </a:solidFill>
              <a:effectLst/>
              <a:latin typeface="Calibre"/>
            </a:endParaRPr>
          </a:p>
        </p:txBody>
      </p:sp>
    </p:spTree>
    <p:extLst>
      <p:ext uri="{BB962C8B-B14F-4D97-AF65-F5344CB8AC3E}">
        <p14:creationId xmlns:p14="http://schemas.microsoft.com/office/powerpoint/2010/main" val="1199350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62500" lnSpcReduction="20000"/>
          </a:bodyPr>
          <a:lstStyle/>
          <a:p>
            <a:pPr marL="0" indent="0">
              <a:buNone/>
            </a:pPr>
            <a:r>
              <a:rPr lang="en-US" sz="6400" dirty="0"/>
              <a:t>Being Spiritual—</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628649" y="1126435"/>
            <a:ext cx="7945507" cy="5050528"/>
          </a:xfrm>
        </p:spPr>
        <p:txBody>
          <a:bodyPr>
            <a:noAutofit/>
          </a:bodyPr>
          <a:lstStyle/>
          <a:p>
            <a:pPr marL="742950" indent="-742950">
              <a:lnSpc>
                <a:spcPct val="70000"/>
              </a:lnSpc>
              <a:buFont typeface="+mj-lt"/>
              <a:buAutoNum type="arabicPeriod" startAt="2"/>
            </a:pPr>
            <a:r>
              <a:rPr lang="en-NZ" sz="4000" spc="-200" dirty="0"/>
              <a:t>Do the divisions matter?</a:t>
            </a:r>
          </a:p>
          <a:p>
            <a:pPr marL="1200150" lvl="1" indent="-742950">
              <a:lnSpc>
                <a:spcPct val="70000"/>
              </a:lnSpc>
              <a:buFont typeface="+mj-lt"/>
              <a:buAutoNum type="alphaLcPeriod"/>
            </a:pPr>
            <a:r>
              <a:rPr lang="en-NZ" sz="4000" spc="-200" dirty="0"/>
              <a:t>Some have said:</a:t>
            </a:r>
          </a:p>
          <a:p>
            <a:pPr marL="1657350" lvl="2" indent="-742950">
              <a:lnSpc>
                <a:spcPct val="70000"/>
              </a:lnSpc>
              <a:buFont typeface="+mj-lt"/>
              <a:buAutoNum type="arabicParenR" startAt="2"/>
            </a:pPr>
            <a:r>
              <a:rPr lang="en-NZ" sz="4000" b="0" i="0" dirty="0">
                <a:solidFill>
                  <a:srgbClr val="212529"/>
                </a:solidFill>
                <a:effectLst/>
                <a:latin typeface="Calibre"/>
              </a:rPr>
              <a:t>In 2012, Jefferson </a:t>
            </a:r>
            <a:r>
              <a:rPr lang="en-NZ" sz="4000" b="0" i="0" dirty="0" err="1">
                <a:solidFill>
                  <a:srgbClr val="212529"/>
                </a:solidFill>
                <a:effectLst/>
                <a:latin typeface="Calibre"/>
              </a:rPr>
              <a:t>Bethke’s</a:t>
            </a:r>
            <a:r>
              <a:rPr lang="en-NZ" sz="4000" b="0" i="0" dirty="0">
                <a:solidFill>
                  <a:srgbClr val="212529"/>
                </a:solidFill>
                <a:effectLst/>
                <a:latin typeface="Calibre"/>
              </a:rPr>
              <a:t> poem </a:t>
            </a:r>
            <a:r>
              <a:rPr lang="en-NZ" sz="4000" b="0" i="1" u="none" strike="noStrike" dirty="0">
                <a:solidFill>
                  <a:srgbClr val="212529"/>
                </a:solidFill>
                <a:effectLst/>
                <a:latin typeface="Calibre"/>
                <a:hlinkClick r:id="rId2"/>
              </a:rPr>
              <a:t>Why I Hate Religion, But Love Jesus</a:t>
            </a:r>
            <a:r>
              <a:rPr lang="en-NZ" sz="4000" b="0" i="1" dirty="0">
                <a:solidFill>
                  <a:srgbClr val="212529"/>
                </a:solidFill>
                <a:effectLst/>
                <a:latin typeface="Calibre"/>
              </a:rPr>
              <a:t> </a:t>
            </a:r>
            <a:r>
              <a:rPr lang="en-NZ" sz="4000" b="0" i="0" dirty="0">
                <a:solidFill>
                  <a:srgbClr val="212529"/>
                </a:solidFill>
                <a:effectLst/>
                <a:latin typeface="Calibre"/>
              </a:rPr>
              <a:t>went viral racking up </a:t>
            </a:r>
            <a:r>
              <a:rPr lang="en-NZ" sz="4000" b="1" i="0" dirty="0">
                <a:solidFill>
                  <a:srgbClr val="212529"/>
                </a:solidFill>
                <a:effectLst/>
                <a:latin typeface="Calibre"/>
              </a:rPr>
              <a:t>more than…</a:t>
            </a:r>
          </a:p>
        </p:txBody>
      </p:sp>
      <p:pic>
        <p:nvPicPr>
          <p:cNvPr id="7170" name="Picture 2" descr="Jefferson Bethke | Jefferson bethke, Jefferson, Preacher">
            <a:extLst>
              <a:ext uri="{FF2B5EF4-FFF2-40B4-BE49-F238E27FC236}">
                <a16:creationId xmlns:a16="http://schemas.microsoft.com/office/drawing/2014/main" id="{8418CD4D-09A2-4F94-B0EA-2B41B7C4BD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549" b="22435"/>
          <a:stretch/>
        </p:blipFill>
        <p:spPr bwMode="auto">
          <a:xfrm>
            <a:off x="3710608" y="3869511"/>
            <a:ext cx="5433391" cy="2989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859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62500" lnSpcReduction="20000"/>
          </a:bodyPr>
          <a:lstStyle/>
          <a:p>
            <a:pPr marL="0" indent="0">
              <a:buNone/>
            </a:pPr>
            <a:r>
              <a:rPr lang="en-US" sz="6400" dirty="0"/>
              <a:t>Being Spiritual—</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628649" y="1126435"/>
            <a:ext cx="7945507" cy="5050528"/>
          </a:xfrm>
        </p:spPr>
        <p:txBody>
          <a:bodyPr>
            <a:noAutofit/>
          </a:bodyPr>
          <a:lstStyle/>
          <a:p>
            <a:pPr marL="742950" indent="-742950">
              <a:lnSpc>
                <a:spcPct val="70000"/>
              </a:lnSpc>
              <a:buFont typeface="+mj-lt"/>
              <a:buAutoNum type="arabicPeriod" startAt="2"/>
            </a:pPr>
            <a:r>
              <a:rPr lang="en-NZ" sz="4000" spc="-200" dirty="0"/>
              <a:t>Do the divisions matter?</a:t>
            </a:r>
          </a:p>
          <a:p>
            <a:pPr marL="1200150" lvl="1" indent="-742950">
              <a:lnSpc>
                <a:spcPct val="70000"/>
              </a:lnSpc>
              <a:buFont typeface="+mj-lt"/>
              <a:buAutoNum type="alphaLcPeriod"/>
            </a:pPr>
            <a:r>
              <a:rPr lang="en-NZ" sz="4000" spc="-200" dirty="0"/>
              <a:t>Some have said:</a:t>
            </a:r>
          </a:p>
          <a:p>
            <a:pPr marL="1657350" lvl="2" indent="-742950">
              <a:lnSpc>
                <a:spcPct val="70000"/>
              </a:lnSpc>
              <a:buFont typeface="+mj-lt"/>
              <a:buAutoNum type="arabicParenR" startAt="2"/>
            </a:pPr>
            <a:r>
              <a:rPr lang="en-NZ" sz="4000" b="0" i="0" dirty="0">
                <a:solidFill>
                  <a:srgbClr val="212529"/>
                </a:solidFill>
                <a:effectLst/>
                <a:latin typeface="Calibre"/>
              </a:rPr>
              <a:t>In 2012, Jefferson </a:t>
            </a:r>
            <a:r>
              <a:rPr lang="en-NZ" sz="4000" b="0" i="0" dirty="0" err="1">
                <a:solidFill>
                  <a:srgbClr val="212529"/>
                </a:solidFill>
                <a:effectLst/>
                <a:latin typeface="Calibre"/>
              </a:rPr>
              <a:t>Bethke’s</a:t>
            </a:r>
            <a:r>
              <a:rPr lang="en-NZ" sz="4000" b="0" i="0" dirty="0">
                <a:solidFill>
                  <a:srgbClr val="212529"/>
                </a:solidFill>
                <a:effectLst/>
                <a:latin typeface="Calibre"/>
              </a:rPr>
              <a:t> poem </a:t>
            </a:r>
            <a:r>
              <a:rPr lang="en-NZ" sz="4000" b="0" i="1" u="none" strike="noStrike" dirty="0">
                <a:solidFill>
                  <a:srgbClr val="212529"/>
                </a:solidFill>
                <a:effectLst/>
                <a:latin typeface="Calibre"/>
                <a:hlinkClick r:id="rId2"/>
              </a:rPr>
              <a:t>Why I Hate Religion, But Love Jesus</a:t>
            </a:r>
            <a:r>
              <a:rPr lang="en-NZ" sz="4000" b="0" i="1" dirty="0">
                <a:solidFill>
                  <a:srgbClr val="212529"/>
                </a:solidFill>
                <a:effectLst/>
                <a:latin typeface="Calibre"/>
              </a:rPr>
              <a:t> </a:t>
            </a:r>
            <a:r>
              <a:rPr lang="en-NZ" sz="4000" b="0" i="0" dirty="0">
                <a:solidFill>
                  <a:srgbClr val="212529"/>
                </a:solidFill>
                <a:effectLst/>
                <a:latin typeface="Calibre"/>
              </a:rPr>
              <a:t>went viral racking up </a:t>
            </a:r>
            <a:r>
              <a:rPr lang="en-NZ" sz="4000" b="1" i="0" dirty="0">
                <a:solidFill>
                  <a:srgbClr val="212529"/>
                </a:solidFill>
                <a:effectLst/>
                <a:latin typeface="Calibre"/>
              </a:rPr>
              <a:t>more than</a:t>
            </a:r>
          </a:p>
          <a:p>
            <a:pPr marL="1657350" lvl="2" indent="-742950">
              <a:lnSpc>
                <a:spcPct val="70000"/>
              </a:lnSpc>
              <a:buFont typeface="+mj-lt"/>
              <a:buAutoNum type="arabicParenR" startAt="2"/>
            </a:pPr>
            <a:endParaRPr lang="en-NZ" sz="4000" b="1" dirty="0">
              <a:solidFill>
                <a:srgbClr val="212529"/>
              </a:solidFill>
              <a:latin typeface="Calibre"/>
            </a:endParaRPr>
          </a:p>
          <a:p>
            <a:pPr marL="0" indent="0">
              <a:lnSpc>
                <a:spcPct val="70000"/>
              </a:lnSpc>
              <a:buNone/>
            </a:pPr>
            <a:r>
              <a:rPr lang="en-NZ" sz="4800" b="1" i="0" dirty="0">
                <a:solidFill>
                  <a:srgbClr val="212529"/>
                </a:solidFill>
                <a:effectLst/>
                <a:latin typeface="Calibre"/>
              </a:rPr>
              <a:t>35+ million</a:t>
            </a:r>
          </a:p>
          <a:p>
            <a:pPr marL="0" indent="0">
              <a:lnSpc>
                <a:spcPct val="70000"/>
              </a:lnSpc>
              <a:buNone/>
            </a:pPr>
            <a:r>
              <a:rPr lang="en-NZ" sz="4800" b="1" i="0" dirty="0">
                <a:solidFill>
                  <a:srgbClr val="212529"/>
                </a:solidFill>
                <a:effectLst/>
                <a:latin typeface="Calibre"/>
              </a:rPr>
              <a:t>views</a:t>
            </a:r>
            <a:endParaRPr lang="en-NZ" sz="4800" b="0" i="0" dirty="0">
              <a:solidFill>
                <a:srgbClr val="212529"/>
              </a:solidFill>
              <a:effectLst/>
              <a:latin typeface="Calibre"/>
            </a:endParaRPr>
          </a:p>
        </p:txBody>
      </p:sp>
      <p:pic>
        <p:nvPicPr>
          <p:cNvPr id="6" name="Picture 2" descr="Jefferson Bethke | Jefferson bethke, Jefferson, Preacher">
            <a:extLst>
              <a:ext uri="{FF2B5EF4-FFF2-40B4-BE49-F238E27FC236}">
                <a16:creationId xmlns:a16="http://schemas.microsoft.com/office/drawing/2014/main" id="{40F473EE-2620-435A-A042-EECB62F3EF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549" b="22435"/>
          <a:stretch/>
        </p:blipFill>
        <p:spPr bwMode="auto">
          <a:xfrm>
            <a:off x="3710608" y="3869511"/>
            <a:ext cx="5433391" cy="2989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661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62500" lnSpcReduction="20000"/>
          </a:bodyPr>
          <a:lstStyle/>
          <a:p>
            <a:pPr marL="0" indent="0">
              <a:buNone/>
            </a:pPr>
            <a:r>
              <a:rPr lang="en-US" sz="6400" dirty="0"/>
              <a:t>Being Spiritual—</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628649" y="1126435"/>
            <a:ext cx="7945507" cy="5050528"/>
          </a:xfrm>
        </p:spPr>
        <p:txBody>
          <a:bodyPr>
            <a:noAutofit/>
          </a:bodyPr>
          <a:lstStyle/>
          <a:p>
            <a:pPr marL="742950" indent="-742950">
              <a:lnSpc>
                <a:spcPct val="70000"/>
              </a:lnSpc>
              <a:buFont typeface="+mj-lt"/>
              <a:buAutoNum type="arabicPeriod" startAt="2"/>
            </a:pPr>
            <a:r>
              <a:rPr lang="en-NZ" sz="4000" spc="-200" dirty="0"/>
              <a:t>Do the divisions matter?</a:t>
            </a:r>
          </a:p>
          <a:p>
            <a:pPr marL="1200150" lvl="1" indent="-742950">
              <a:lnSpc>
                <a:spcPct val="70000"/>
              </a:lnSpc>
              <a:buFont typeface="+mj-lt"/>
              <a:buAutoNum type="alphaLcPeriod"/>
            </a:pPr>
            <a:r>
              <a:rPr lang="en-NZ" sz="4000" spc="-200" dirty="0"/>
              <a:t>Some have said:</a:t>
            </a:r>
          </a:p>
          <a:p>
            <a:pPr marL="1657350" lvl="2" indent="-742950">
              <a:lnSpc>
                <a:spcPct val="70000"/>
              </a:lnSpc>
              <a:buFont typeface="+mj-lt"/>
              <a:buAutoNum type="arabicParenR" startAt="3"/>
            </a:pPr>
            <a:r>
              <a:rPr lang="en-NZ" sz="4000" b="0" i="0" dirty="0">
                <a:solidFill>
                  <a:srgbClr val="212529"/>
                </a:solidFill>
                <a:effectLst/>
                <a:latin typeface="Calibre"/>
              </a:rPr>
              <a:t>About a quarter of U.S. adults </a:t>
            </a:r>
            <a:r>
              <a:rPr lang="en-NZ" sz="4000" b="1" i="0" dirty="0">
                <a:solidFill>
                  <a:srgbClr val="212529"/>
                </a:solidFill>
                <a:effectLst/>
                <a:latin typeface="Calibre"/>
              </a:rPr>
              <a:t>(27%)</a:t>
            </a:r>
            <a:r>
              <a:rPr lang="en-NZ" sz="4000" b="0" i="0" dirty="0">
                <a:solidFill>
                  <a:srgbClr val="212529"/>
                </a:solidFill>
                <a:effectLst/>
                <a:latin typeface="Calibre"/>
              </a:rPr>
              <a:t> now say they think of themselves as spiritual…</a:t>
            </a:r>
          </a:p>
          <a:p>
            <a:pPr marL="1657350" lvl="2" indent="-742950">
              <a:lnSpc>
                <a:spcPct val="70000"/>
              </a:lnSpc>
              <a:buFont typeface="+mj-lt"/>
              <a:buAutoNum type="arabicParenR" startAt="3"/>
            </a:pPr>
            <a:endParaRPr lang="en-NZ" sz="4000" dirty="0">
              <a:solidFill>
                <a:srgbClr val="212529"/>
              </a:solidFill>
              <a:latin typeface="Calibre"/>
            </a:endParaRPr>
          </a:p>
          <a:p>
            <a:pPr marL="1371600" lvl="3" indent="0">
              <a:lnSpc>
                <a:spcPct val="70000"/>
              </a:lnSpc>
              <a:buNone/>
            </a:pPr>
            <a:r>
              <a:rPr lang="en-NZ" sz="4000" b="0" i="0" dirty="0">
                <a:solidFill>
                  <a:srgbClr val="212529"/>
                </a:solidFill>
                <a:effectLst/>
                <a:latin typeface="Calibre"/>
              </a:rPr>
              <a:t>	</a:t>
            </a:r>
            <a:endParaRPr lang="en-NZ" sz="4000" b="1" i="0" dirty="0">
              <a:solidFill>
                <a:srgbClr val="212529"/>
              </a:solidFill>
              <a:effectLst/>
              <a:latin typeface="Calibre"/>
            </a:endParaRPr>
          </a:p>
        </p:txBody>
      </p:sp>
    </p:spTree>
    <p:extLst>
      <p:ext uri="{BB962C8B-B14F-4D97-AF65-F5344CB8AC3E}">
        <p14:creationId xmlns:p14="http://schemas.microsoft.com/office/powerpoint/2010/main" val="2338165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arth in HD - TFOT">
            <a:extLst>
              <a:ext uri="{FF2B5EF4-FFF2-40B4-BE49-F238E27FC236}">
                <a16:creationId xmlns:a16="http://schemas.microsoft.com/office/drawing/2014/main" id="{0A3C9601-3CA2-4532-82C3-5F5D713AD4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ADE5866-6A37-47EA-9A76-A46406C4CAFE}"/>
              </a:ext>
            </a:extLst>
          </p:cNvPr>
          <p:cNvSpPr txBox="1"/>
          <p:nvPr/>
        </p:nvSpPr>
        <p:spPr>
          <a:xfrm>
            <a:off x="286578" y="722244"/>
            <a:ext cx="4285422" cy="1938992"/>
          </a:xfrm>
          <a:prstGeom prst="rect">
            <a:avLst/>
          </a:prstGeom>
          <a:noFill/>
        </p:spPr>
        <p:txBody>
          <a:bodyPr wrap="square">
            <a:spAutoFit/>
          </a:bodyPr>
          <a:lstStyle/>
          <a:p>
            <a:r>
              <a:rPr lang="en-US" sz="6000" dirty="0">
                <a:solidFill>
                  <a:schemeClr val="bg1"/>
                </a:solidFill>
              </a:rPr>
              <a:t>Series: What on Earth…</a:t>
            </a:r>
            <a:r>
              <a:rPr lang="en-US" sz="6000" dirty="0"/>
              <a:t>…</a:t>
            </a:r>
          </a:p>
        </p:txBody>
      </p:sp>
      <p:sp>
        <p:nvSpPr>
          <p:cNvPr id="8" name="Text Placeholder 2">
            <a:extLst>
              <a:ext uri="{FF2B5EF4-FFF2-40B4-BE49-F238E27FC236}">
                <a16:creationId xmlns:a16="http://schemas.microsoft.com/office/drawing/2014/main" id="{43D8EA64-B6F9-44E4-A751-E4C5326C11FB}"/>
              </a:ext>
            </a:extLst>
          </p:cNvPr>
          <p:cNvSpPr txBox="1">
            <a:spLocks/>
          </p:cNvSpPr>
          <p:nvPr/>
        </p:nvSpPr>
        <p:spPr>
          <a:xfrm>
            <a:off x="471494" y="3591339"/>
            <a:ext cx="4007742" cy="27962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6000" dirty="0">
                <a:solidFill>
                  <a:schemeClr val="bg1"/>
                </a:solidFill>
              </a:rPr>
              <a:t>Part 1. </a:t>
            </a:r>
          </a:p>
          <a:p>
            <a:r>
              <a:rPr lang="en-US" sz="6000" dirty="0">
                <a:solidFill>
                  <a:schemeClr val="bg1"/>
                </a:solidFill>
              </a:rPr>
              <a:t>Is Being Spiritual?</a:t>
            </a:r>
          </a:p>
        </p:txBody>
      </p:sp>
    </p:spTree>
    <p:extLst>
      <p:ext uri="{BB962C8B-B14F-4D97-AF65-F5344CB8AC3E}">
        <p14:creationId xmlns:p14="http://schemas.microsoft.com/office/powerpoint/2010/main" val="2482918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62500" lnSpcReduction="20000"/>
          </a:bodyPr>
          <a:lstStyle/>
          <a:p>
            <a:pPr marL="0" indent="0">
              <a:buNone/>
            </a:pPr>
            <a:r>
              <a:rPr lang="en-US" sz="6400" dirty="0"/>
              <a:t>Being Spiritual—</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628649" y="1126435"/>
            <a:ext cx="7945507" cy="5050528"/>
          </a:xfrm>
        </p:spPr>
        <p:txBody>
          <a:bodyPr>
            <a:noAutofit/>
          </a:bodyPr>
          <a:lstStyle/>
          <a:p>
            <a:pPr marL="742950" indent="-742950">
              <a:lnSpc>
                <a:spcPct val="70000"/>
              </a:lnSpc>
              <a:buFont typeface="+mj-lt"/>
              <a:buAutoNum type="arabicPeriod" startAt="2"/>
            </a:pPr>
            <a:r>
              <a:rPr lang="en-NZ" sz="4000" spc="-200" dirty="0"/>
              <a:t>Do the divisions matter?</a:t>
            </a:r>
          </a:p>
          <a:p>
            <a:pPr marL="1200150" lvl="1" indent="-742950">
              <a:lnSpc>
                <a:spcPct val="70000"/>
              </a:lnSpc>
              <a:buFont typeface="+mj-lt"/>
              <a:buAutoNum type="alphaLcPeriod"/>
            </a:pPr>
            <a:r>
              <a:rPr lang="en-NZ" sz="4000" spc="-200" dirty="0"/>
              <a:t>Some have said:</a:t>
            </a:r>
          </a:p>
          <a:p>
            <a:pPr marL="1657350" lvl="2" indent="-742950">
              <a:lnSpc>
                <a:spcPct val="70000"/>
              </a:lnSpc>
              <a:buFont typeface="+mj-lt"/>
              <a:buAutoNum type="arabicParenR" startAt="3"/>
            </a:pPr>
            <a:r>
              <a:rPr lang="en-NZ" sz="4000" b="0" i="0" dirty="0">
                <a:solidFill>
                  <a:srgbClr val="212529"/>
                </a:solidFill>
                <a:effectLst/>
                <a:latin typeface="Calibre"/>
              </a:rPr>
              <a:t>About a quarter of U.S. adults </a:t>
            </a:r>
            <a:r>
              <a:rPr lang="en-NZ" sz="4000" b="1" i="0" dirty="0">
                <a:solidFill>
                  <a:srgbClr val="212529"/>
                </a:solidFill>
                <a:effectLst/>
                <a:latin typeface="Calibre"/>
              </a:rPr>
              <a:t>(27%)</a:t>
            </a:r>
            <a:r>
              <a:rPr lang="en-NZ" sz="4000" b="0" i="0" dirty="0">
                <a:solidFill>
                  <a:srgbClr val="212529"/>
                </a:solidFill>
                <a:effectLst/>
                <a:latin typeface="Calibre"/>
              </a:rPr>
              <a:t> now say they think of themselves as spiritual…</a:t>
            </a:r>
          </a:p>
          <a:p>
            <a:pPr marL="1657350" lvl="2" indent="-742950">
              <a:lnSpc>
                <a:spcPct val="70000"/>
              </a:lnSpc>
              <a:buFont typeface="+mj-lt"/>
              <a:buAutoNum type="arabicParenR" startAt="3"/>
            </a:pPr>
            <a:endParaRPr lang="en-NZ" sz="4000" dirty="0">
              <a:solidFill>
                <a:srgbClr val="212529"/>
              </a:solidFill>
              <a:latin typeface="Calibre"/>
            </a:endParaRPr>
          </a:p>
          <a:p>
            <a:pPr marL="1371600" lvl="3" indent="0">
              <a:lnSpc>
                <a:spcPct val="70000"/>
              </a:lnSpc>
              <a:buNone/>
            </a:pPr>
            <a:r>
              <a:rPr lang="en-NZ" sz="4000" b="0" i="0" dirty="0">
                <a:solidFill>
                  <a:srgbClr val="212529"/>
                </a:solidFill>
                <a:effectLst/>
                <a:latin typeface="Calibre"/>
              </a:rPr>
              <a:t>	</a:t>
            </a:r>
            <a:r>
              <a:rPr lang="en-NZ" sz="4000" b="1" i="0" dirty="0">
                <a:solidFill>
                  <a:srgbClr val="212529"/>
                </a:solidFill>
                <a:effectLst/>
                <a:latin typeface="Calibre"/>
              </a:rPr>
              <a:t>But not religious.</a:t>
            </a:r>
          </a:p>
        </p:txBody>
      </p:sp>
    </p:spTree>
    <p:extLst>
      <p:ext uri="{BB962C8B-B14F-4D97-AF65-F5344CB8AC3E}">
        <p14:creationId xmlns:p14="http://schemas.microsoft.com/office/powerpoint/2010/main" val="984926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62500" lnSpcReduction="20000"/>
          </a:bodyPr>
          <a:lstStyle/>
          <a:p>
            <a:pPr marL="0" indent="0">
              <a:buNone/>
            </a:pPr>
            <a:r>
              <a:rPr lang="en-US" sz="6400" dirty="0"/>
              <a:t>Being Spiritual—</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628649" y="1126435"/>
            <a:ext cx="8117786" cy="5050528"/>
          </a:xfrm>
        </p:spPr>
        <p:txBody>
          <a:bodyPr>
            <a:noAutofit/>
          </a:bodyPr>
          <a:lstStyle/>
          <a:p>
            <a:pPr marL="742950" indent="-742950">
              <a:lnSpc>
                <a:spcPct val="70000"/>
              </a:lnSpc>
              <a:buFont typeface="+mj-lt"/>
              <a:buAutoNum type="arabicPeriod" startAt="3"/>
            </a:pPr>
            <a:r>
              <a:rPr lang="en-NZ" sz="4000" spc="-200" dirty="0"/>
              <a:t>The Bible defines Religion:</a:t>
            </a:r>
          </a:p>
        </p:txBody>
      </p:sp>
    </p:spTree>
    <p:extLst>
      <p:ext uri="{BB962C8B-B14F-4D97-AF65-F5344CB8AC3E}">
        <p14:creationId xmlns:p14="http://schemas.microsoft.com/office/powerpoint/2010/main" val="3564040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62500" lnSpcReduction="20000"/>
          </a:bodyPr>
          <a:lstStyle/>
          <a:p>
            <a:pPr marL="0" indent="0">
              <a:buNone/>
            </a:pPr>
            <a:r>
              <a:rPr lang="en-US" sz="6400" dirty="0"/>
              <a:t>Being Spiritual—</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628649" y="1126435"/>
            <a:ext cx="8117786" cy="5050528"/>
          </a:xfrm>
        </p:spPr>
        <p:txBody>
          <a:bodyPr>
            <a:noAutofit/>
          </a:bodyPr>
          <a:lstStyle/>
          <a:p>
            <a:pPr marL="742950" indent="-742950">
              <a:lnSpc>
                <a:spcPct val="70000"/>
              </a:lnSpc>
              <a:buFont typeface="+mj-lt"/>
              <a:buAutoNum type="arabicPeriod" startAt="3"/>
            </a:pPr>
            <a:r>
              <a:rPr lang="en-NZ" sz="4000" spc="-200" dirty="0"/>
              <a:t>The Bible defines Religion</a:t>
            </a:r>
          </a:p>
          <a:p>
            <a:pPr marL="1200150" lvl="1" indent="-742950">
              <a:lnSpc>
                <a:spcPct val="70000"/>
              </a:lnSpc>
              <a:buFont typeface="+mj-lt"/>
              <a:buAutoNum type="alphaLcPeriod"/>
            </a:pPr>
            <a:r>
              <a:rPr lang="en-NZ" sz="4000" i="0" spc="-200" dirty="0">
                <a:solidFill>
                  <a:srgbClr val="212529"/>
                </a:solidFill>
                <a:effectLst/>
                <a:latin typeface="Calibre"/>
              </a:rPr>
              <a:t>James 1:26-27—</a:t>
            </a:r>
          </a:p>
        </p:txBody>
      </p:sp>
    </p:spTree>
    <p:extLst>
      <p:ext uri="{BB962C8B-B14F-4D97-AF65-F5344CB8AC3E}">
        <p14:creationId xmlns:p14="http://schemas.microsoft.com/office/powerpoint/2010/main" val="3074156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62500" lnSpcReduction="20000"/>
          </a:bodyPr>
          <a:lstStyle/>
          <a:p>
            <a:pPr marL="0" indent="0">
              <a:buNone/>
            </a:pPr>
            <a:r>
              <a:rPr lang="en-US" sz="6400" dirty="0"/>
              <a:t>Being Spiritual—</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628649" y="1126435"/>
            <a:ext cx="8117786" cy="5050528"/>
          </a:xfrm>
        </p:spPr>
        <p:txBody>
          <a:bodyPr>
            <a:noAutofit/>
          </a:bodyPr>
          <a:lstStyle/>
          <a:p>
            <a:pPr marL="742950" indent="-742950">
              <a:lnSpc>
                <a:spcPct val="70000"/>
              </a:lnSpc>
              <a:buFont typeface="+mj-lt"/>
              <a:buAutoNum type="arabicPeriod" startAt="3"/>
            </a:pPr>
            <a:r>
              <a:rPr lang="en-NZ" sz="4000" spc="-200" dirty="0"/>
              <a:t>The Bible defines Religion</a:t>
            </a:r>
          </a:p>
          <a:p>
            <a:pPr marL="1200150" lvl="1" indent="-742950">
              <a:lnSpc>
                <a:spcPct val="70000"/>
              </a:lnSpc>
              <a:buFont typeface="+mj-lt"/>
              <a:buAutoNum type="alphaLcPeriod"/>
            </a:pPr>
            <a:r>
              <a:rPr lang="en-NZ" sz="4000" i="0" spc="-200" dirty="0">
                <a:solidFill>
                  <a:srgbClr val="212529"/>
                </a:solidFill>
                <a:effectLst/>
                <a:latin typeface="Calibre"/>
              </a:rPr>
              <a:t>James 1:26-27—</a:t>
            </a:r>
          </a:p>
          <a:p>
            <a:pPr marL="457200" lvl="1" indent="0">
              <a:lnSpc>
                <a:spcPct val="70000"/>
              </a:lnSpc>
              <a:buNone/>
            </a:pPr>
            <a:r>
              <a:rPr lang="en-NZ" sz="4000" b="1" i="0" baseline="30000" dirty="0">
                <a:solidFill>
                  <a:srgbClr val="000000"/>
                </a:solidFill>
                <a:effectLst/>
                <a:latin typeface="system-ui"/>
              </a:rPr>
              <a:t>26</a:t>
            </a:r>
            <a:r>
              <a:rPr lang="en-NZ" sz="4000" b="0" i="0" dirty="0">
                <a:solidFill>
                  <a:srgbClr val="000000"/>
                </a:solidFill>
                <a:effectLst/>
                <a:latin typeface="system-ui"/>
              </a:rPr>
              <a:t>If anyone thinks himself to be religious, and yet does not bridle his tongue but deceives his </a:t>
            </a:r>
            <a:r>
              <a:rPr lang="en-NZ" sz="4000" b="0" i="1" dirty="0">
                <a:solidFill>
                  <a:srgbClr val="000000"/>
                </a:solidFill>
                <a:effectLst/>
                <a:latin typeface="system-ui"/>
              </a:rPr>
              <a:t>own</a:t>
            </a:r>
            <a:r>
              <a:rPr lang="en-NZ" sz="4000" b="0" dirty="0">
                <a:solidFill>
                  <a:srgbClr val="000000"/>
                </a:solidFill>
                <a:effectLst/>
                <a:latin typeface="system-ui"/>
              </a:rPr>
              <a:t> </a:t>
            </a:r>
            <a:r>
              <a:rPr lang="en-NZ" sz="4000" b="0" i="0" dirty="0">
                <a:solidFill>
                  <a:srgbClr val="000000"/>
                </a:solidFill>
                <a:effectLst/>
                <a:latin typeface="system-ui"/>
              </a:rPr>
              <a:t>heart, this man’s religion is worthless. </a:t>
            </a:r>
          </a:p>
          <a:p>
            <a:pPr marL="457200" lvl="1" indent="0">
              <a:lnSpc>
                <a:spcPct val="70000"/>
              </a:lnSpc>
              <a:buNone/>
            </a:pPr>
            <a:r>
              <a:rPr lang="en-NZ" sz="4000" b="1" i="0" baseline="30000" dirty="0">
                <a:solidFill>
                  <a:srgbClr val="000000"/>
                </a:solidFill>
                <a:effectLst/>
                <a:latin typeface="system-ui"/>
              </a:rPr>
              <a:t>27</a:t>
            </a:r>
            <a:r>
              <a:rPr lang="en-NZ" sz="4000" b="0" i="0" dirty="0">
                <a:solidFill>
                  <a:srgbClr val="000000"/>
                </a:solidFill>
                <a:effectLst/>
                <a:latin typeface="system-ui"/>
              </a:rPr>
              <a:t>Pure and undefiled religion in the sight of </a:t>
            </a:r>
            <a:r>
              <a:rPr lang="en-NZ" sz="4000" b="0" i="1" dirty="0">
                <a:solidFill>
                  <a:srgbClr val="000000"/>
                </a:solidFill>
                <a:effectLst/>
                <a:latin typeface="system-ui"/>
              </a:rPr>
              <a:t>our</a:t>
            </a:r>
            <a:r>
              <a:rPr lang="en-NZ" sz="4000" b="0" i="0" dirty="0">
                <a:solidFill>
                  <a:srgbClr val="000000"/>
                </a:solidFill>
                <a:effectLst/>
                <a:latin typeface="system-ui"/>
              </a:rPr>
              <a:t> God and Father is this: to visit orphans and widows in their distress, </a:t>
            </a:r>
            <a:r>
              <a:rPr lang="en-NZ" sz="4000" b="0" i="1" dirty="0">
                <a:solidFill>
                  <a:srgbClr val="000000"/>
                </a:solidFill>
                <a:effectLst/>
                <a:latin typeface="system-ui"/>
              </a:rPr>
              <a:t>and</a:t>
            </a:r>
            <a:r>
              <a:rPr lang="en-NZ" sz="4000" b="0" i="0" dirty="0">
                <a:solidFill>
                  <a:srgbClr val="000000"/>
                </a:solidFill>
                <a:effectLst/>
                <a:latin typeface="system-ui"/>
              </a:rPr>
              <a:t> to keep oneself unstained by the world.</a:t>
            </a:r>
            <a:endParaRPr lang="en-NZ" sz="4000" i="0" dirty="0">
              <a:solidFill>
                <a:srgbClr val="212529"/>
              </a:solidFill>
              <a:effectLst/>
              <a:latin typeface="Calibre"/>
            </a:endParaRPr>
          </a:p>
        </p:txBody>
      </p:sp>
    </p:spTree>
    <p:extLst>
      <p:ext uri="{BB962C8B-B14F-4D97-AF65-F5344CB8AC3E}">
        <p14:creationId xmlns:p14="http://schemas.microsoft.com/office/powerpoint/2010/main" val="2379427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62500" lnSpcReduction="20000"/>
          </a:bodyPr>
          <a:lstStyle/>
          <a:p>
            <a:pPr marL="0" indent="0">
              <a:buNone/>
            </a:pPr>
            <a:r>
              <a:rPr lang="en-US" sz="6400" dirty="0"/>
              <a:t>Being Spiritual—</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628649" y="1126435"/>
            <a:ext cx="8117786" cy="5050528"/>
          </a:xfrm>
        </p:spPr>
        <p:txBody>
          <a:bodyPr>
            <a:noAutofit/>
          </a:bodyPr>
          <a:lstStyle/>
          <a:p>
            <a:pPr marL="742950" indent="-742950">
              <a:lnSpc>
                <a:spcPct val="70000"/>
              </a:lnSpc>
              <a:buFont typeface="+mj-lt"/>
              <a:buAutoNum type="arabicPeriod" startAt="3"/>
            </a:pPr>
            <a:r>
              <a:rPr lang="en-NZ" sz="4000" spc="-200" dirty="0"/>
              <a:t>The Bible defines Religion</a:t>
            </a:r>
          </a:p>
          <a:p>
            <a:pPr marL="1200150" lvl="1" indent="-742950">
              <a:lnSpc>
                <a:spcPct val="70000"/>
              </a:lnSpc>
              <a:buFont typeface="+mj-lt"/>
              <a:buAutoNum type="alphaLcPeriod"/>
            </a:pPr>
            <a:r>
              <a:rPr lang="en-NZ" sz="4000" i="0" spc="-200" dirty="0">
                <a:solidFill>
                  <a:srgbClr val="212529"/>
                </a:solidFill>
                <a:effectLst/>
                <a:latin typeface="Calibre"/>
              </a:rPr>
              <a:t>James 1:26-27—</a:t>
            </a:r>
          </a:p>
          <a:p>
            <a:pPr marL="1657350" lvl="2" indent="-742950">
              <a:lnSpc>
                <a:spcPct val="70000"/>
              </a:lnSpc>
              <a:buFont typeface="+mj-lt"/>
              <a:buAutoNum type="arabicParenR"/>
            </a:pPr>
            <a:r>
              <a:rPr lang="en-NZ" sz="4000" spc="-200" dirty="0">
                <a:solidFill>
                  <a:srgbClr val="212529"/>
                </a:solidFill>
                <a:latin typeface="Calibre"/>
              </a:rPr>
              <a:t>No room for:</a:t>
            </a:r>
          </a:p>
        </p:txBody>
      </p:sp>
    </p:spTree>
    <p:extLst>
      <p:ext uri="{BB962C8B-B14F-4D97-AF65-F5344CB8AC3E}">
        <p14:creationId xmlns:p14="http://schemas.microsoft.com/office/powerpoint/2010/main" val="1363135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62500" lnSpcReduction="20000"/>
          </a:bodyPr>
          <a:lstStyle/>
          <a:p>
            <a:pPr marL="0" indent="0">
              <a:buNone/>
            </a:pPr>
            <a:r>
              <a:rPr lang="en-US" sz="6400" dirty="0"/>
              <a:t>Being Spiritual—</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628649" y="1126435"/>
            <a:ext cx="8117786" cy="5050528"/>
          </a:xfrm>
        </p:spPr>
        <p:txBody>
          <a:bodyPr>
            <a:noAutofit/>
          </a:bodyPr>
          <a:lstStyle/>
          <a:p>
            <a:pPr marL="742950" indent="-742950">
              <a:lnSpc>
                <a:spcPct val="70000"/>
              </a:lnSpc>
              <a:buFont typeface="+mj-lt"/>
              <a:buAutoNum type="arabicPeriod" startAt="3"/>
            </a:pPr>
            <a:r>
              <a:rPr lang="en-NZ" sz="4000" spc="-200" dirty="0"/>
              <a:t>The Bible defines Religion</a:t>
            </a:r>
          </a:p>
          <a:p>
            <a:pPr marL="1200150" lvl="1" indent="-742950">
              <a:lnSpc>
                <a:spcPct val="70000"/>
              </a:lnSpc>
              <a:buFont typeface="+mj-lt"/>
              <a:buAutoNum type="alphaLcPeriod"/>
            </a:pPr>
            <a:r>
              <a:rPr lang="en-NZ" sz="4000" i="0" spc="-200" dirty="0">
                <a:solidFill>
                  <a:srgbClr val="212529"/>
                </a:solidFill>
                <a:effectLst/>
                <a:latin typeface="Calibre"/>
              </a:rPr>
              <a:t>James 1:26-27—</a:t>
            </a:r>
          </a:p>
          <a:p>
            <a:pPr marL="1657350" lvl="2" indent="-742950">
              <a:lnSpc>
                <a:spcPct val="70000"/>
              </a:lnSpc>
              <a:buFont typeface="+mj-lt"/>
              <a:buAutoNum type="arabicParenR"/>
            </a:pPr>
            <a:r>
              <a:rPr lang="en-NZ" sz="4000" spc="-200" dirty="0">
                <a:solidFill>
                  <a:srgbClr val="212529"/>
                </a:solidFill>
                <a:latin typeface="Calibre"/>
              </a:rPr>
              <a:t>No room for:</a:t>
            </a:r>
          </a:p>
          <a:p>
            <a:pPr marL="2114550" lvl="3" indent="-742950">
              <a:lnSpc>
                <a:spcPct val="70000"/>
              </a:lnSpc>
              <a:buFont typeface="+mj-lt"/>
              <a:buAutoNum type="alphaLcParenR"/>
            </a:pPr>
            <a:r>
              <a:rPr lang="en-NZ" sz="4000" spc="-200" dirty="0">
                <a:solidFill>
                  <a:srgbClr val="212529"/>
                </a:solidFill>
                <a:latin typeface="Calibre"/>
              </a:rPr>
              <a:t>Hypocrisy.</a:t>
            </a:r>
          </a:p>
        </p:txBody>
      </p:sp>
    </p:spTree>
    <p:extLst>
      <p:ext uri="{BB962C8B-B14F-4D97-AF65-F5344CB8AC3E}">
        <p14:creationId xmlns:p14="http://schemas.microsoft.com/office/powerpoint/2010/main" val="4032980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62500" lnSpcReduction="20000"/>
          </a:bodyPr>
          <a:lstStyle/>
          <a:p>
            <a:pPr marL="0" indent="0">
              <a:buNone/>
            </a:pPr>
            <a:r>
              <a:rPr lang="en-US" sz="6400" dirty="0"/>
              <a:t>Being Spiritual—</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628649" y="1126435"/>
            <a:ext cx="8117786" cy="5050528"/>
          </a:xfrm>
        </p:spPr>
        <p:txBody>
          <a:bodyPr>
            <a:noAutofit/>
          </a:bodyPr>
          <a:lstStyle/>
          <a:p>
            <a:pPr marL="742950" indent="-742950">
              <a:lnSpc>
                <a:spcPct val="70000"/>
              </a:lnSpc>
              <a:buFont typeface="+mj-lt"/>
              <a:buAutoNum type="arabicPeriod" startAt="3"/>
            </a:pPr>
            <a:r>
              <a:rPr lang="en-NZ" sz="4000" spc="-200" dirty="0"/>
              <a:t>The Bible defines Religion</a:t>
            </a:r>
          </a:p>
          <a:p>
            <a:pPr marL="1200150" lvl="1" indent="-742950">
              <a:lnSpc>
                <a:spcPct val="70000"/>
              </a:lnSpc>
              <a:buFont typeface="+mj-lt"/>
              <a:buAutoNum type="alphaLcPeriod"/>
            </a:pPr>
            <a:r>
              <a:rPr lang="en-NZ" sz="4000" i="0" spc="-200" dirty="0">
                <a:solidFill>
                  <a:srgbClr val="212529"/>
                </a:solidFill>
                <a:effectLst/>
                <a:latin typeface="Calibre"/>
              </a:rPr>
              <a:t>James 1:26-27—</a:t>
            </a:r>
          </a:p>
          <a:p>
            <a:pPr marL="1657350" lvl="2" indent="-742950">
              <a:lnSpc>
                <a:spcPct val="70000"/>
              </a:lnSpc>
              <a:buFont typeface="+mj-lt"/>
              <a:buAutoNum type="arabicParenR"/>
            </a:pPr>
            <a:r>
              <a:rPr lang="en-NZ" sz="4000" spc="-200" dirty="0">
                <a:solidFill>
                  <a:srgbClr val="212529"/>
                </a:solidFill>
                <a:latin typeface="Calibre"/>
              </a:rPr>
              <a:t>No room for:</a:t>
            </a:r>
          </a:p>
          <a:p>
            <a:pPr marL="2114550" lvl="3" indent="-742950">
              <a:lnSpc>
                <a:spcPct val="70000"/>
              </a:lnSpc>
              <a:buFont typeface="+mj-lt"/>
              <a:buAutoNum type="alphaLcParenR"/>
            </a:pPr>
            <a:r>
              <a:rPr lang="en-NZ" sz="4000" spc="-200" dirty="0">
                <a:solidFill>
                  <a:srgbClr val="212529"/>
                </a:solidFill>
                <a:latin typeface="Calibre"/>
              </a:rPr>
              <a:t>Hypocrisy.</a:t>
            </a:r>
          </a:p>
          <a:p>
            <a:pPr marL="2114550" lvl="3" indent="-742950">
              <a:lnSpc>
                <a:spcPct val="70000"/>
              </a:lnSpc>
              <a:buFont typeface="+mj-lt"/>
              <a:buAutoNum type="alphaLcParenR"/>
            </a:pPr>
            <a:r>
              <a:rPr lang="en-NZ" sz="4000" spc="-200" dirty="0">
                <a:solidFill>
                  <a:srgbClr val="212529"/>
                </a:solidFill>
                <a:latin typeface="Calibre"/>
              </a:rPr>
              <a:t>Saying what you like.</a:t>
            </a:r>
          </a:p>
        </p:txBody>
      </p:sp>
    </p:spTree>
    <p:extLst>
      <p:ext uri="{BB962C8B-B14F-4D97-AF65-F5344CB8AC3E}">
        <p14:creationId xmlns:p14="http://schemas.microsoft.com/office/powerpoint/2010/main" val="3067122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62500" lnSpcReduction="20000"/>
          </a:bodyPr>
          <a:lstStyle/>
          <a:p>
            <a:pPr marL="0" indent="0">
              <a:buNone/>
            </a:pPr>
            <a:r>
              <a:rPr lang="en-US" sz="6400" dirty="0"/>
              <a:t>Being Spiritual—</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628649" y="1126435"/>
            <a:ext cx="8117786" cy="5050528"/>
          </a:xfrm>
        </p:spPr>
        <p:txBody>
          <a:bodyPr>
            <a:noAutofit/>
          </a:bodyPr>
          <a:lstStyle/>
          <a:p>
            <a:pPr marL="742950" indent="-742950">
              <a:lnSpc>
                <a:spcPct val="70000"/>
              </a:lnSpc>
              <a:buFont typeface="+mj-lt"/>
              <a:buAutoNum type="arabicPeriod" startAt="3"/>
            </a:pPr>
            <a:r>
              <a:rPr lang="en-NZ" sz="4000" spc="-200" dirty="0"/>
              <a:t>The Bible defines Religion</a:t>
            </a:r>
          </a:p>
          <a:p>
            <a:pPr marL="1200150" lvl="1" indent="-742950">
              <a:lnSpc>
                <a:spcPct val="70000"/>
              </a:lnSpc>
              <a:buFont typeface="+mj-lt"/>
              <a:buAutoNum type="alphaLcPeriod"/>
            </a:pPr>
            <a:r>
              <a:rPr lang="en-NZ" sz="4000" i="0" spc="-200" dirty="0">
                <a:solidFill>
                  <a:srgbClr val="212529"/>
                </a:solidFill>
                <a:effectLst/>
                <a:latin typeface="Calibre"/>
              </a:rPr>
              <a:t>James 1:26-27—</a:t>
            </a:r>
          </a:p>
          <a:p>
            <a:pPr marL="1657350" lvl="2" indent="-742950">
              <a:lnSpc>
                <a:spcPct val="70000"/>
              </a:lnSpc>
              <a:buFont typeface="+mj-lt"/>
              <a:buAutoNum type="arabicParenR"/>
            </a:pPr>
            <a:r>
              <a:rPr lang="en-NZ" sz="4000" spc="-200" dirty="0">
                <a:solidFill>
                  <a:srgbClr val="212529"/>
                </a:solidFill>
                <a:latin typeface="Calibre"/>
              </a:rPr>
              <a:t>No room for:</a:t>
            </a:r>
          </a:p>
          <a:p>
            <a:pPr marL="2114550" lvl="3" indent="-742950">
              <a:lnSpc>
                <a:spcPct val="70000"/>
              </a:lnSpc>
              <a:buFont typeface="+mj-lt"/>
              <a:buAutoNum type="alphaLcParenR"/>
            </a:pPr>
            <a:r>
              <a:rPr lang="en-NZ" sz="4000" spc="-200" dirty="0">
                <a:solidFill>
                  <a:srgbClr val="212529"/>
                </a:solidFill>
                <a:latin typeface="Calibre"/>
              </a:rPr>
              <a:t>Hypocrisy.</a:t>
            </a:r>
          </a:p>
          <a:p>
            <a:pPr marL="2114550" lvl="3" indent="-742950">
              <a:lnSpc>
                <a:spcPct val="70000"/>
              </a:lnSpc>
              <a:buFont typeface="+mj-lt"/>
              <a:buAutoNum type="alphaLcParenR"/>
            </a:pPr>
            <a:r>
              <a:rPr lang="en-NZ" sz="4000" spc="-200" dirty="0">
                <a:solidFill>
                  <a:srgbClr val="212529"/>
                </a:solidFill>
                <a:latin typeface="Calibre"/>
              </a:rPr>
              <a:t>Saying what you like.</a:t>
            </a:r>
          </a:p>
          <a:p>
            <a:pPr marL="2114550" lvl="3" indent="-742950">
              <a:lnSpc>
                <a:spcPct val="70000"/>
              </a:lnSpc>
              <a:buFont typeface="+mj-lt"/>
              <a:buAutoNum type="alphaLcParenR"/>
            </a:pPr>
            <a:r>
              <a:rPr lang="en-NZ" sz="4000" spc="-200" dirty="0">
                <a:solidFill>
                  <a:srgbClr val="212529"/>
                </a:solidFill>
                <a:latin typeface="Calibre"/>
              </a:rPr>
              <a:t>Pride.</a:t>
            </a:r>
          </a:p>
        </p:txBody>
      </p:sp>
    </p:spTree>
    <p:extLst>
      <p:ext uri="{BB962C8B-B14F-4D97-AF65-F5344CB8AC3E}">
        <p14:creationId xmlns:p14="http://schemas.microsoft.com/office/powerpoint/2010/main" val="309025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62500" lnSpcReduction="20000"/>
          </a:bodyPr>
          <a:lstStyle/>
          <a:p>
            <a:pPr marL="0" indent="0">
              <a:buNone/>
            </a:pPr>
            <a:r>
              <a:rPr lang="en-US" sz="6400" dirty="0"/>
              <a:t>Being Spiritual—</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628649" y="1126435"/>
            <a:ext cx="8117786" cy="5050528"/>
          </a:xfrm>
        </p:spPr>
        <p:txBody>
          <a:bodyPr>
            <a:noAutofit/>
          </a:bodyPr>
          <a:lstStyle/>
          <a:p>
            <a:pPr marL="742950" indent="-742950">
              <a:lnSpc>
                <a:spcPct val="70000"/>
              </a:lnSpc>
              <a:buFont typeface="+mj-lt"/>
              <a:buAutoNum type="arabicPeriod" startAt="3"/>
            </a:pPr>
            <a:r>
              <a:rPr lang="en-NZ" sz="4000" spc="-200" dirty="0"/>
              <a:t>The Bible defines Religion</a:t>
            </a:r>
          </a:p>
          <a:p>
            <a:pPr marL="1200150" lvl="1" indent="-742950">
              <a:lnSpc>
                <a:spcPct val="70000"/>
              </a:lnSpc>
              <a:buFont typeface="+mj-lt"/>
              <a:buAutoNum type="alphaLcPeriod"/>
            </a:pPr>
            <a:r>
              <a:rPr lang="en-NZ" sz="4000" i="0" spc="-200" dirty="0">
                <a:solidFill>
                  <a:srgbClr val="212529"/>
                </a:solidFill>
                <a:effectLst/>
                <a:latin typeface="Calibre"/>
              </a:rPr>
              <a:t>James 1:26-27—</a:t>
            </a:r>
          </a:p>
          <a:p>
            <a:pPr marL="1657350" lvl="2" indent="-742950">
              <a:lnSpc>
                <a:spcPct val="70000"/>
              </a:lnSpc>
              <a:buFont typeface="+mj-lt"/>
              <a:buAutoNum type="arabicParenR"/>
            </a:pPr>
            <a:r>
              <a:rPr lang="en-NZ" sz="4000" spc="-200" dirty="0">
                <a:solidFill>
                  <a:srgbClr val="212529"/>
                </a:solidFill>
                <a:latin typeface="Calibre"/>
              </a:rPr>
              <a:t>No room for:</a:t>
            </a:r>
          </a:p>
          <a:p>
            <a:pPr marL="2114550" lvl="3" indent="-742950">
              <a:lnSpc>
                <a:spcPct val="70000"/>
              </a:lnSpc>
              <a:buFont typeface="+mj-lt"/>
              <a:buAutoNum type="alphaLcParenR"/>
            </a:pPr>
            <a:r>
              <a:rPr lang="en-NZ" sz="4000" spc="-200" dirty="0">
                <a:solidFill>
                  <a:srgbClr val="212529"/>
                </a:solidFill>
                <a:latin typeface="Calibre"/>
              </a:rPr>
              <a:t>Hypocrisy.</a:t>
            </a:r>
          </a:p>
          <a:p>
            <a:pPr marL="2114550" lvl="3" indent="-742950">
              <a:lnSpc>
                <a:spcPct val="70000"/>
              </a:lnSpc>
              <a:buFont typeface="+mj-lt"/>
              <a:buAutoNum type="alphaLcParenR"/>
            </a:pPr>
            <a:r>
              <a:rPr lang="en-NZ" sz="4000" spc="-200" dirty="0">
                <a:solidFill>
                  <a:srgbClr val="212529"/>
                </a:solidFill>
                <a:latin typeface="Calibre"/>
              </a:rPr>
              <a:t>Saying what you like.</a:t>
            </a:r>
          </a:p>
          <a:p>
            <a:pPr marL="2114550" lvl="3" indent="-742950">
              <a:lnSpc>
                <a:spcPct val="70000"/>
              </a:lnSpc>
              <a:buFont typeface="+mj-lt"/>
              <a:buAutoNum type="alphaLcParenR"/>
            </a:pPr>
            <a:r>
              <a:rPr lang="en-NZ" sz="4000" spc="-200" dirty="0">
                <a:solidFill>
                  <a:srgbClr val="212529"/>
                </a:solidFill>
                <a:latin typeface="Calibre"/>
              </a:rPr>
              <a:t>Pride.</a:t>
            </a:r>
          </a:p>
          <a:p>
            <a:pPr marL="2114550" lvl="3" indent="-742950">
              <a:lnSpc>
                <a:spcPct val="70000"/>
              </a:lnSpc>
              <a:buFont typeface="+mj-lt"/>
              <a:buAutoNum type="alphaLcParenR"/>
            </a:pPr>
            <a:r>
              <a:rPr lang="en-NZ" sz="4000" i="0" spc="-200" dirty="0">
                <a:solidFill>
                  <a:srgbClr val="212529"/>
                </a:solidFill>
                <a:effectLst/>
                <a:latin typeface="Calibre"/>
              </a:rPr>
              <a:t>Self-deception. </a:t>
            </a:r>
            <a:r>
              <a:rPr lang="en-NZ" sz="4000" b="0" i="0" dirty="0">
                <a:solidFill>
                  <a:srgbClr val="000000"/>
                </a:solidFill>
                <a:effectLst/>
                <a:latin typeface="system-ui"/>
              </a:rPr>
              <a:t> </a:t>
            </a:r>
          </a:p>
        </p:txBody>
      </p:sp>
    </p:spTree>
    <p:extLst>
      <p:ext uri="{BB962C8B-B14F-4D97-AF65-F5344CB8AC3E}">
        <p14:creationId xmlns:p14="http://schemas.microsoft.com/office/powerpoint/2010/main" val="3116820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62500" lnSpcReduction="20000"/>
          </a:bodyPr>
          <a:lstStyle/>
          <a:p>
            <a:pPr marL="0" indent="0">
              <a:buNone/>
            </a:pPr>
            <a:r>
              <a:rPr lang="en-US" sz="6400" dirty="0"/>
              <a:t>Being Spiritual—</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628649" y="1126435"/>
            <a:ext cx="8117786" cy="5050528"/>
          </a:xfrm>
        </p:spPr>
        <p:txBody>
          <a:bodyPr>
            <a:noAutofit/>
          </a:bodyPr>
          <a:lstStyle/>
          <a:p>
            <a:pPr marL="742950" indent="-742950">
              <a:lnSpc>
                <a:spcPct val="70000"/>
              </a:lnSpc>
              <a:buFont typeface="+mj-lt"/>
              <a:buAutoNum type="arabicPeriod" startAt="3"/>
            </a:pPr>
            <a:r>
              <a:rPr lang="en-NZ" sz="4000" spc="-200" dirty="0"/>
              <a:t>The Bible defines Religion</a:t>
            </a:r>
          </a:p>
          <a:p>
            <a:pPr marL="1200150" lvl="1" indent="-742950">
              <a:lnSpc>
                <a:spcPct val="70000"/>
              </a:lnSpc>
              <a:buFont typeface="+mj-lt"/>
              <a:buAutoNum type="alphaLcPeriod"/>
            </a:pPr>
            <a:r>
              <a:rPr lang="en-NZ" sz="4000" i="0" spc="-200" dirty="0">
                <a:solidFill>
                  <a:srgbClr val="212529"/>
                </a:solidFill>
                <a:effectLst/>
                <a:latin typeface="Calibre"/>
              </a:rPr>
              <a:t>James 1:26-27—</a:t>
            </a:r>
          </a:p>
          <a:p>
            <a:pPr marL="1657350" lvl="2" indent="-742950">
              <a:lnSpc>
                <a:spcPct val="70000"/>
              </a:lnSpc>
              <a:buFont typeface="+mj-lt"/>
              <a:buAutoNum type="arabicParenR" startAt="2"/>
            </a:pPr>
            <a:r>
              <a:rPr lang="en-NZ" sz="4000" spc="-200" dirty="0">
                <a:solidFill>
                  <a:srgbClr val="212529"/>
                </a:solidFill>
                <a:latin typeface="Calibre"/>
              </a:rPr>
              <a:t>Religion lived:</a:t>
            </a:r>
          </a:p>
          <a:p>
            <a:pPr marL="1371600" lvl="3" indent="0">
              <a:lnSpc>
                <a:spcPct val="70000"/>
              </a:lnSpc>
              <a:buNone/>
            </a:pPr>
            <a:endParaRPr lang="en-NZ" sz="4000" i="0" dirty="0">
              <a:solidFill>
                <a:srgbClr val="212529"/>
              </a:solidFill>
              <a:effectLst/>
              <a:latin typeface="Calibre"/>
            </a:endParaRPr>
          </a:p>
        </p:txBody>
      </p:sp>
    </p:spTree>
    <p:extLst>
      <p:ext uri="{BB962C8B-B14F-4D97-AF65-F5344CB8AC3E}">
        <p14:creationId xmlns:p14="http://schemas.microsoft.com/office/powerpoint/2010/main" val="4139603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62500" lnSpcReduction="20000"/>
          </a:bodyPr>
          <a:lstStyle/>
          <a:p>
            <a:pPr marL="0" indent="0">
              <a:buNone/>
            </a:pPr>
            <a:r>
              <a:rPr lang="en-US" sz="6400" dirty="0"/>
              <a:t>Being Spiritual—</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628649" y="1126435"/>
            <a:ext cx="8382830" cy="5050528"/>
          </a:xfrm>
        </p:spPr>
        <p:txBody>
          <a:bodyPr>
            <a:noAutofit/>
          </a:bodyPr>
          <a:lstStyle/>
          <a:p>
            <a:pPr marL="742950" indent="-742950">
              <a:lnSpc>
                <a:spcPct val="70000"/>
              </a:lnSpc>
              <a:buAutoNum type="arabicPeriod"/>
            </a:pPr>
            <a:r>
              <a:rPr lang="en-NZ" sz="4000" spc="-200" dirty="0"/>
              <a:t>Variously defined…</a:t>
            </a:r>
          </a:p>
          <a:p>
            <a:pPr marL="1200150" lvl="1" indent="-742950">
              <a:lnSpc>
                <a:spcPct val="70000"/>
              </a:lnSpc>
              <a:buFont typeface="+mj-lt"/>
              <a:buAutoNum type="alphaLcPeriod"/>
            </a:pPr>
            <a:r>
              <a:rPr lang="en-NZ" sz="4000" spc="-200" dirty="0"/>
              <a:t>Many speak of Spirituality:</a:t>
            </a:r>
          </a:p>
          <a:p>
            <a:pPr marL="0" indent="0">
              <a:lnSpc>
                <a:spcPct val="70000"/>
              </a:lnSpc>
              <a:buNone/>
            </a:pPr>
            <a:endParaRPr lang="en-NZ" sz="4400" spc="-200" dirty="0"/>
          </a:p>
        </p:txBody>
      </p:sp>
    </p:spTree>
    <p:extLst>
      <p:ext uri="{BB962C8B-B14F-4D97-AF65-F5344CB8AC3E}">
        <p14:creationId xmlns:p14="http://schemas.microsoft.com/office/powerpoint/2010/main" val="2887205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62500" lnSpcReduction="20000"/>
          </a:bodyPr>
          <a:lstStyle/>
          <a:p>
            <a:pPr marL="0" indent="0">
              <a:buNone/>
            </a:pPr>
            <a:r>
              <a:rPr lang="en-US" sz="6400" dirty="0"/>
              <a:t>Being Spiritual—</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628649" y="1126435"/>
            <a:ext cx="8117786" cy="5050528"/>
          </a:xfrm>
        </p:spPr>
        <p:txBody>
          <a:bodyPr>
            <a:noAutofit/>
          </a:bodyPr>
          <a:lstStyle/>
          <a:p>
            <a:pPr marL="742950" indent="-742950">
              <a:lnSpc>
                <a:spcPct val="70000"/>
              </a:lnSpc>
              <a:buFont typeface="+mj-lt"/>
              <a:buAutoNum type="arabicPeriod" startAt="3"/>
            </a:pPr>
            <a:r>
              <a:rPr lang="en-NZ" sz="4000" spc="-200" dirty="0"/>
              <a:t>The Bible defines Religion</a:t>
            </a:r>
          </a:p>
          <a:p>
            <a:pPr marL="1200150" lvl="1" indent="-742950">
              <a:lnSpc>
                <a:spcPct val="70000"/>
              </a:lnSpc>
              <a:buFont typeface="+mj-lt"/>
              <a:buAutoNum type="alphaLcPeriod"/>
            </a:pPr>
            <a:r>
              <a:rPr lang="en-NZ" sz="4000" i="0" spc="-200" dirty="0">
                <a:solidFill>
                  <a:srgbClr val="212529"/>
                </a:solidFill>
                <a:effectLst/>
                <a:latin typeface="Calibre"/>
              </a:rPr>
              <a:t>James 1:26-27—</a:t>
            </a:r>
          </a:p>
          <a:p>
            <a:pPr marL="1657350" lvl="2" indent="-742950">
              <a:lnSpc>
                <a:spcPct val="70000"/>
              </a:lnSpc>
              <a:buFont typeface="+mj-lt"/>
              <a:buAutoNum type="arabicParenR" startAt="2"/>
            </a:pPr>
            <a:r>
              <a:rPr lang="en-NZ" sz="4000" spc="-200" dirty="0">
                <a:solidFill>
                  <a:srgbClr val="212529"/>
                </a:solidFill>
                <a:latin typeface="Calibre"/>
              </a:rPr>
              <a:t>Religion lived:</a:t>
            </a:r>
          </a:p>
          <a:p>
            <a:pPr marL="2114550" lvl="3" indent="-742950">
              <a:lnSpc>
                <a:spcPct val="70000"/>
              </a:lnSpc>
              <a:buFont typeface="+mj-lt"/>
              <a:buAutoNum type="alphaLcParenR"/>
            </a:pPr>
            <a:r>
              <a:rPr lang="en-NZ" sz="4000" b="0" i="0" dirty="0">
                <a:solidFill>
                  <a:srgbClr val="000000"/>
                </a:solidFill>
                <a:effectLst/>
                <a:latin typeface="system-ui"/>
              </a:rPr>
              <a:t>Pure and undefiled is...</a:t>
            </a:r>
          </a:p>
        </p:txBody>
      </p:sp>
    </p:spTree>
    <p:extLst>
      <p:ext uri="{BB962C8B-B14F-4D97-AF65-F5344CB8AC3E}">
        <p14:creationId xmlns:p14="http://schemas.microsoft.com/office/powerpoint/2010/main" val="3778297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62500" lnSpcReduction="20000"/>
          </a:bodyPr>
          <a:lstStyle/>
          <a:p>
            <a:pPr marL="0" indent="0">
              <a:buNone/>
            </a:pPr>
            <a:r>
              <a:rPr lang="en-US" sz="6400" dirty="0"/>
              <a:t>Being Spiritual—</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628648" y="1126435"/>
            <a:ext cx="8197299" cy="5050528"/>
          </a:xfrm>
        </p:spPr>
        <p:txBody>
          <a:bodyPr>
            <a:noAutofit/>
          </a:bodyPr>
          <a:lstStyle/>
          <a:p>
            <a:pPr marL="742950" indent="-742950">
              <a:lnSpc>
                <a:spcPct val="70000"/>
              </a:lnSpc>
              <a:buFont typeface="+mj-lt"/>
              <a:buAutoNum type="arabicPeriod" startAt="3"/>
            </a:pPr>
            <a:r>
              <a:rPr lang="en-NZ" sz="4000" spc="-200" dirty="0"/>
              <a:t>The Bible defines Religion</a:t>
            </a:r>
          </a:p>
          <a:p>
            <a:pPr marL="1200150" lvl="1" indent="-742950">
              <a:lnSpc>
                <a:spcPct val="70000"/>
              </a:lnSpc>
              <a:buFont typeface="+mj-lt"/>
              <a:buAutoNum type="alphaLcPeriod"/>
            </a:pPr>
            <a:r>
              <a:rPr lang="en-NZ" sz="4000" i="0" spc="-200" dirty="0">
                <a:solidFill>
                  <a:srgbClr val="212529"/>
                </a:solidFill>
                <a:effectLst/>
                <a:latin typeface="Calibre"/>
              </a:rPr>
              <a:t>James 1:26-27—</a:t>
            </a:r>
          </a:p>
          <a:p>
            <a:pPr marL="1657350" lvl="2" indent="-742950">
              <a:lnSpc>
                <a:spcPct val="70000"/>
              </a:lnSpc>
              <a:buFont typeface="+mj-lt"/>
              <a:buAutoNum type="arabicParenR" startAt="2"/>
            </a:pPr>
            <a:r>
              <a:rPr lang="en-NZ" sz="4000" spc="-200" dirty="0">
                <a:solidFill>
                  <a:srgbClr val="212529"/>
                </a:solidFill>
                <a:latin typeface="Calibre"/>
              </a:rPr>
              <a:t>Religion lived:</a:t>
            </a:r>
          </a:p>
          <a:p>
            <a:pPr marL="2114550" lvl="3" indent="-742950">
              <a:lnSpc>
                <a:spcPct val="70000"/>
              </a:lnSpc>
              <a:buFont typeface="+mj-lt"/>
              <a:buAutoNum type="alphaLcParenR"/>
            </a:pPr>
            <a:r>
              <a:rPr lang="en-NZ" sz="4000" b="0" i="0" dirty="0">
                <a:solidFill>
                  <a:srgbClr val="000000"/>
                </a:solidFill>
                <a:effectLst/>
                <a:latin typeface="system-ui"/>
              </a:rPr>
              <a:t>Pure and undefiled is:</a:t>
            </a:r>
          </a:p>
          <a:p>
            <a:pPr marL="2114550" lvl="3" indent="-742950">
              <a:lnSpc>
                <a:spcPct val="70000"/>
              </a:lnSpc>
              <a:buFont typeface="+mj-lt"/>
              <a:buAutoNum type="alphaLcParenR"/>
            </a:pPr>
            <a:r>
              <a:rPr lang="en-NZ" sz="4000" dirty="0">
                <a:solidFill>
                  <a:srgbClr val="000000"/>
                </a:solidFill>
                <a:latin typeface="system-ui"/>
              </a:rPr>
              <a:t>As defined “In God’s sight”…</a:t>
            </a:r>
          </a:p>
        </p:txBody>
      </p:sp>
    </p:spTree>
    <p:extLst>
      <p:ext uri="{BB962C8B-B14F-4D97-AF65-F5344CB8AC3E}">
        <p14:creationId xmlns:p14="http://schemas.microsoft.com/office/powerpoint/2010/main" val="2701254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62500" lnSpcReduction="20000"/>
          </a:bodyPr>
          <a:lstStyle/>
          <a:p>
            <a:pPr marL="0" indent="0">
              <a:buNone/>
            </a:pPr>
            <a:r>
              <a:rPr lang="en-US" sz="6400" dirty="0"/>
              <a:t>Being Spiritual—</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628648" y="1126435"/>
            <a:ext cx="8210551" cy="5050528"/>
          </a:xfrm>
        </p:spPr>
        <p:txBody>
          <a:bodyPr>
            <a:noAutofit/>
          </a:bodyPr>
          <a:lstStyle/>
          <a:p>
            <a:pPr marL="742950" indent="-742950">
              <a:lnSpc>
                <a:spcPct val="70000"/>
              </a:lnSpc>
              <a:buFont typeface="+mj-lt"/>
              <a:buAutoNum type="arabicPeriod" startAt="3"/>
            </a:pPr>
            <a:r>
              <a:rPr lang="en-NZ" sz="4000" spc="-200" dirty="0"/>
              <a:t>The Bible defines Religion</a:t>
            </a:r>
          </a:p>
          <a:p>
            <a:pPr marL="1200150" lvl="1" indent="-742950">
              <a:lnSpc>
                <a:spcPct val="70000"/>
              </a:lnSpc>
              <a:buFont typeface="+mj-lt"/>
              <a:buAutoNum type="alphaLcPeriod"/>
            </a:pPr>
            <a:r>
              <a:rPr lang="en-NZ" sz="4000" i="0" spc="-200" dirty="0">
                <a:solidFill>
                  <a:srgbClr val="212529"/>
                </a:solidFill>
                <a:effectLst/>
                <a:latin typeface="Calibre"/>
              </a:rPr>
              <a:t>James 1:26-27—</a:t>
            </a:r>
          </a:p>
          <a:p>
            <a:pPr marL="1657350" lvl="2" indent="-742950">
              <a:lnSpc>
                <a:spcPct val="70000"/>
              </a:lnSpc>
              <a:buFont typeface="+mj-lt"/>
              <a:buAutoNum type="arabicParenR" startAt="2"/>
            </a:pPr>
            <a:r>
              <a:rPr lang="en-NZ" sz="4000" spc="-200" dirty="0">
                <a:solidFill>
                  <a:srgbClr val="212529"/>
                </a:solidFill>
                <a:latin typeface="Calibre"/>
              </a:rPr>
              <a:t>Religion lived:</a:t>
            </a:r>
          </a:p>
          <a:p>
            <a:pPr marL="2114550" lvl="3" indent="-742950">
              <a:lnSpc>
                <a:spcPct val="70000"/>
              </a:lnSpc>
              <a:buFont typeface="+mj-lt"/>
              <a:buAutoNum type="alphaLcParenR"/>
            </a:pPr>
            <a:r>
              <a:rPr lang="en-NZ" sz="4000" b="0" i="0" dirty="0">
                <a:solidFill>
                  <a:srgbClr val="000000"/>
                </a:solidFill>
                <a:effectLst/>
                <a:latin typeface="system-ui"/>
              </a:rPr>
              <a:t>Pure and undefiled is</a:t>
            </a:r>
            <a:r>
              <a:rPr lang="en-NZ" sz="4000" dirty="0">
                <a:solidFill>
                  <a:srgbClr val="000000"/>
                </a:solidFill>
                <a:latin typeface="system-ui"/>
              </a:rPr>
              <a:t>:</a:t>
            </a:r>
            <a:endParaRPr lang="en-NZ" sz="4000" b="0" i="0" dirty="0">
              <a:solidFill>
                <a:srgbClr val="000000"/>
              </a:solidFill>
              <a:effectLst/>
              <a:latin typeface="system-ui"/>
            </a:endParaRPr>
          </a:p>
          <a:p>
            <a:pPr marL="2114550" lvl="3" indent="-742950">
              <a:lnSpc>
                <a:spcPct val="70000"/>
              </a:lnSpc>
              <a:buFont typeface="+mj-lt"/>
              <a:buAutoNum type="alphaLcParenR"/>
            </a:pPr>
            <a:r>
              <a:rPr lang="en-NZ" sz="4000" dirty="0">
                <a:solidFill>
                  <a:srgbClr val="000000"/>
                </a:solidFill>
                <a:latin typeface="system-ui"/>
              </a:rPr>
              <a:t>As defined “In God’s sight”…</a:t>
            </a:r>
          </a:p>
          <a:p>
            <a:pPr marL="2114550" lvl="3" indent="-742950">
              <a:lnSpc>
                <a:spcPct val="70000"/>
              </a:lnSpc>
              <a:buFont typeface="+mj-lt"/>
              <a:buAutoNum type="alphaLcParenR"/>
            </a:pPr>
            <a:r>
              <a:rPr lang="en-NZ" sz="4000" b="0" i="0" dirty="0">
                <a:solidFill>
                  <a:srgbClr val="000000"/>
                </a:solidFill>
                <a:effectLst/>
                <a:latin typeface="system-ui"/>
              </a:rPr>
              <a:t>Meets needs of the distressed:</a:t>
            </a:r>
          </a:p>
        </p:txBody>
      </p:sp>
    </p:spTree>
    <p:extLst>
      <p:ext uri="{BB962C8B-B14F-4D97-AF65-F5344CB8AC3E}">
        <p14:creationId xmlns:p14="http://schemas.microsoft.com/office/powerpoint/2010/main" val="3624194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62500" lnSpcReduction="20000"/>
          </a:bodyPr>
          <a:lstStyle/>
          <a:p>
            <a:pPr marL="0" indent="0">
              <a:buNone/>
            </a:pPr>
            <a:r>
              <a:rPr lang="en-US" sz="6400" dirty="0"/>
              <a:t>Being Spiritual—</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628648" y="1126435"/>
            <a:ext cx="8184047" cy="5050528"/>
          </a:xfrm>
        </p:spPr>
        <p:txBody>
          <a:bodyPr>
            <a:noAutofit/>
          </a:bodyPr>
          <a:lstStyle/>
          <a:p>
            <a:pPr marL="742950" indent="-742950">
              <a:lnSpc>
                <a:spcPct val="70000"/>
              </a:lnSpc>
              <a:buFont typeface="+mj-lt"/>
              <a:buAutoNum type="arabicPeriod" startAt="3"/>
            </a:pPr>
            <a:r>
              <a:rPr lang="en-NZ" sz="4000" spc="-200" dirty="0"/>
              <a:t>The Bible defines Religion</a:t>
            </a:r>
          </a:p>
          <a:p>
            <a:pPr marL="1200150" lvl="1" indent="-742950">
              <a:lnSpc>
                <a:spcPct val="70000"/>
              </a:lnSpc>
              <a:buFont typeface="+mj-lt"/>
              <a:buAutoNum type="alphaLcPeriod"/>
            </a:pPr>
            <a:r>
              <a:rPr lang="en-NZ" sz="4000" i="0" spc="-200" dirty="0">
                <a:solidFill>
                  <a:srgbClr val="212529"/>
                </a:solidFill>
                <a:effectLst/>
                <a:latin typeface="Calibre"/>
              </a:rPr>
              <a:t>James 1:26-27—</a:t>
            </a:r>
          </a:p>
          <a:p>
            <a:pPr marL="1657350" lvl="2" indent="-742950">
              <a:lnSpc>
                <a:spcPct val="70000"/>
              </a:lnSpc>
              <a:buFont typeface="+mj-lt"/>
              <a:buAutoNum type="arabicParenR" startAt="2"/>
            </a:pPr>
            <a:r>
              <a:rPr lang="en-NZ" sz="4000" spc="-200" dirty="0">
                <a:solidFill>
                  <a:srgbClr val="212529"/>
                </a:solidFill>
                <a:latin typeface="Calibre"/>
              </a:rPr>
              <a:t>Religion lived:</a:t>
            </a:r>
          </a:p>
          <a:p>
            <a:pPr marL="2114550" lvl="3" indent="-742950">
              <a:lnSpc>
                <a:spcPct val="70000"/>
              </a:lnSpc>
              <a:buFont typeface="+mj-lt"/>
              <a:buAutoNum type="alphaLcParenR"/>
            </a:pPr>
            <a:r>
              <a:rPr lang="en-NZ" sz="4000" b="0" i="0" dirty="0">
                <a:solidFill>
                  <a:srgbClr val="000000"/>
                </a:solidFill>
                <a:effectLst/>
                <a:latin typeface="system-ui"/>
              </a:rPr>
              <a:t>Pure and undefiled is</a:t>
            </a:r>
            <a:r>
              <a:rPr lang="en-NZ" sz="4000" dirty="0">
                <a:solidFill>
                  <a:srgbClr val="000000"/>
                </a:solidFill>
                <a:latin typeface="system-ui"/>
              </a:rPr>
              <a:t>:</a:t>
            </a:r>
            <a:endParaRPr lang="en-NZ" sz="4000" b="0" i="0" dirty="0">
              <a:solidFill>
                <a:srgbClr val="000000"/>
              </a:solidFill>
              <a:effectLst/>
              <a:latin typeface="system-ui"/>
            </a:endParaRPr>
          </a:p>
          <a:p>
            <a:pPr marL="2114550" lvl="3" indent="-742950">
              <a:lnSpc>
                <a:spcPct val="70000"/>
              </a:lnSpc>
              <a:buFont typeface="+mj-lt"/>
              <a:buAutoNum type="alphaLcParenR"/>
            </a:pPr>
            <a:r>
              <a:rPr lang="en-NZ" sz="4000" dirty="0">
                <a:solidFill>
                  <a:srgbClr val="000000"/>
                </a:solidFill>
                <a:latin typeface="system-ui"/>
              </a:rPr>
              <a:t>As defined “In God’s sight”…</a:t>
            </a:r>
          </a:p>
          <a:p>
            <a:pPr marL="2114550" lvl="3" indent="-742950">
              <a:lnSpc>
                <a:spcPct val="70000"/>
              </a:lnSpc>
              <a:buFont typeface="+mj-lt"/>
              <a:buAutoNum type="alphaLcParenR"/>
            </a:pPr>
            <a:r>
              <a:rPr lang="en-NZ" sz="4000" b="0" i="0" dirty="0">
                <a:solidFill>
                  <a:srgbClr val="000000"/>
                </a:solidFill>
                <a:effectLst/>
                <a:latin typeface="system-ui"/>
              </a:rPr>
              <a:t>Meets needs of the distressed:</a:t>
            </a:r>
          </a:p>
          <a:p>
            <a:pPr marL="2686050" lvl="4" indent="-857250">
              <a:lnSpc>
                <a:spcPct val="70000"/>
              </a:lnSpc>
              <a:buFont typeface="+mj-lt"/>
              <a:buAutoNum type="romanLcPeriod"/>
            </a:pPr>
            <a:r>
              <a:rPr lang="en-NZ" sz="4000" dirty="0">
                <a:solidFill>
                  <a:srgbClr val="000000"/>
                </a:solidFill>
                <a:latin typeface="system-ui"/>
              </a:rPr>
              <a:t>Visit</a:t>
            </a:r>
            <a:r>
              <a:rPr lang="en-NZ" sz="4000" b="0" i="0" dirty="0">
                <a:solidFill>
                  <a:srgbClr val="000000"/>
                </a:solidFill>
                <a:effectLst/>
                <a:latin typeface="system-ui"/>
              </a:rPr>
              <a:t> orphans &amp; widows.</a:t>
            </a:r>
          </a:p>
        </p:txBody>
      </p:sp>
    </p:spTree>
    <p:extLst>
      <p:ext uri="{BB962C8B-B14F-4D97-AF65-F5344CB8AC3E}">
        <p14:creationId xmlns:p14="http://schemas.microsoft.com/office/powerpoint/2010/main" val="338892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62500" lnSpcReduction="20000"/>
          </a:bodyPr>
          <a:lstStyle/>
          <a:p>
            <a:pPr marL="0" indent="0">
              <a:buNone/>
            </a:pPr>
            <a:r>
              <a:rPr lang="en-US" sz="6400" dirty="0"/>
              <a:t>Being Spiritual—</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628648" y="1126435"/>
            <a:ext cx="8184047" cy="5050528"/>
          </a:xfrm>
        </p:spPr>
        <p:txBody>
          <a:bodyPr>
            <a:noAutofit/>
          </a:bodyPr>
          <a:lstStyle/>
          <a:p>
            <a:pPr marL="742950" indent="-742950">
              <a:lnSpc>
                <a:spcPct val="70000"/>
              </a:lnSpc>
              <a:buFont typeface="+mj-lt"/>
              <a:buAutoNum type="arabicPeriod" startAt="3"/>
            </a:pPr>
            <a:r>
              <a:rPr lang="en-NZ" sz="4000" spc="-200" dirty="0"/>
              <a:t>The Bible defines Religion</a:t>
            </a:r>
          </a:p>
          <a:p>
            <a:pPr marL="1200150" lvl="1" indent="-742950">
              <a:lnSpc>
                <a:spcPct val="70000"/>
              </a:lnSpc>
              <a:buFont typeface="+mj-lt"/>
              <a:buAutoNum type="alphaLcPeriod"/>
            </a:pPr>
            <a:r>
              <a:rPr lang="en-NZ" sz="4000" i="0" spc="-200" dirty="0">
                <a:solidFill>
                  <a:srgbClr val="212529"/>
                </a:solidFill>
                <a:effectLst/>
                <a:latin typeface="Calibre"/>
              </a:rPr>
              <a:t>James 1:26-27—</a:t>
            </a:r>
          </a:p>
          <a:p>
            <a:pPr marL="1657350" lvl="2" indent="-742950">
              <a:lnSpc>
                <a:spcPct val="70000"/>
              </a:lnSpc>
              <a:buFont typeface="+mj-lt"/>
              <a:buAutoNum type="arabicParenR" startAt="2"/>
            </a:pPr>
            <a:r>
              <a:rPr lang="en-NZ" sz="4000" spc="-200" dirty="0">
                <a:solidFill>
                  <a:srgbClr val="212529"/>
                </a:solidFill>
                <a:latin typeface="Calibre"/>
              </a:rPr>
              <a:t>Religion lived:</a:t>
            </a:r>
          </a:p>
          <a:p>
            <a:pPr marL="2114550" lvl="3" indent="-742950">
              <a:lnSpc>
                <a:spcPct val="70000"/>
              </a:lnSpc>
              <a:buFont typeface="+mj-lt"/>
              <a:buAutoNum type="alphaLcParenR"/>
            </a:pPr>
            <a:r>
              <a:rPr lang="en-NZ" sz="4000" b="0" i="0" dirty="0">
                <a:solidFill>
                  <a:srgbClr val="000000"/>
                </a:solidFill>
                <a:effectLst/>
                <a:latin typeface="system-ui"/>
              </a:rPr>
              <a:t>Pure and undefiled is</a:t>
            </a:r>
            <a:r>
              <a:rPr lang="en-NZ" sz="4000" dirty="0">
                <a:solidFill>
                  <a:srgbClr val="000000"/>
                </a:solidFill>
                <a:latin typeface="system-ui"/>
              </a:rPr>
              <a:t>:</a:t>
            </a:r>
            <a:endParaRPr lang="en-NZ" sz="4000" b="0" i="0" dirty="0">
              <a:solidFill>
                <a:srgbClr val="000000"/>
              </a:solidFill>
              <a:effectLst/>
              <a:latin typeface="system-ui"/>
            </a:endParaRPr>
          </a:p>
          <a:p>
            <a:pPr marL="2114550" lvl="3" indent="-742950">
              <a:lnSpc>
                <a:spcPct val="70000"/>
              </a:lnSpc>
              <a:buFont typeface="+mj-lt"/>
              <a:buAutoNum type="alphaLcParenR"/>
            </a:pPr>
            <a:r>
              <a:rPr lang="en-NZ" sz="4000" dirty="0">
                <a:solidFill>
                  <a:srgbClr val="000000"/>
                </a:solidFill>
                <a:latin typeface="system-ui"/>
              </a:rPr>
              <a:t>As defined “In God’s sight”…</a:t>
            </a:r>
          </a:p>
          <a:p>
            <a:pPr marL="2114550" lvl="3" indent="-742950">
              <a:lnSpc>
                <a:spcPct val="70000"/>
              </a:lnSpc>
              <a:buFont typeface="+mj-lt"/>
              <a:buAutoNum type="alphaLcParenR"/>
            </a:pPr>
            <a:r>
              <a:rPr lang="en-NZ" sz="4000" b="0" i="0" dirty="0">
                <a:solidFill>
                  <a:srgbClr val="000000"/>
                </a:solidFill>
                <a:effectLst/>
                <a:latin typeface="system-ui"/>
              </a:rPr>
              <a:t>Meets needs of the distressed:</a:t>
            </a:r>
          </a:p>
          <a:p>
            <a:pPr marL="2686050" lvl="4" indent="-857250">
              <a:lnSpc>
                <a:spcPct val="70000"/>
              </a:lnSpc>
              <a:buFont typeface="+mj-lt"/>
              <a:buAutoNum type="romanLcPeriod"/>
            </a:pPr>
            <a:r>
              <a:rPr lang="en-NZ" sz="4000" dirty="0">
                <a:solidFill>
                  <a:srgbClr val="000000"/>
                </a:solidFill>
                <a:latin typeface="system-ui"/>
              </a:rPr>
              <a:t>Visit</a:t>
            </a:r>
            <a:r>
              <a:rPr lang="en-NZ" sz="4000" b="0" i="0" dirty="0">
                <a:solidFill>
                  <a:srgbClr val="000000"/>
                </a:solidFill>
                <a:effectLst/>
                <a:latin typeface="system-ui"/>
              </a:rPr>
              <a:t> orphans &amp; widows.</a:t>
            </a:r>
          </a:p>
          <a:p>
            <a:pPr marL="2686050" lvl="4" indent="-857250">
              <a:lnSpc>
                <a:spcPct val="70000"/>
              </a:lnSpc>
              <a:buFont typeface="+mj-lt"/>
              <a:buAutoNum type="romanLcPeriod"/>
            </a:pPr>
            <a:r>
              <a:rPr lang="en-NZ" sz="4000" dirty="0">
                <a:solidFill>
                  <a:srgbClr val="000000"/>
                </a:solidFill>
                <a:latin typeface="system-ui"/>
              </a:rPr>
              <a:t>K</a:t>
            </a:r>
            <a:r>
              <a:rPr lang="en-NZ" sz="4000" b="0" i="0" dirty="0">
                <a:solidFill>
                  <a:srgbClr val="000000"/>
                </a:solidFill>
                <a:effectLst/>
                <a:latin typeface="system-ui"/>
              </a:rPr>
              <a:t>eep oneself unstained by the world.</a:t>
            </a:r>
          </a:p>
        </p:txBody>
      </p:sp>
    </p:spTree>
    <p:extLst>
      <p:ext uri="{BB962C8B-B14F-4D97-AF65-F5344CB8AC3E}">
        <p14:creationId xmlns:p14="http://schemas.microsoft.com/office/powerpoint/2010/main" val="1007773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62500" lnSpcReduction="20000"/>
          </a:bodyPr>
          <a:lstStyle/>
          <a:p>
            <a:pPr marL="0" indent="0">
              <a:buNone/>
            </a:pPr>
            <a:r>
              <a:rPr lang="en-US" sz="6400" dirty="0"/>
              <a:t>Being Spiritual—</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628648" y="1126435"/>
            <a:ext cx="8237055" cy="5050528"/>
          </a:xfrm>
        </p:spPr>
        <p:txBody>
          <a:bodyPr>
            <a:noAutofit/>
          </a:bodyPr>
          <a:lstStyle/>
          <a:p>
            <a:pPr marL="742950" indent="-742950">
              <a:lnSpc>
                <a:spcPct val="70000"/>
              </a:lnSpc>
              <a:buFont typeface="+mj-lt"/>
              <a:buAutoNum type="arabicPeriod" startAt="4"/>
            </a:pPr>
            <a:r>
              <a:rPr lang="en-NZ" sz="4000" spc="-200" dirty="0"/>
              <a:t>God centred:</a:t>
            </a:r>
          </a:p>
          <a:p>
            <a:pPr marL="1200150" lvl="1" indent="-742950">
              <a:lnSpc>
                <a:spcPct val="70000"/>
              </a:lnSpc>
              <a:buFont typeface="+mj-lt"/>
              <a:buAutoNum type="alphaLcPeriod"/>
            </a:pPr>
            <a:endParaRPr lang="en-NZ" sz="4000" i="0" spc="-200" dirty="0">
              <a:solidFill>
                <a:srgbClr val="212529"/>
              </a:solidFill>
              <a:effectLst/>
              <a:latin typeface="Calibre"/>
            </a:endParaRPr>
          </a:p>
        </p:txBody>
      </p:sp>
    </p:spTree>
    <p:extLst>
      <p:ext uri="{BB962C8B-B14F-4D97-AF65-F5344CB8AC3E}">
        <p14:creationId xmlns:p14="http://schemas.microsoft.com/office/powerpoint/2010/main" val="17318390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62500" lnSpcReduction="20000"/>
          </a:bodyPr>
          <a:lstStyle/>
          <a:p>
            <a:pPr marL="0" indent="0">
              <a:buNone/>
            </a:pPr>
            <a:r>
              <a:rPr lang="en-US" sz="6400" dirty="0"/>
              <a:t>Being Spiritual—</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628648" y="1126435"/>
            <a:ext cx="8237055" cy="5050528"/>
          </a:xfrm>
        </p:spPr>
        <p:txBody>
          <a:bodyPr>
            <a:noAutofit/>
          </a:bodyPr>
          <a:lstStyle/>
          <a:p>
            <a:pPr marL="742950" indent="-742950">
              <a:lnSpc>
                <a:spcPct val="70000"/>
              </a:lnSpc>
              <a:buFont typeface="+mj-lt"/>
              <a:buAutoNum type="arabicPeriod" startAt="4"/>
            </a:pPr>
            <a:r>
              <a:rPr lang="en-NZ" sz="4000" spc="-200" dirty="0"/>
              <a:t>God centred:</a:t>
            </a:r>
          </a:p>
          <a:p>
            <a:pPr marL="1200150" lvl="1" indent="-742950">
              <a:lnSpc>
                <a:spcPct val="70000"/>
              </a:lnSpc>
              <a:buFont typeface="+mj-lt"/>
              <a:buAutoNum type="alphaLcPeriod"/>
            </a:pPr>
            <a:r>
              <a:rPr lang="en-NZ" sz="4000" i="0" spc="-200" dirty="0">
                <a:solidFill>
                  <a:srgbClr val="212529"/>
                </a:solidFill>
                <a:effectLst/>
                <a:latin typeface="Calibre"/>
              </a:rPr>
              <a:t>Psalm 46:10—</a:t>
            </a:r>
          </a:p>
          <a:p>
            <a:pPr marL="1200150" lvl="1" indent="-742950">
              <a:lnSpc>
                <a:spcPct val="70000"/>
              </a:lnSpc>
              <a:buFont typeface="+mj-lt"/>
              <a:buAutoNum type="alphaLcPeriod"/>
            </a:pPr>
            <a:endParaRPr lang="en-NZ" sz="4000" i="0" spc="-200" dirty="0">
              <a:solidFill>
                <a:srgbClr val="212529"/>
              </a:solidFill>
              <a:effectLst/>
              <a:latin typeface="Calibre"/>
            </a:endParaRPr>
          </a:p>
        </p:txBody>
      </p:sp>
    </p:spTree>
    <p:extLst>
      <p:ext uri="{BB962C8B-B14F-4D97-AF65-F5344CB8AC3E}">
        <p14:creationId xmlns:p14="http://schemas.microsoft.com/office/powerpoint/2010/main" val="4270964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62500" lnSpcReduction="20000"/>
          </a:bodyPr>
          <a:lstStyle/>
          <a:p>
            <a:pPr marL="0" indent="0">
              <a:buNone/>
            </a:pPr>
            <a:r>
              <a:rPr lang="en-US" sz="6400" dirty="0"/>
              <a:t>Being Spiritual—</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628648" y="1126435"/>
            <a:ext cx="8237055" cy="5050528"/>
          </a:xfrm>
        </p:spPr>
        <p:txBody>
          <a:bodyPr>
            <a:noAutofit/>
          </a:bodyPr>
          <a:lstStyle/>
          <a:p>
            <a:pPr marL="742950" indent="-742950">
              <a:lnSpc>
                <a:spcPct val="70000"/>
              </a:lnSpc>
              <a:buFont typeface="+mj-lt"/>
              <a:buAutoNum type="arabicPeriod" startAt="4"/>
            </a:pPr>
            <a:r>
              <a:rPr lang="en-NZ" sz="4000" spc="-200" dirty="0"/>
              <a:t>God centred:</a:t>
            </a:r>
          </a:p>
          <a:p>
            <a:pPr marL="1200150" lvl="1" indent="-742950">
              <a:lnSpc>
                <a:spcPct val="70000"/>
              </a:lnSpc>
              <a:buFont typeface="+mj-lt"/>
              <a:buAutoNum type="alphaLcPeriod"/>
            </a:pPr>
            <a:r>
              <a:rPr lang="en-NZ" sz="4000" i="0" spc="-200" dirty="0">
                <a:solidFill>
                  <a:srgbClr val="212529"/>
                </a:solidFill>
                <a:effectLst/>
                <a:latin typeface="Calibre"/>
              </a:rPr>
              <a:t>Psalm 46:10—</a:t>
            </a:r>
          </a:p>
          <a:p>
            <a:pPr marL="457200" lvl="1" indent="0">
              <a:lnSpc>
                <a:spcPct val="70000"/>
              </a:lnSpc>
              <a:buNone/>
            </a:pPr>
            <a:r>
              <a:rPr lang="en-NZ" sz="4000" b="1" i="0" spc="-200" baseline="30000" dirty="0">
                <a:solidFill>
                  <a:srgbClr val="000000"/>
                </a:solidFill>
                <a:effectLst/>
              </a:rPr>
              <a:t>10</a:t>
            </a:r>
            <a:r>
              <a:rPr lang="en-NZ" sz="4000" b="0" i="0" spc="-200" dirty="0">
                <a:solidFill>
                  <a:srgbClr val="000000"/>
                </a:solidFill>
                <a:effectLst/>
              </a:rPr>
              <a:t>“Cease </a:t>
            </a:r>
            <a:r>
              <a:rPr lang="en-NZ" sz="4000" b="0" i="1" spc="-200" dirty="0">
                <a:solidFill>
                  <a:srgbClr val="000000"/>
                </a:solidFill>
                <a:effectLst/>
              </a:rPr>
              <a:t>striving</a:t>
            </a:r>
            <a:r>
              <a:rPr lang="en-NZ" sz="4000" b="0" i="0" spc="-200" dirty="0">
                <a:solidFill>
                  <a:srgbClr val="000000"/>
                </a:solidFill>
                <a:effectLst/>
              </a:rPr>
              <a:t> and know that I am God;</a:t>
            </a:r>
          </a:p>
          <a:p>
            <a:pPr marL="457200" lvl="1" indent="0">
              <a:lnSpc>
                <a:spcPct val="70000"/>
              </a:lnSpc>
              <a:buNone/>
            </a:pPr>
            <a:r>
              <a:rPr lang="en-NZ" sz="4000" spc="-200" dirty="0">
                <a:solidFill>
                  <a:srgbClr val="000000"/>
                </a:solidFill>
              </a:rPr>
              <a:t>	</a:t>
            </a:r>
            <a:r>
              <a:rPr lang="en-NZ" sz="4000" b="0" i="0" spc="-200" dirty="0">
                <a:solidFill>
                  <a:srgbClr val="000000"/>
                </a:solidFill>
                <a:effectLst/>
              </a:rPr>
              <a:t>I will be exalted among the nations, </a:t>
            </a:r>
          </a:p>
          <a:p>
            <a:pPr marL="0" indent="0" algn="l">
              <a:lnSpc>
                <a:spcPct val="60000"/>
              </a:lnSpc>
              <a:buNone/>
            </a:pPr>
            <a:r>
              <a:rPr lang="en-NZ" sz="4000" b="0" i="0" spc="-200" dirty="0">
                <a:solidFill>
                  <a:srgbClr val="000000"/>
                </a:solidFill>
                <a:effectLst/>
              </a:rPr>
              <a:t>	I will be exalted in the earth.” </a:t>
            </a:r>
            <a:r>
              <a:rPr lang="en-NZ" sz="1800" b="0" i="0" spc="-200" dirty="0">
                <a:solidFill>
                  <a:srgbClr val="000000"/>
                </a:solidFill>
                <a:effectLst/>
              </a:rPr>
              <a:t>(NASB95)</a:t>
            </a:r>
          </a:p>
          <a:p>
            <a:pPr marL="1200150" lvl="1" indent="-742950">
              <a:lnSpc>
                <a:spcPct val="70000"/>
              </a:lnSpc>
              <a:buFont typeface="+mj-lt"/>
              <a:buAutoNum type="alphaLcPeriod"/>
            </a:pPr>
            <a:endParaRPr lang="en-NZ" sz="4000" i="0" spc="-200" dirty="0">
              <a:solidFill>
                <a:srgbClr val="212529"/>
              </a:solidFill>
              <a:effectLst/>
              <a:latin typeface="Calibre"/>
            </a:endParaRPr>
          </a:p>
        </p:txBody>
      </p:sp>
    </p:spTree>
    <p:extLst>
      <p:ext uri="{BB962C8B-B14F-4D97-AF65-F5344CB8AC3E}">
        <p14:creationId xmlns:p14="http://schemas.microsoft.com/office/powerpoint/2010/main" val="3971868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62500" lnSpcReduction="20000"/>
          </a:bodyPr>
          <a:lstStyle/>
          <a:p>
            <a:pPr marL="0" indent="0">
              <a:buNone/>
            </a:pPr>
            <a:r>
              <a:rPr lang="en-US" sz="6400" dirty="0"/>
              <a:t>Being Spiritual—</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628649" y="1126435"/>
            <a:ext cx="7945507" cy="5050528"/>
          </a:xfrm>
        </p:spPr>
        <p:txBody>
          <a:bodyPr>
            <a:noAutofit/>
          </a:bodyPr>
          <a:lstStyle/>
          <a:p>
            <a:pPr marL="742950" indent="-742950">
              <a:lnSpc>
                <a:spcPct val="70000"/>
              </a:lnSpc>
              <a:buFont typeface="+mj-lt"/>
              <a:buAutoNum type="arabicPeriod" startAt="5"/>
            </a:pPr>
            <a:r>
              <a:rPr lang="en-NZ" sz="4000" spc="-200" dirty="0"/>
              <a:t>Private prayer, study and praise:</a:t>
            </a:r>
          </a:p>
          <a:p>
            <a:pPr marL="457200" lvl="1" indent="0">
              <a:lnSpc>
                <a:spcPct val="70000"/>
              </a:lnSpc>
              <a:buNone/>
            </a:pPr>
            <a:endParaRPr lang="en-NZ" sz="4000" b="0" i="0" spc="-200" dirty="0">
              <a:solidFill>
                <a:srgbClr val="000000"/>
              </a:solidFill>
              <a:effectLst/>
            </a:endParaRPr>
          </a:p>
        </p:txBody>
      </p:sp>
    </p:spTree>
    <p:extLst>
      <p:ext uri="{BB962C8B-B14F-4D97-AF65-F5344CB8AC3E}">
        <p14:creationId xmlns:p14="http://schemas.microsoft.com/office/powerpoint/2010/main" val="2864857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62500" lnSpcReduction="20000"/>
          </a:bodyPr>
          <a:lstStyle/>
          <a:p>
            <a:pPr marL="0" indent="0">
              <a:buNone/>
            </a:pPr>
            <a:r>
              <a:rPr lang="en-US" sz="6400" dirty="0"/>
              <a:t>Being Spiritual—</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628649" y="1126435"/>
            <a:ext cx="7945507" cy="5050528"/>
          </a:xfrm>
        </p:spPr>
        <p:txBody>
          <a:bodyPr>
            <a:noAutofit/>
          </a:bodyPr>
          <a:lstStyle/>
          <a:p>
            <a:pPr marL="742950" indent="-742950">
              <a:lnSpc>
                <a:spcPct val="70000"/>
              </a:lnSpc>
              <a:buFont typeface="+mj-lt"/>
              <a:buAutoNum type="arabicPeriod" startAt="5"/>
            </a:pPr>
            <a:r>
              <a:rPr lang="en-NZ" sz="4000" spc="-200" dirty="0"/>
              <a:t>Private prayer, study and praise:</a:t>
            </a:r>
          </a:p>
          <a:p>
            <a:pPr marL="1200150" lvl="1" indent="-742950">
              <a:lnSpc>
                <a:spcPct val="70000"/>
              </a:lnSpc>
              <a:buFont typeface="+mj-lt"/>
              <a:buAutoNum type="alphaLcPeriod"/>
            </a:pPr>
            <a:r>
              <a:rPr lang="en-NZ" sz="4000" b="0" i="0" spc="-200" dirty="0">
                <a:solidFill>
                  <a:srgbClr val="000000"/>
                </a:solidFill>
                <a:effectLst/>
              </a:rPr>
              <a:t>Matthew 6:6—</a:t>
            </a:r>
          </a:p>
          <a:p>
            <a:pPr marL="457200" lvl="1" indent="0">
              <a:lnSpc>
                <a:spcPct val="70000"/>
              </a:lnSpc>
              <a:buNone/>
            </a:pPr>
            <a:endParaRPr lang="en-NZ" sz="4000" b="0" i="0" spc="-200" dirty="0">
              <a:solidFill>
                <a:srgbClr val="000000"/>
              </a:solidFill>
              <a:effectLst/>
            </a:endParaRPr>
          </a:p>
        </p:txBody>
      </p:sp>
    </p:spTree>
    <p:extLst>
      <p:ext uri="{BB962C8B-B14F-4D97-AF65-F5344CB8AC3E}">
        <p14:creationId xmlns:p14="http://schemas.microsoft.com/office/powerpoint/2010/main" val="3194413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62500" lnSpcReduction="20000"/>
          </a:bodyPr>
          <a:lstStyle/>
          <a:p>
            <a:pPr marL="0" indent="0">
              <a:buNone/>
            </a:pPr>
            <a:r>
              <a:rPr lang="en-US" sz="6400" dirty="0"/>
              <a:t>Being Spiritual—</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628649" y="1126435"/>
            <a:ext cx="8382830" cy="5050528"/>
          </a:xfrm>
        </p:spPr>
        <p:txBody>
          <a:bodyPr>
            <a:noAutofit/>
          </a:bodyPr>
          <a:lstStyle/>
          <a:p>
            <a:pPr marL="742950" indent="-742950">
              <a:lnSpc>
                <a:spcPct val="70000"/>
              </a:lnSpc>
              <a:buAutoNum type="arabicPeriod"/>
            </a:pPr>
            <a:r>
              <a:rPr lang="en-NZ" sz="4000" spc="-200" dirty="0"/>
              <a:t>Variously defined…</a:t>
            </a:r>
          </a:p>
          <a:p>
            <a:pPr marL="1200150" lvl="1" indent="-742950">
              <a:lnSpc>
                <a:spcPct val="70000"/>
              </a:lnSpc>
              <a:buFont typeface="+mj-lt"/>
              <a:buAutoNum type="alphaLcPeriod"/>
            </a:pPr>
            <a:r>
              <a:rPr lang="en-NZ" sz="4000" spc="-200" dirty="0"/>
              <a:t>Many speak of Spirituality:</a:t>
            </a:r>
          </a:p>
          <a:p>
            <a:pPr marL="0" indent="0">
              <a:lnSpc>
                <a:spcPct val="70000"/>
              </a:lnSpc>
              <a:buNone/>
            </a:pPr>
            <a:endParaRPr lang="en-NZ" sz="4400" spc="-200" dirty="0"/>
          </a:p>
          <a:p>
            <a:pPr marL="0" indent="0">
              <a:lnSpc>
                <a:spcPct val="70000"/>
              </a:lnSpc>
              <a:buNone/>
            </a:pPr>
            <a:r>
              <a:rPr lang="en-NZ" sz="4400" spc="-200" dirty="0"/>
              <a:t>Eastern </a:t>
            </a:r>
          </a:p>
          <a:p>
            <a:pPr marL="0" indent="0">
              <a:lnSpc>
                <a:spcPct val="70000"/>
              </a:lnSpc>
              <a:buNone/>
            </a:pPr>
            <a:r>
              <a:rPr lang="en-NZ" sz="4400" spc="-200" dirty="0"/>
              <a:t>mysticism</a:t>
            </a:r>
          </a:p>
          <a:p>
            <a:pPr marL="0" indent="0">
              <a:lnSpc>
                <a:spcPct val="70000"/>
              </a:lnSpc>
              <a:buNone/>
            </a:pPr>
            <a:r>
              <a:rPr lang="en-NZ" sz="4400" spc="-200" dirty="0"/>
              <a:t>in many forms…</a:t>
            </a:r>
          </a:p>
          <a:p>
            <a:pPr marL="0" indent="0">
              <a:lnSpc>
                <a:spcPct val="70000"/>
              </a:lnSpc>
              <a:buNone/>
            </a:pPr>
            <a:endParaRPr lang="en-NZ" sz="4400" spc="-200" dirty="0"/>
          </a:p>
          <a:p>
            <a:pPr marL="0" indent="0">
              <a:lnSpc>
                <a:spcPct val="70000"/>
              </a:lnSpc>
              <a:buNone/>
            </a:pPr>
            <a:r>
              <a:rPr lang="en-NZ" sz="4400" spc="-200" dirty="0"/>
              <a:t>“New Age.”</a:t>
            </a:r>
          </a:p>
        </p:txBody>
      </p:sp>
      <p:pic>
        <p:nvPicPr>
          <p:cNvPr id="3074" name="Picture 2">
            <a:extLst>
              <a:ext uri="{FF2B5EF4-FFF2-40B4-BE49-F238E27FC236}">
                <a16:creationId xmlns:a16="http://schemas.microsoft.com/office/drawing/2014/main" id="{6D5582E3-03A9-4D49-8A8B-3EBD29C631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477" r="14609"/>
          <a:stretch/>
        </p:blipFill>
        <p:spPr bwMode="auto">
          <a:xfrm>
            <a:off x="3816625" y="2476500"/>
            <a:ext cx="5327375" cy="438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015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62500" lnSpcReduction="20000"/>
          </a:bodyPr>
          <a:lstStyle/>
          <a:p>
            <a:pPr marL="0" indent="0">
              <a:buNone/>
            </a:pPr>
            <a:r>
              <a:rPr lang="en-US" sz="6400" dirty="0"/>
              <a:t>Being Spiritual—</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628649" y="1126435"/>
            <a:ext cx="7945507" cy="5050528"/>
          </a:xfrm>
        </p:spPr>
        <p:txBody>
          <a:bodyPr>
            <a:noAutofit/>
          </a:bodyPr>
          <a:lstStyle/>
          <a:p>
            <a:pPr marL="742950" indent="-742950">
              <a:lnSpc>
                <a:spcPct val="70000"/>
              </a:lnSpc>
              <a:buFont typeface="+mj-lt"/>
              <a:buAutoNum type="arabicPeriod" startAt="5"/>
            </a:pPr>
            <a:r>
              <a:rPr lang="en-NZ" sz="4000" spc="-200" dirty="0"/>
              <a:t>Private prayer, study and praise:</a:t>
            </a:r>
          </a:p>
          <a:p>
            <a:pPr marL="1200150" lvl="1" indent="-742950">
              <a:lnSpc>
                <a:spcPct val="70000"/>
              </a:lnSpc>
              <a:buFont typeface="+mj-lt"/>
              <a:buAutoNum type="alphaLcPeriod"/>
            </a:pPr>
            <a:r>
              <a:rPr lang="en-NZ" sz="4000" b="0" i="0" spc="-200" dirty="0">
                <a:solidFill>
                  <a:srgbClr val="000000"/>
                </a:solidFill>
                <a:effectLst/>
              </a:rPr>
              <a:t>Matthew 6:6—</a:t>
            </a:r>
          </a:p>
          <a:p>
            <a:pPr marL="457200" lvl="1" indent="0">
              <a:lnSpc>
                <a:spcPct val="70000"/>
              </a:lnSpc>
              <a:buNone/>
            </a:pPr>
            <a:r>
              <a:rPr lang="en-NZ" sz="4000" b="0" i="0" spc="-200" baseline="30000" dirty="0">
                <a:solidFill>
                  <a:srgbClr val="000000"/>
                </a:solidFill>
                <a:effectLst/>
              </a:rPr>
              <a:t>6</a:t>
            </a:r>
            <a:r>
              <a:rPr lang="en-NZ" sz="4000" b="0" i="0" spc="-200" dirty="0">
                <a:solidFill>
                  <a:srgbClr val="000000"/>
                </a:solidFill>
                <a:effectLst/>
              </a:rPr>
              <a:t>But you, when you pray, go into your inner room, close your door and pray to your Father who is in secret, and your Father who sees what is done in secret will reward you. </a:t>
            </a:r>
            <a:r>
              <a:rPr lang="en-NZ" sz="1600" b="0" i="0" spc="-200" dirty="0">
                <a:solidFill>
                  <a:srgbClr val="000000"/>
                </a:solidFill>
                <a:effectLst/>
              </a:rPr>
              <a:t>(NASB95)</a:t>
            </a:r>
          </a:p>
          <a:p>
            <a:pPr marL="457200" lvl="1" indent="0">
              <a:lnSpc>
                <a:spcPct val="70000"/>
              </a:lnSpc>
              <a:buNone/>
            </a:pPr>
            <a:endParaRPr lang="en-NZ" sz="4000" b="0" i="0" spc="-200" dirty="0">
              <a:solidFill>
                <a:srgbClr val="000000"/>
              </a:solidFill>
              <a:effectLst/>
            </a:endParaRPr>
          </a:p>
        </p:txBody>
      </p:sp>
    </p:spTree>
    <p:extLst>
      <p:ext uri="{BB962C8B-B14F-4D97-AF65-F5344CB8AC3E}">
        <p14:creationId xmlns:p14="http://schemas.microsoft.com/office/powerpoint/2010/main" val="567350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62500" lnSpcReduction="20000"/>
          </a:bodyPr>
          <a:lstStyle/>
          <a:p>
            <a:pPr marL="0" indent="0">
              <a:buNone/>
            </a:pPr>
            <a:r>
              <a:rPr lang="en-US" sz="6400" dirty="0"/>
              <a:t>Being Spiritual—</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628649" y="1126435"/>
            <a:ext cx="7945507" cy="5050528"/>
          </a:xfrm>
        </p:spPr>
        <p:txBody>
          <a:bodyPr>
            <a:noAutofit/>
          </a:bodyPr>
          <a:lstStyle/>
          <a:p>
            <a:pPr marL="742950" indent="-742950">
              <a:lnSpc>
                <a:spcPct val="70000"/>
              </a:lnSpc>
              <a:buFont typeface="+mj-lt"/>
              <a:buAutoNum type="arabicPeriod" startAt="5"/>
            </a:pPr>
            <a:r>
              <a:rPr lang="en-NZ" sz="4000" spc="-200" dirty="0"/>
              <a:t>Private prayer, study and praise:</a:t>
            </a:r>
          </a:p>
          <a:p>
            <a:pPr marL="1200150" lvl="1" indent="-742950">
              <a:lnSpc>
                <a:spcPct val="70000"/>
              </a:lnSpc>
              <a:buFont typeface="+mj-lt"/>
              <a:buAutoNum type="alphaLcPeriod" startAt="2"/>
            </a:pPr>
            <a:r>
              <a:rPr lang="en-NZ" sz="4000" b="0" i="0" spc="-200" dirty="0">
                <a:solidFill>
                  <a:srgbClr val="000000"/>
                </a:solidFill>
                <a:effectLst/>
              </a:rPr>
              <a:t>Psalm 119:15—</a:t>
            </a:r>
          </a:p>
        </p:txBody>
      </p:sp>
    </p:spTree>
    <p:extLst>
      <p:ext uri="{BB962C8B-B14F-4D97-AF65-F5344CB8AC3E}">
        <p14:creationId xmlns:p14="http://schemas.microsoft.com/office/powerpoint/2010/main" val="38975680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62500" lnSpcReduction="20000"/>
          </a:bodyPr>
          <a:lstStyle/>
          <a:p>
            <a:pPr marL="0" indent="0">
              <a:buNone/>
            </a:pPr>
            <a:r>
              <a:rPr lang="en-US" sz="6400" dirty="0"/>
              <a:t>Being Spiritual—</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628649" y="1126435"/>
            <a:ext cx="7945507" cy="5050528"/>
          </a:xfrm>
        </p:spPr>
        <p:txBody>
          <a:bodyPr>
            <a:noAutofit/>
          </a:bodyPr>
          <a:lstStyle/>
          <a:p>
            <a:pPr marL="742950" indent="-742950">
              <a:lnSpc>
                <a:spcPct val="70000"/>
              </a:lnSpc>
              <a:buFont typeface="+mj-lt"/>
              <a:buAutoNum type="arabicPeriod" startAt="5"/>
            </a:pPr>
            <a:r>
              <a:rPr lang="en-NZ" sz="4000" spc="-200" dirty="0"/>
              <a:t>Private prayer, study and praise:</a:t>
            </a:r>
          </a:p>
          <a:p>
            <a:pPr marL="1200150" lvl="1" indent="-742950">
              <a:lnSpc>
                <a:spcPct val="70000"/>
              </a:lnSpc>
              <a:buFont typeface="+mj-lt"/>
              <a:buAutoNum type="alphaLcPeriod" startAt="2"/>
            </a:pPr>
            <a:r>
              <a:rPr lang="en-NZ" sz="4000" b="0" i="0" spc="-200" dirty="0">
                <a:solidFill>
                  <a:srgbClr val="000000"/>
                </a:solidFill>
                <a:effectLst/>
              </a:rPr>
              <a:t>Psalm 119:15—</a:t>
            </a:r>
          </a:p>
          <a:p>
            <a:pPr marL="457200" lvl="1" indent="0">
              <a:lnSpc>
                <a:spcPct val="70000"/>
              </a:lnSpc>
              <a:buNone/>
            </a:pPr>
            <a:r>
              <a:rPr lang="en-NZ" sz="4000" b="1" i="0" spc="-200" baseline="30000" dirty="0">
                <a:solidFill>
                  <a:srgbClr val="000000"/>
                </a:solidFill>
                <a:effectLst/>
              </a:rPr>
              <a:t>15</a:t>
            </a:r>
            <a:r>
              <a:rPr lang="en-NZ" sz="4000" b="0" i="0" spc="-200" dirty="0">
                <a:solidFill>
                  <a:srgbClr val="000000"/>
                </a:solidFill>
                <a:effectLst/>
              </a:rPr>
              <a:t>I will meditate on Your precepts</a:t>
            </a:r>
            <a:br>
              <a:rPr lang="en-NZ" sz="4000" b="0" i="0" spc="-200" dirty="0">
                <a:solidFill>
                  <a:srgbClr val="000000"/>
                </a:solidFill>
                <a:effectLst/>
              </a:rPr>
            </a:br>
            <a:r>
              <a:rPr lang="en-NZ" sz="4000" b="0" i="0" spc="-200" dirty="0">
                <a:solidFill>
                  <a:srgbClr val="000000"/>
                </a:solidFill>
                <a:effectLst/>
              </a:rPr>
              <a:t>And regard Your ways. </a:t>
            </a:r>
            <a:r>
              <a:rPr lang="en-NZ" sz="1600" b="0" i="0" spc="-200" dirty="0">
                <a:solidFill>
                  <a:srgbClr val="000000"/>
                </a:solidFill>
                <a:effectLst/>
              </a:rPr>
              <a:t>(NASB95)</a:t>
            </a:r>
          </a:p>
        </p:txBody>
      </p:sp>
    </p:spTree>
    <p:extLst>
      <p:ext uri="{BB962C8B-B14F-4D97-AF65-F5344CB8AC3E}">
        <p14:creationId xmlns:p14="http://schemas.microsoft.com/office/powerpoint/2010/main" val="39637207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62500" lnSpcReduction="20000"/>
          </a:bodyPr>
          <a:lstStyle/>
          <a:p>
            <a:pPr marL="0" indent="0">
              <a:buNone/>
            </a:pPr>
            <a:r>
              <a:rPr lang="en-US" sz="6400" dirty="0"/>
              <a:t>Being Spiritual—</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628649" y="1126435"/>
            <a:ext cx="7945507" cy="5050528"/>
          </a:xfrm>
        </p:spPr>
        <p:txBody>
          <a:bodyPr>
            <a:noAutofit/>
          </a:bodyPr>
          <a:lstStyle/>
          <a:p>
            <a:pPr marL="742950" indent="-742950">
              <a:lnSpc>
                <a:spcPct val="70000"/>
              </a:lnSpc>
              <a:buFont typeface="+mj-lt"/>
              <a:buAutoNum type="arabicPeriod" startAt="6"/>
            </a:pPr>
            <a:r>
              <a:rPr lang="en-NZ" sz="4000" spc="-200" dirty="0"/>
              <a:t>Its all about being together:</a:t>
            </a:r>
          </a:p>
          <a:p>
            <a:pPr marL="1200150" lvl="1" indent="-742950">
              <a:lnSpc>
                <a:spcPct val="70000"/>
              </a:lnSpc>
              <a:buFont typeface="+mj-lt"/>
              <a:buAutoNum type="alphaLcPeriod"/>
            </a:pPr>
            <a:r>
              <a:rPr lang="en-NZ" sz="4000" b="0" i="0" spc="-200" dirty="0">
                <a:solidFill>
                  <a:srgbClr val="000000"/>
                </a:solidFill>
                <a:effectLst/>
              </a:rPr>
              <a:t>Acts 2:42—</a:t>
            </a:r>
          </a:p>
          <a:p>
            <a:pPr marL="457200" lvl="1" indent="0">
              <a:lnSpc>
                <a:spcPct val="70000"/>
              </a:lnSpc>
              <a:buNone/>
            </a:pPr>
            <a:r>
              <a:rPr lang="en-NZ" sz="4000" b="1" i="0" baseline="30000" dirty="0">
                <a:solidFill>
                  <a:srgbClr val="000000"/>
                </a:solidFill>
                <a:effectLst/>
                <a:latin typeface="system-ui"/>
              </a:rPr>
              <a:t>42 </a:t>
            </a:r>
            <a:r>
              <a:rPr lang="en-NZ" sz="4000" b="0" i="0" dirty="0">
                <a:solidFill>
                  <a:srgbClr val="000000"/>
                </a:solidFill>
                <a:effectLst/>
                <a:latin typeface="system-ui"/>
              </a:rPr>
              <a:t>They were continually devoting themselves to the apostles’ teaching and to fellowship, to the breaking of bread and to prayer.</a:t>
            </a:r>
            <a:r>
              <a:rPr lang="en-NZ" sz="4000" spc="-200" dirty="0">
                <a:solidFill>
                  <a:srgbClr val="000000"/>
                </a:solidFill>
                <a:latin typeface="system-ui"/>
              </a:rPr>
              <a:t> </a:t>
            </a:r>
            <a:r>
              <a:rPr lang="en-NZ" sz="1400" spc="-200" dirty="0">
                <a:solidFill>
                  <a:srgbClr val="000000"/>
                </a:solidFill>
                <a:latin typeface="system-ui"/>
              </a:rPr>
              <a:t>(NASB95)</a:t>
            </a:r>
            <a:endParaRPr lang="en-NZ" sz="1400" b="0" i="0" spc="-200" dirty="0">
              <a:solidFill>
                <a:srgbClr val="000000"/>
              </a:solidFill>
              <a:effectLst/>
            </a:endParaRPr>
          </a:p>
        </p:txBody>
      </p:sp>
    </p:spTree>
    <p:extLst>
      <p:ext uri="{BB962C8B-B14F-4D97-AF65-F5344CB8AC3E}">
        <p14:creationId xmlns:p14="http://schemas.microsoft.com/office/powerpoint/2010/main" val="4488275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62500" lnSpcReduction="20000"/>
          </a:bodyPr>
          <a:lstStyle/>
          <a:p>
            <a:pPr marL="0" indent="0">
              <a:buNone/>
            </a:pPr>
            <a:r>
              <a:rPr lang="en-US" sz="6400" dirty="0"/>
              <a:t>Being Spiritual—</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628649" y="1126435"/>
            <a:ext cx="7945507" cy="5050528"/>
          </a:xfrm>
        </p:spPr>
        <p:txBody>
          <a:bodyPr>
            <a:noAutofit/>
          </a:bodyPr>
          <a:lstStyle/>
          <a:p>
            <a:pPr marL="742950" indent="-742950">
              <a:lnSpc>
                <a:spcPct val="70000"/>
              </a:lnSpc>
              <a:buFont typeface="+mj-lt"/>
              <a:buAutoNum type="arabicPeriod" startAt="7"/>
            </a:pPr>
            <a:r>
              <a:rPr lang="en-NZ" sz="4000" spc="-200" dirty="0"/>
              <a:t>Jesus is our spiritual focus:</a:t>
            </a:r>
          </a:p>
        </p:txBody>
      </p:sp>
    </p:spTree>
    <p:extLst>
      <p:ext uri="{BB962C8B-B14F-4D97-AF65-F5344CB8AC3E}">
        <p14:creationId xmlns:p14="http://schemas.microsoft.com/office/powerpoint/2010/main" val="36348988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62500" lnSpcReduction="20000"/>
          </a:bodyPr>
          <a:lstStyle/>
          <a:p>
            <a:pPr marL="0" indent="0">
              <a:buNone/>
            </a:pPr>
            <a:r>
              <a:rPr lang="en-US" sz="6400" dirty="0"/>
              <a:t>Being Spiritual—</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628649" y="1126435"/>
            <a:ext cx="7945507" cy="5050528"/>
          </a:xfrm>
        </p:spPr>
        <p:txBody>
          <a:bodyPr>
            <a:noAutofit/>
          </a:bodyPr>
          <a:lstStyle/>
          <a:p>
            <a:pPr marL="742950" indent="-742950">
              <a:lnSpc>
                <a:spcPct val="70000"/>
              </a:lnSpc>
              <a:buFont typeface="+mj-lt"/>
              <a:buAutoNum type="arabicPeriod" startAt="7"/>
            </a:pPr>
            <a:r>
              <a:rPr lang="en-NZ" sz="4000" spc="-200" dirty="0"/>
              <a:t>Jesus is our spiritual focus:</a:t>
            </a:r>
          </a:p>
          <a:p>
            <a:pPr marL="1200150" lvl="1" indent="-742950">
              <a:lnSpc>
                <a:spcPct val="70000"/>
              </a:lnSpc>
              <a:buFont typeface="+mj-lt"/>
              <a:buAutoNum type="alphaLcPeriod"/>
            </a:pPr>
            <a:r>
              <a:rPr lang="en-NZ" sz="4000" spc="-200" dirty="0">
                <a:solidFill>
                  <a:srgbClr val="000000"/>
                </a:solidFill>
              </a:rPr>
              <a:t>He is creator of all things.</a:t>
            </a:r>
          </a:p>
          <a:p>
            <a:pPr marL="1200150" lvl="1" indent="-742950">
              <a:lnSpc>
                <a:spcPct val="70000"/>
              </a:lnSpc>
              <a:buFont typeface="+mj-lt"/>
              <a:buAutoNum type="alphaLcPeriod"/>
            </a:pPr>
            <a:r>
              <a:rPr lang="en-NZ" sz="4000" spc="-200" dirty="0">
                <a:solidFill>
                  <a:srgbClr val="000000"/>
                </a:solidFill>
              </a:rPr>
              <a:t>The is Saviour of the world.</a:t>
            </a:r>
          </a:p>
          <a:p>
            <a:pPr marL="1200150" lvl="1" indent="-742950">
              <a:lnSpc>
                <a:spcPct val="70000"/>
              </a:lnSpc>
              <a:buFont typeface="+mj-lt"/>
              <a:buAutoNum type="alphaLcPeriod"/>
            </a:pPr>
            <a:r>
              <a:rPr lang="en-NZ" sz="4000" b="0" i="0" spc="-200" dirty="0">
                <a:solidFill>
                  <a:srgbClr val="000000"/>
                </a:solidFill>
                <a:effectLst/>
              </a:rPr>
              <a:t>Thomas worshipped the risen Christ.</a:t>
            </a:r>
          </a:p>
          <a:p>
            <a:pPr marL="1200150" lvl="1" indent="-742950">
              <a:lnSpc>
                <a:spcPct val="70000"/>
              </a:lnSpc>
              <a:buFont typeface="+mj-lt"/>
              <a:buAutoNum type="alphaLcPeriod"/>
            </a:pPr>
            <a:r>
              <a:rPr lang="en-NZ" sz="4000" b="0" i="0" spc="-200" dirty="0">
                <a:solidFill>
                  <a:srgbClr val="000000"/>
                </a:solidFill>
                <a:effectLst/>
              </a:rPr>
              <a:t>We walk in a manner worth of our calling.</a:t>
            </a:r>
          </a:p>
        </p:txBody>
      </p:sp>
    </p:spTree>
    <p:extLst>
      <p:ext uri="{BB962C8B-B14F-4D97-AF65-F5344CB8AC3E}">
        <p14:creationId xmlns:p14="http://schemas.microsoft.com/office/powerpoint/2010/main" val="18283179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8E40116D-962D-4E74-B4D6-3293EDCF4F45}"/>
              </a:ext>
            </a:extLst>
          </p:cNvPr>
          <p:cNvSpPr>
            <a:spLocks noGrp="1"/>
          </p:cNvSpPr>
          <p:nvPr>
            <p:ph sz="half" idx="2"/>
          </p:nvPr>
        </p:nvSpPr>
        <p:spPr/>
        <p:txBody>
          <a:bodyPr/>
          <a:lstStyle/>
          <a:p>
            <a:endParaRPr lang="en-NZ"/>
          </a:p>
        </p:txBody>
      </p:sp>
      <p:pic>
        <p:nvPicPr>
          <p:cNvPr id="8194" name="Picture 2" descr="Southern Baptist Beliefs and Doctrine">
            <a:extLst>
              <a:ext uri="{FF2B5EF4-FFF2-40B4-BE49-F238E27FC236}">
                <a16:creationId xmlns:a16="http://schemas.microsoft.com/office/drawing/2014/main" id="{FED6CBCF-B3EA-42C1-8AC1-261BC99700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761"/>
            <a:ext cx="9141714" cy="6094477"/>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
            <a:extLst>
              <a:ext uri="{FF2B5EF4-FFF2-40B4-BE49-F238E27FC236}">
                <a16:creationId xmlns:a16="http://schemas.microsoft.com/office/drawing/2014/main" id="{9CD76651-2C79-4C3C-9D50-5716A6ADBEB6}"/>
              </a:ext>
            </a:extLst>
          </p:cNvPr>
          <p:cNvSpPr txBox="1">
            <a:spLocks/>
          </p:cNvSpPr>
          <p:nvPr/>
        </p:nvSpPr>
        <p:spPr>
          <a:xfrm>
            <a:off x="116586" y="912363"/>
            <a:ext cx="3886200" cy="5264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4000" b="1" dirty="0">
                <a:latin typeface="system-ui"/>
              </a:rPr>
              <a:t>Acts 22:16—</a:t>
            </a:r>
          </a:p>
          <a:p>
            <a:r>
              <a:rPr lang="en-NZ" sz="4000" b="1" dirty="0">
                <a:solidFill>
                  <a:srgbClr val="000000"/>
                </a:solidFill>
                <a:latin typeface="system-ui"/>
              </a:rPr>
              <a:t>Now why do you delay? Get up and be baptized, and wash away your sins, calling on His name.’</a:t>
            </a:r>
          </a:p>
          <a:p>
            <a:endParaRPr lang="en-NZ" sz="4000" dirty="0"/>
          </a:p>
        </p:txBody>
      </p:sp>
    </p:spTree>
    <p:extLst>
      <p:ext uri="{BB962C8B-B14F-4D97-AF65-F5344CB8AC3E}">
        <p14:creationId xmlns:p14="http://schemas.microsoft.com/office/powerpoint/2010/main" val="2441146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62500" lnSpcReduction="20000"/>
          </a:bodyPr>
          <a:lstStyle/>
          <a:p>
            <a:pPr marL="0" indent="0">
              <a:buNone/>
            </a:pPr>
            <a:r>
              <a:rPr lang="en-US" sz="6400" dirty="0"/>
              <a:t>Being Spiritual—</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628649" y="1126435"/>
            <a:ext cx="8382830" cy="5050528"/>
          </a:xfrm>
        </p:spPr>
        <p:txBody>
          <a:bodyPr>
            <a:noAutofit/>
          </a:bodyPr>
          <a:lstStyle/>
          <a:p>
            <a:pPr marL="742950" indent="-742950">
              <a:lnSpc>
                <a:spcPct val="70000"/>
              </a:lnSpc>
              <a:buAutoNum type="arabicPeriod"/>
            </a:pPr>
            <a:r>
              <a:rPr lang="en-NZ" sz="4000" spc="-200" dirty="0"/>
              <a:t>Variously defined…</a:t>
            </a:r>
          </a:p>
          <a:p>
            <a:pPr marL="1200150" lvl="1" indent="-742950">
              <a:lnSpc>
                <a:spcPct val="70000"/>
              </a:lnSpc>
              <a:buFont typeface="+mj-lt"/>
              <a:buAutoNum type="alphaLcPeriod"/>
            </a:pPr>
            <a:r>
              <a:rPr lang="en-NZ" sz="4000" spc="-200" dirty="0"/>
              <a:t>Many speak of Spirituality:</a:t>
            </a:r>
          </a:p>
        </p:txBody>
      </p:sp>
      <p:pic>
        <p:nvPicPr>
          <p:cNvPr id="5122" name="Picture 2" descr="Spiritualism - A Deadly Movement : Christian Courier">
            <a:extLst>
              <a:ext uri="{FF2B5EF4-FFF2-40B4-BE49-F238E27FC236}">
                <a16:creationId xmlns:a16="http://schemas.microsoft.com/office/drawing/2014/main" id="{B6F466A5-3A4C-4F86-BB37-B401082E4D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776" y="2332383"/>
            <a:ext cx="8620224" cy="4525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087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62500" lnSpcReduction="20000"/>
          </a:bodyPr>
          <a:lstStyle/>
          <a:p>
            <a:pPr marL="0" indent="0">
              <a:buNone/>
            </a:pPr>
            <a:r>
              <a:rPr lang="en-US" sz="6400" dirty="0"/>
              <a:t>Being Spiritual—</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628649" y="1126435"/>
            <a:ext cx="8382830" cy="5050528"/>
          </a:xfrm>
        </p:spPr>
        <p:txBody>
          <a:bodyPr>
            <a:noAutofit/>
          </a:bodyPr>
          <a:lstStyle/>
          <a:p>
            <a:pPr marL="742950" indent="-742950">
              <a:lnSpc>
                <a:spcPct val="70000"/>
              </a:lnSpc>
              <a:buAutoNum type="arabicPeriod"/>
            </a:pPr>
            <a:r>
              <a:rPr lang="en-NZ" sz="4000" spc="-200" dirty="0"/>
              <a:t>Variously defined…</a:t>
            </a:r>
          </a:p>
          <a:p>
            <a:pPr marL="1200150" lvl="1" indent="-742950">
              <a:lnSpc>
                <a:spcPct val="70000"/>
              </a:lnSpc>
              <a:buFont typeface="+mj-lt"/>
              <a:buAutoNum type="alphaLcPeriod"/>
            </a:pPr>
            <a:r>
              <a:rPr lang="en-NZ" sz="4000" spc="-200" dirty="0"/>
              <a:t>Many speak of Spirituality:</a:t>
            </a:r>
          </a:p>
          <a:p>
            <a:pPr marL="0" indent="0">
              <a:lnSpc>
                <a:spcPct val="70000"/>
              </a:lnSpc>
              <a:buNone/>
            </a:pPr>
            <a:endParaRPr lang="en-NZ" sz="4400" spc="-200" dirty="0"/>
          </a:p>
          <a:p>
            <a:pPr marL="0" indent="0">
              <a:lnSpc>
                <a:spcPct val="70000"/>
              </a:lnSpc>
              <a:buNone/>
            </a:pPr>
            <a:r>
              <a:rPr lang="en-NZ" sz="4400" spc="-200" dirty="0"/>
              <a:t>Seances</a:t>
            </a:r>
          </a:p>
          <a:p>
            <a:pPr marL="0" indent="0">
              <a:lnSpc>
                <a:spcPct val="70000"/>
              </a:lnSpc>
              <a:buNone/>
            </a:pPr>
            <a:r>
              <a:rPr lang="en-NZ" sz="4400" spc="-200" dirty="0"/>
              <a:t>were</a:t>
            </a:r>
          </a:p>
          <a:p>
            <a:pPr marL="0" indent="0">
              <a:lnSpc>
                <a:spcPct val="70000"/>
              </a:lnSpc>
              <a:buNone/>
            </a:pPr>
            <a:r>
              <a:rPr lang="en-NZ" sz="4400" spc="-200" dirty="0"/>
              <a:t>popular in</a:t>
            </a:r>
          </a:p>
          <a:p>
            <a:pPr marL="0" indent="0">
              <a:lnSpc>
                <a:spcPct val="70000"/>
              </a:lnSpc>
              <a:buNone/>
            </a:pPr>
            <a:r>
              <a:rPr lang="en-NZ" sz="4400" spc="-200" dirty="0"/>
              <a:t>Victorian</a:t>
            </a:r>
          </a:p>
          <a:p>
            <a:pPr marL="0" indent="0">
              <a:lnSpc>
                <a:spcPct val="70000"/>
              </a:lnSpc>
              <a:buNone/>
            </a:pPr>
            <a:r>
              <a:rPr lang="en-NZ" sz="4400" spc="-200" dirty="0"/>
              <a:t>England.</a:t>
            </a:r>
          </a:p>
        </p:txBody>
      </p:sp>
      <p:pic>
        <p:nvPicPr>
          <p:cNvPr id="2050" name="Picture 2">
            <a:extLst>
              <a:ext uri="{FF2B5EF4-FFF2-40B4-BE49-F238E27FC236}">
                <a16:creationId xmlns:a16="http://schemas.microsoft.com/office/drawing/2014/main" id="{B0D6ED84-2817-4064-A01E-941389804B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064" r="10093"/>
          <a:stretch/>
        </p:blipFill>
        <p:spPr bwMode="auto">
          <a:xfrm>
            <a:off x="3604590" y="2324652"/>
            <a:ext cx="4910761" cy="4152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971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62500" lnSpcReduction="20000"/>
          </a:bodyPr>
          <a:lstStyle/>
          <a:p>
            <a:pPr marL="0" indent="0">
              <a:buNone/>
            </a:pPr>
            <a:r>
              <a:rPr lang="en-US" sz="6400" dirty="0"/>
              <a:t>Being Spiritual—</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628649" y="1126435"/>
            <a:ext cx="8382830" cy="5050528"/>
          </a:xfrm>
        </p:spPr>
        <p:txBody>
          <a:bodyPr>
            <a:noAutofit/>
          </a:bodyPr>
          <a:lstStyle/>
          <a:p>
            <a:pPr marL="742950" indent="-742950">
              <a:lnSpc>
                <a:spcPct val="70000"/>
              </a:lnSpc>
              <a:buAutoNum type="arabicPeriod"/>
            </a:pPr>
            <a:r>
              <a:rPr lang="en-NZ" sz="4000" spc="-200" dirty="0"/>
              <a:t>Variously defined…</a:t>
            </a:r>
          </a:p>
          <a:p>
            <a:pPr marL="1200150" lvl="1" indent="-742950">
              <a:lnSpc>
                <a:spcPct val="70000"/>
              </a:lnSpc>
              <a:buFont typeface="+mj-lt"/>
              <a:buAutoNum type="alphaLcPeriod"/>
            </a:pPr>
            <a:r>
              <a:rPr lang="en-NZ" sz="4000" spc="-200" dirty="0"/>
              <a:t>Many speak of Spirituality:</a:t>
            </a:r>
          </a:p>
          <a:p>
            <a:pPr marL="0" indent="0">
              <a:lnSpc>
                <a:spcPct val="70000"/>
              </a:lnSpc>
              <a:buNone/>
            </a:pPr>
            <a:endParaRPr lang="en-NZ" sz="4400" spc="-200" dirty="0"/>
          </a:p>
          <a:p>
            <a:pPr marL="0" indent="0">
              <a:lnSpc>
                <a:spcPct val="70000"/>
              </a:lnSpc>
              <a:buNone/>
            </a:pPr>
            <a:r>
              <a:rPr lang="en-NZ" sz="4400" spc="-200" dirty="0"/>
              <a:t>Houdini </a:t>
            </a:r>
          </a:p>
          <a:p>
            <a:pPr marL="0" indent="0">
              <a:lnSpc>
                <a:spcPct val="70000"/>
              </a:lnSpc>
              <a:buNone/>
            </a:pPr>
            <a:r>
              <a:rPr lang="en-NZ" sz="4400" spc="-200" dirty="0"/>
              <a:t>exposed</a:t>
            </a:r>
          </a:p>
          <a:p>
            <a:pPr marL="0" indent="0">
              <a:lnSpc>
                <a:spcPct val="70000"/>
              </a:lnSpc>
              <a:buNone/>
            </a:pPr>
            <a:r>
              <a:rPr lang="en-NZ" sz="4400" spc="-200" dirty="0"/>
              <a:t>the </a:t>
            </a:r>
          </a:p>
          <a:p>
            <a:pPr marL="0" indent="0">
              <a:lnSpc>
                <a:spcPct val="70000"/>
              </a:lnSpc>
              <a:buNone/>
            </a:pPr>
            <a:r>
              <a:rPr lang="en-NZ" sz="4400" spc="-200" dirty="0"/>
              <a:t>charlatans.</a:t>
            </a:r>
          </a:p>
          <a:p>
            <a:pPr marL="0" indent="0">
              <a:lnSpc>
                <a:spcPct val="70000"/>
              </a:lnSpc>
              <a:buNone/>
            </a:pPr>
            <a:endParaRPr lang="en-NZ" sz="4400" spc="-200" dirty="0"/>
          </a:p>
        </p:txBody>
      </p:sp>
      <p:pic>
        <p:nvPicPr>
          <p:cNvPr id="4098" name="Picture 2" descr="Houdini and spiritualism | Houdini, Spirit photography ...">
            <a:extLst>
              <a:ext uri="{FF2B5EF4-FFF2-40B4-BE49-F238E27FC236}">
                <a16:creationId xmlns:a16="http://schemas.microsoft.com/office/drawing/2014/main" id="{18000B17-E38A-4609-B2B1-56840B38C7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7726" y="2233933"/>
            <a:ext cx="5966274" cy="4624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100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62500" lnSpcReduction="20000"/>
          </a:bodyPr>
          <a:lstStyle/>
          <a:p>
            <a:pPr marL="0" indent="0">
              <a:buNone/>
            </a:pPr>
            <a:r>
              <a:rPr lang="en-US" sz="6400" dirty="0"/>
              <a:t>Being Spiritual—</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628649" y="1126435"/>
            <a:ext cx="8382830" cy="5050528"/>
          </a:xfrm>
        </p:spPr>
        <p:txBody>
          <a:bodyPr>
            <a:noAutofit/>
          </a:bodyPr>
          <a:lstStyle/>
          <a:p>
            <a:pPr marL="742950" indent="-742950">
              <a:lnSpc>
                <a:spcPct val="70000"/>
              </a:lnSpc>
              <a:buAutoNum type="arabicPeriod"/>
            </a:pPr>
            <a:r>
              <a:rPr lang="en-NZ" sz="4000" spc="-200" dirty="0"/>
              <a:t>Variously defined…</a:t>
            </a:r>
          </a:p>
          <a:p>
            <a:pPr marL="1200150" lvl="1" indent="-742950">
              <a:lnSpc>
                <a:spcPct val="70000"/>
              </a:lnSpc>
              <a:buFont typeface="+mj-lt"/>
              <a:buAutoNum type="alphaLcPeriod"/>
            </a:pPr>
            <a:r>
              <a:rPr lang="en-NZ" sz="4000" spc="-200" dirty="0"/>
              <a:t>Many speak of Spirituality:</a:t>
            </a:r>
          </a:p>
          <a:p>
            <a:pPr marL="0" indent="0">
              <a:lnSpc>
                <a:spcPct val="70000"/>
              </a:lnSpc>
              <a:buNone/>
            </a:pPr>
            <a:endParaRPr lang="en-NZ" sz="4400" spc="-200" dirty="0"/>
          </a:p>
          <a:p>
            <a:pPr marL="0" indent="0">
              <a:lnSpc>
                <a:spcPct val="70000"/>
              </a:lnSpc>
              <a:buNone/>
            </a:pPr>
            <a:r>
              <a:rPr lang="en-NZ" sz="4400" spc="-200" dirty="0"/>
              <a:t>Idols fill  </a:t>
            </a:r>
          </a:p>
          <a:p>
            <a:pPr marL="0" indent="0">
              <a:lnSpc>
                <a:spcPct val="70000"/>
              </a:lnSpc>
              <a:buNone/>
            </a:pPr>
            <a:r>
              <a:rPr lang="en-NZ" sz="4400" spc="-200" dirty="0"/>
              <a:t>many</a:t>
            </a:r>
          </a:p>
          <a:p>
            <a:pPr marL="0" indent="0">
              <a:lnSpc>
                <a:spcPct val="70000"/>
              </a:lnSpc>
              <a:buNone/>
            </a:pPr>
            <a:r>
              <a:rPr lang="en-NZ" sz="4400" spc="-200" dirty="0"/>
              <a:t>churches.</a:t>
            </a:r>
          </a:p>
          <a:p>
            <a:pPr marL="0" indent="0">
              <a:lnSpc>
                <a:spcPct val="70000"/>
              </a:lnSpc>
              <a:buNone/>
            </a:pPr>
            <a:endParaRPr lang="en-NZ" sz="4400" spc="-200" dirty="0"/>
          </a:p>
        </p:txBody>
      </p:sp>
      <p:pic>
        <p:nvPicPr>
          <p:cNvPr id="8194" name="Picture 2" descr="RATHEREXPOSETHEM: IDOLATROUS POPE FRANCIS IS DEFIANT IN ...">
            <a:extLst>
              <a:ext uri="{FF2B5EF4-FFF2-40B4-BE49-F238E27FC236}">
                <a16:creationId xmlns:a16="http://schemas.microsoft.com/office/drawing/2014/main" id="{B74698EC-838B-4045-B8F9-F7D5B777EE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25" y="3171825"/>
            <a:ext cx="5667375" cy="368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370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6D1875-CF83-4A4C-98A0-F7460F2BB3AB}"/>
              </a:ext>
            </a:extLst>
          </p:cNvPr>
          <p:cNvSpPr>
            <a:spLocks noGrp="1"/>
          </p:cNvSpPr>
          <p:nvPr>
            <p:ph sz="half" idx="2"/>
          </p:nvPr>
        </p:nvSpPr>
        <p:spPr>
          <a:xfrm>
            <a:off x="628650" y="424071"/>
            <a:ext cx="8515350" cy="596346"/>
          </a:xfrm>
        </p:spPr>
        <p:txBody>
          <a:bodyPr>
            <a:normAutofit fontScale="62500" lnSpcReduction="20000"/>
          </a:bodyPr>
          <a:lstStyle/>
          <a:p>
            <a:pPr marL="0" indent="0">
              <a:buNone/>
            </a:pPr>
            <a:r>
              <a:rPr lang="en-US" sz="6400" dirty="0"/>
              <a:t>Being Spiritual—</a:t>
            </a:r>
            <a:endParaRPr lang="en-NZ" sz="6000" dirty="0"/>
          </a:p>
        </p:txBody>
      </p:sp>
      <p:sp>
        <p:nvSpPr>
          <p:cNvPr id="5" name="Content Placeholder 4">
            <a:extLst>
              <a:ext uri="{FF2B5EF4-FFF2-40B4-BE49-F238E27FC236}">
                <a16:creationId xmlns:a16="http://schemas.microsoft.com/office/drawing/2014/main" id="{34D627D0-071D-458C-89EE-911B16F458C3}"/>
              </a:ext>
            </a:extLst>
          </p:cNvPr>
          <p:cNvSpPr>
            <a:spLocks noGrp="1"/>
          </p:cNvSpPr>
          <p:nvPr>
            <p:ph sz="half" idx="1"/>
          </p:nvPr>
        </p:nvSpPr>
        <p:spPr>
          <a:xfrm>
            <a:off x="628649" y="1126435"/>
            <a:ext cx="8382830" cy="5050528"/>
          </a:xfrm>
        </p:spPr>
        <p:txBody>
          <a:bodyPr>
            <a:noAutofit/>
          </a:bodyPr>
          <a:lstStyle/>
          <a:p>
            <a:pPr marL="742950" indent="-742950">
              <a:lnSpc>
                <a:spcPct val="70000"/>
              </a:lnSpc>
              <a:buAutoNum type="arabicPeriod"/>
            </a:pPr>
            <a:r>
              <a:rPr lang="en-NZ" sz="4000" spc="-200" dirty="0"/>
              <a:t>Variously defined…</a:t>
            </a:r>
          </a:p>
          <a:p>
            <a:pPr marL="1200150" lvl="1" indent="-742950">
              <a:lnSpc>
                <a:spcPct val="70000"/>
              </a:lnSpc>
              <a:buFont typeface="+mj-lt"/>
              <a:buAutoNum type="alphaLcPeriod"/>
            </a:pPr>
            <a:r>
              <a:rPr lang="en-NZ" sz="4000" spc="-200" dirty="0"/>
              <a:t>Many speak of Spirituality:</a:t>
            </a:r>
          </a:p>
          <a:p>
            <a:pPr marL="1657350" lvl="2" indent="-742950">
              <a:lnSpc>
                <a:spcPct val="70000"/>
              </a:lnSpc>
              <a:buFont typeface="+mj-lt"/>
              <a:buAutoNum type="arabicParenR"/>
            </a:pPr>
            <a:r>
              <a:rPr lang="en-NZ" sz="4000" spc="-200" dirty="0"/>
              <a:t>Many perspectives.</a:t>
            </a:r>
          </a:p>
          <a:p>
            <a:pPr marL="1657350" lvl="2" indent="-742950">
              <a:lnSpc>
                <a:spcPct val="70000"/>
              </a:lnSpc>
              <a:buFont typeface="+mj-lt"/>
              <a:buAutoNum type="arabicParenR"/>
            </a:pPr>
            <a:r>
              <a:rPr lang="en-NZ" sz="4000" spc="-200" dirty="0"/>
              <a:t>A sense of connection to something bigger than ourselves.</a:t>
            </a:r>
          </a:p>
        </p:txBody>
      </p:sp>
    </p:spTree>
    <p:extLst>
      <p:ext uri="{BB962C8B-B14F-4D97-AF65-F5344CB8AC3E}">
        <p14:creationId xmlns:p14="http://schemas.microsoft.com/office/powerpoint/2010/main" val="6786941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14088</TotalTime>
  <Words>1156</Words>
  <Application>Microsoft Office PowerPoint</Application>
  <PresentationFormat>On-screen Show (4:3)</PresentationFormat>
  <Paragraphs>239</Paragraphs>
  <Slides>46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Calibre</vt:lpstr>
      <vt:lpstr>Calibri</vt:lpstr>
      <vt:lpstr>Calibri Light</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 the purpose of godliness</dc:title>
  <dc:creator>John Staiger</dc:creator>
  <cp:lastModifiedBy>HODGMAN, Geoff (BOSTSC)</cp:lastModifiedBy>
  <cp:revision>192</cp:revision>
  <dcterms:created xsi:type="dcterms:W3CDTF">2018-02-15T21:37:55Z</dcterms:created>
  <dcterms:modified xsi:type="dcterms:W3CDTF">2021-11-14T19:33:34Z</dcterms:modified>
</cp:coreProperties>
</file>