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1" r:id="rId2"/>
    <p:sldId id="492" r:id="rId3"/>
    <p:sldId id="536" r:id="rId4"/>
    <p:sldId id="537" r:id="rId5"/>
    <p:sldId id="538" r:id="rId6"/>
    <p:sldId id="535" r:id="rId7"/>
    <p:sldId id="505" r:id="rId8"/>
    <p:sldId id="506" r:id="rId9"/>
    <p:sldId id="507" r:id="rId10"/>
    <p:sldId id="495" r:id="rId11"/>
    <p:sldId id="496" r:id="rId12"/>
    <p:sldId id="497" r:id="rId13"/>
    <p:sldId id="508" r:id="rId14"/>
    <p:sldId id="509" r:id="rId15"/>
    <p:sldId id="498" r:id="rId16"/>
    <p:sldId id="539" r:id="rId17"/>
    <p:sldId id="494" r:id="rId18"/>
    <p:sldId id="499" r:id="rId19"/>
    <p:sldId id="511" r:id="rId20"/>
    <p:sldId id="533" r:id="rId21"/>
    <p:sldId id="512" r:id="rId22"/>
    <p:sldId id="513" r:id="rId23"/>
    <p:sldId id="491" r:id="rId24"/>
    <p:sldId id="500" r:id="rId25"/>
    <p:sldId id="501" r:id="rId26"/>
    <p:sldId id="514" r:id="rId27"/>
    <p:sldId id="515" r:id="rId28"/>
    <p:sldId id="502" r:id="rId29"/>
    <p:sldId id="503" r:id="rId30"/>
    <p:sldId id="504" r:id="rId31"/>
    <p:sldId id="488" r:id="rId32"/>
    <p:sldId id="516" r:id="rId33"/>
    <p:sldId id="517" r:id="rId34"/>
    <p:sldId id="489" r:id="rId35"/>
    <p:sldId id="490" r:id="rId36"/>
    <p:sldId id="481" r:id="rId37"/>
    <p:sldId id="534" r:id="rId38"/>
    <p:sldId id="527" r:id="rId39"/>
    <p:sldId id="528" r:id="rId40"/>
    <p:sldId id="529" r:id="rId41"/>
    <p:sldId id="530" r:id="rId42"/>
    <p:sldId id="519" r:id="rId43"/>
    <p:sldId id="521" r:id="rId44"/>
    <p:sldId id="520" r:id="rId45"/>
    <p:sldId id="522" r:id="rId46"/>
    <p:sldId id="525" r:id="rId47"/>
    <p:sldId id="523" r:id="rId48"/>
    <p:sldId id="526" r:id="rId49"/>
    <p:sldId id="531" r:id="rId50"/>
    <p:sldId id="4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23/11/2021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 in HD - TFOT">
            <a:extLst>
              <a:ext uri="{FF2B5EF4-FFF2-40B4-BE49-F238E27FC236}">
                <a16:creationId xmlns:a16="http://schemas.microsoft.com/office/drawing/2014/main" id="{0A3C9601-3CA2-4532-82C3-5F5D713AD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E5866-6A37-47EA-9A76-A46406C4CAFE}"/>
              </a:ext>
            </a:extLst>
          </p:cNvPr>
          <p:cNvSpPr txBox="1"/>
          <p:nvPr/>
        </p:nvSpPr>
        <p:spPr>
          <a:xfrm>
            <a:off x="286578" y="722244"/>
            <a:ext cx="42854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Series: What on Earth…</a:t>
            </a:r>
            <a:r>
              <a:rPr lang="en-US" sz="6000" dirty="0"/>
              <a:t>…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D8EA64-B6F9-44E4-A751-E4C5326C11FB}"/>
              </a:ext>
            </a:extLst>
          </p:cNvPr>
          <p:cNvSpPr txBox="1">
            <a:spLocks/>
          </p:cNvSpPr>
          <p:nvPr/>
        </p:nvSpPr>
        <p:spPr>
          <a:xfrm>
            <a:off x="471494" y="4039737"/>
            <a:ext cx="4007742" cy="234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Is being Perfect?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4C057-AC36-4D49-81B1-35228CD1A973}"/>
              </a:ext>
            </a:extLst>
          </p:cNvPr>
          <p:cNvSpPr txBox="1"/>
          <p:nvPr/>
        </p:nvSpPr>
        <p:spPr>
          <a:xfrm>
            <a:off x="6469039" y="768410"/>
            <a:ext cx="2524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Part 2.</a:t>
            </a:r>
          </a:p>
        </p:txBody>
      </p:sp>
    </p:spTree>
    <p:extLst>
      <p:ext uri="{BB962C8B-B14F-4D97-AF65-F5344CB8AC3E}">
        <p14:creationId xmlns:p14="http://schemas.microsoft.com/office/powerpoint/2010/main" val="248291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261C1A"/>
                </a:solidFill>
                <a:effectLst/>
              </a:rPr>
              <a:t>(a) being entirely without fault or defect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rgbClr val="261C1A"/>
                </a:solidFill>
                <a:effectLst/>
              </a:rPr>
              <a:t>(b) satisfying all requirements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rgbClr val="261C1A"/>
                </a:solidFill>
                <a:effectLst/>
              </a:rPr>
              <a:t>(c) corresponding to an ideal standard or abstract concept</a:t>
            </a:r>
            <a:endParaRPr lang="en-NZ" sz="4000" b="0" i="0" spc="-2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F82A0-A4D6-4946-A63E-BA4442C76DB5}"/>
              </a:ext>
            </a:extLst>
          </p:cNvPr>
          <p:cNvSpPr txBox="1"/>
          <p:nvPr/>
        </p:nvSpPr>
        <p:spPr>
          <a:xfrm>
            <a:off x="5261211" y="2590077"/>
            <a:ext cx="339147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400" spc="-200" dirty="0">
                <a:solidFill>
                  <a:schemeClr val="bg1"/>
                </a:solidFill>
              </a:rPr>
              <a:t>“NOT HELPFUL!”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6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282849"/>
            <a:ext cx="8656636" cy="22016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Too many Christians </a:t>
            </a:r>
            <a:r>
              <a:rPr lang="en-NZ" sz="4000" spc="-200" dirty="0">
                <a:solidFill>
                  <a:srgbClr val="261C1A"/>
                </a:solidFill>
                <a:latin typeface="Roboto" panose="02000000000000000000" pitchFamily="2" charset="0"/>
              </a:rPr>
              <a:t>have this view.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F3DF2-8380-4760-9181-A7740FBDC233}"/>
              </a:ext>
            </a:extLst>
          </p:cNvPr>
          <p:cNvSpPr txBox="1"/>
          <p:nvPr/>
        </p:nvSpPr>
        <p:spPr>
          <a:xfrm>
            <a:off x="5261211" y="2590077"/>
            <a:ext cx="339147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400" spc="-200" dirty="0">
                <a:solidFill>
                  <a:schemeClr val="bg1"/>
                </a:solidFill>
              </a:rPr>
              <a:t>“NOT HELPFUL!”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282849"/>
            <a:ext cx="8656636" cy="22016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They striving to be without fault.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  <a:latin typeface="Roboto" panose="02000000000000000000" pitchFamily="2" charset="0"/>
              </a:rPr>
              <a:t>S</a:t>
            </a:r>
            <a:r>
              <a:rPr lang="en-NZ" sz="4000" b="0" i="0" spc="-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atisfy all the requirements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  <a:latin typeface="Roboto" panose="02000000000000000000" pitchFamily="2" charset="0"/>
              </a:rPr>
              <a:t>L</a:t>
            </a:r>
            <a:r>
              <a:rPr lang="en-NZ" sz="4000" b="0" i="0" spc="-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iving up to an ideal standard they have for themselves.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AE455-8031-43E2-8D03-218D64F20DFF}"/>
              </a:ext>
            </a:extLst>
          </p:cNvPr>
          <p:cNvSpPr txBox="1"/>
          <p:nvPr/>
        </p:nvSpPr>
        <p:spPr>
          <a:xfrm>
            <a:off x="5261211" y="2590077"/>
            <a:ext cx="339147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400" spc="-200" dirty="0">
                <a:solidFill>
                  <a:schemeClr val="bg1"/>
                </a:solidFill>
              </a:rPr>
              <a:t>“NOT HELPFUL!”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6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282849"/>
            <a:ext cx="8656636" cy="22016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They striving to be without fault.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261C1A"/>
                </a:solidFill>
                <a:latin typeface="Roboto" panose="02000000000000000000" pitchFamily="2" charset="0"/>
              </a:rPr>
              <a:t>To s</a:t>
            </a: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atisfy all the requirements.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  <a:latin typeface="Roboto" panose="02000000000000000000" pitchFamily="2" charset="0"/>
              </a:rPr>
              <a:t>L</a:t>
            </a:r>
            <a:r>
              <a:rPr lang="en-NZ" sz="4000" b="0" i="0" spc="-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iving up to an ideal standard they have for themselves.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AE455-8031-43E2-8D03-218D64F20DFF}"/>
              </a:ext>
            </a:extLst>
          </p:cNvPr>
          <p:cNvSpPr txBox="1"/>
          <p:nvPr/>
        </p:nvSpPr>
        <p:spPr>
          <a:xfrm>
            <a:off x="5261211" y="2590077"/>
            <a:ext cx="339147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400" spc="-200" dirty="0">
                <a:solidFill>
                  <a:schemeClr val="bg1"/>
                </a:solidFill>
              </a:rPr>
              <a:t>“NOT HELPFUL!”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9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282849"/>
            <a:ext cx="8656636" cy="22016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They striving to be without fault.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261C1A"/>
                </a:solidFill>
                <a:latin typeface="Roboto" panose="02000000000000000000" pitchFamily="2" charset="0"/>
              </a:rPr>
              <a:t>To s</a:t>
            </a: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atisfy all the requirements.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261C1A"/>
                </a:solidFill>
                <a:latin typeface="Roboto" panose="02000000000000000000" pitchFamily="2" charset="0"/>
              </a:rPr>
              <a:t>L</a:t>
            </a: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iving up to an ideal standard they have for themselves.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AE455-8031-43E2-8D03-218D64F20DFF}"/>
              </a:ext>
            </a:extLst>
          </p:cNvPr>
          <p:cNvSpPr txBox="1"/>
          <p:nvPr/>
        </p:nvSpPr>
        <p:spPr>
          <a:xfrm>
            <a:off x="5261211" y="2590077"/>
            <a:ext cx="339147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400" spc="-200" dirty="0">
                <a:solidFill>
                  <a:schemeClr val="bg1"/>
                </a:solidFill>
              </a:rPr>
              <a:t>“NOT HELPFUL!”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5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282849"/>
            <a:ext cx="8656636" cy="22016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Not a good idea!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leaves you living in a constant cycle of trying to be “GOOD ENOUGH.”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D972D-1AAB-4F1C-8A08-ADA0B924D6B2}"/>
              </a:ext>
            </a:extLst>
          </p:cNvPr>
          <p:cNvSpPr txBox="1"/>
          <p:nvPr/>
        </p:nvSpPr>
        <p:spPr>
          <a:xfrm>
            <a:off x="5261211" y="2590077"/>
            <a:ext cx="339147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400" spc="-200" dirty="0">
                <a:solidFill>
                  <a:schemeClr val="bg1"/>
                </a:solidFill>
              </a:rPr>
              <a:t>“NOT HELPFUL!”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5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5295331"/>
            <a:ext cx="8656636" cy="11891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261C1A"/>
                </a:solidFill>
                <a:effectLst/>
                <a:latin typeface="Roboto" panose="02000000000000000000" pitchFamily="2" charset="0"/>
              </a:rPr>
              <a:t>It leaves you living in a constant cycle of trying to be “GOOD ENOUGH.”</a:t>
            </a:r>
          </a:p>
        </p:txBody>
      </p:sp>
      <p:pic>
        <p:nvPicPr>
          <p:cNvPr id="8194" name="Picture 2" descr="Sad Quotes About Being Perfect. QuotesGram">
            <a:extLst>
              <a:ext uri="{FF2B5EF4-FFF2-40B4-BE49-F238E27FC236}">
                <a16:creationId xmlns:a16="http://schemas.microsoft.com/office/drawing/2014/main" id="{0206205A-C9D0-4F17-AA7D-09D3EC62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1" y="1160058"/>
            <a:ext cx="7663218" cy="3831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738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Jesus defines Christian Perfection:</a:t>
            </a: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1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Matthew 5:48—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48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Therefore you are to be perfect, </a:t>
            </a:r>
            <a:r>
              <a:rPr lang="en-NZ" sz="4000" b="0" i="0" u="sng" spc="-200" dirty="0">
                <a:solidFill>
                  <a:srgbClr val="000000"/>
                </a:solidFill>
                <a:effectLst/>
                <a:latin typeface="system-ui"/>
              </a:rPr>
              <a:t>as your heavenly Father is perfect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8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God is 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“Perfect.”</a:t>
            </a: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6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Some seek perfection though competition.</a:t>
            </a:r>
          </a:p>
          <a:p>
            <a:pPr marL="0" indent="0" algn="l">
              <a:lnSpc>
                <a:spcPct val="70000"/>
              </a:lnSpc>
              <a:buNone/>
            </a:pPr>
            <a:endParaRPr lang="en-NZ" sz="4000" spc="-200" dirty="0"/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Sports, entertainment and beauty…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3F39C-5DEC-4FBA-9873-FD05FC2A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87105"/>
            <a:ext cx="5563486" cy="36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God is 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“Perfect.”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Every aspect of His Being is FULLY—Loving, holy, just,…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5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God is 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“Perfect.”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He has compete power and knowledge. 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2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God is 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“Perfect.”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No one can add to it.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10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What 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is Jesus’ view of religious “IMPERFECTION?”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0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Matthew 5:20—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“For I say to you that </a:t>
            </a:r>
            <a:r>
              <a:rPr lang="en-NZ" sz="4000" b="0" i="0" u="sng" spc="-200" dirty="0">
                <a:solidFill>
                  <a:srgbClr val="000000"/>
                </a:solidFill>
                <a:effectLst/>
                <a:latin typeface="system-ui"/>
              </a:rPr>
              <a:t>unless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 your righteousness surpasses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of the scribes and Pharisees, you </a:t>
            </a:r>
            <a:r>
              <a:rPr lang="en-NZ" sz="4000" b="0" i="0" u="sng" spc="-200" dirty="0">
                <a:solidFill>
                  <a:srgbClr val="000000"/>
                </a:solidFill>
                <a:effectLst/>
                <a:latin typeface="system-ui"/>
              </a:rPr>
              <a:t>will not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 enter the kingdom of heaven.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5122" name="Picture 2" descr="Why are the &quot;Eastern Lightning&quot; opposed and condemned by ...">
            <a:extLst>
              <a:ext uri="{FF2B5EF4-FFF2-40B4-BE49-F238E27FC236}">
                <a16:creationId xmlns:a16="http://schemas.microsoft.com/office/drawing/2014/main" id="{4072A482-FCBE-4BBA-8F8A-686DACC2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020417"/>
            <a:ext cx="5966773" cy="33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4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Theirs was the True God of holiness.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chemeClr val="bg1"/>
                </a:solidFill>
                <a:effectLst/>
                <a:latin typeface="system-ui"/>
              </a:rPr>
              <a:t>Given the perfect Law of God.</a:t>
            </a:r>
            <a:endParaRPr lang="en-NZ" sz="4000" spc="-200" dirty="0">
              <a:solidFill>
                <a:schemeClr val="bg1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chemeClr val="bg1"/>
                </a:solidFill>
                <a:effectLst/>
                <a:latin typeface="system-ui"/>
              </a:rPr>
              <a:t>They abused their role as teachers…</a:t>
            </a:r>
          </a:p>
        </p:txBody>
      </p:sp>
      <p:pic>
        <p:nvPicPr>
          <p:cNvPr id="6" name="Picture 2" descr="Why are the &quot;Eastern Lightning&quot; opposed and condemned by ...">
            <a:extLst>
              <a:ext uri="{FF2B5EF4-FFF2-40B4-BE49-F238E27FC236}">
                <a16:creationId xmlns:a16="http://schemas.microsoft.com/office/drawing/2014/main" id="{9A878856-E701-40DA-81D0-B187079B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020417"/>
            <a:ext cx="5966773" cy="33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Theirs was the True God of holiness.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Given the perfect Law of God.</a:t>
            </a: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chemeClr val="bg1"/>
                </a:solidFill>
                <a:effectLst/>
                <a:latin typeface="system-ui"/>
              </a:rPr>
              <a:t>They abused their role as teachers…</a:t>
            </a:r>
          </a:p>
        </p:txBody>
      </p:sp>
      <p:pic>
        <p:nvPicPr>
          <p:cNvPr id="6" name="Picture 2" descr="Why are the &quot;Eastern Lightning&quot; opposed and condemned by ...">
            <a:extLst>
              <a:ext uri="{FF2B5EF4-FFF2-40B4-BE49-F238E27FC236}">
                <a16:creationId xmlns:a16="http://schemas.microsoft.com/office/drawing/2014/main" id="{9A878856-E701-40DA-81D0-B187079B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020417"/>
            <a:ext cx="5966773" cy="33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96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Theirs was the True God of holiness.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Given the perfect Law of God.</a:t>
            </a: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But, they abused their role as teachers…</a:t>
            </a:r>
          </a:p>
        </p:txBody>
      </p:sp>
      <p:pic>
        <p:nvPicPr>
          <p:cNvPr id="6" name="Picture 2" descr="Why are the &quot;Eastern Lightning&quot; opposed and condemned by ...">
            <a:extLst>
              <a:ext uri="{FF2B5EF4-FFF2-40B4-BE49-F238E27FC236}">
                <a16:creationId xmlns:a16="http://schemas.microsoft.com/office/drawing/2014/main" id="{9A878856-E701-40DA-81D0-B187079B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020417"/>
            <a:ext cx="5966773" cy="33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They were prideful, arrogant, greedy, power hungry, vain, envious, unspiritual…and murderous. (Start with Matthew 23)</a:t>
            </a:r>
          </a:p>
        </p:txBody>
      </p:sp>
      <p:pic>
        <p:nvPicPr>
          <p:cNvPr id="6" name="Picture 2" descr="Why are the &quot;Eastern Lightning&quot; opposed and condemned by ...">
            <a:extLst>
              <a:ext uri="{FF2B5EF4-FFF2-40B4-BE49-F238E27FC236}">
                <a16:creationId xmlns:a16="http://schemas.microsoft.com/office/drawing/2014/main" id="{BD5CD4A3-7C05-49B4-8B1F-388C539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020417"/>
            <a:ext cx="5966773" cy="33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30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So…</a:t>
            </a:r>
          </a:p>
        </p:txBody>
      </p:sp>
      <p:pic>
        <p:nvPicPr>
          <p:cNvPr id="6" name="Picture 2" descr="Why are the &quot;Eastern Lightning&quot; opposed and condemned by ...">
            <a:extLst>
              <a:ext uri="{FF2B5EF4-FFF2-40B4-BE49-F238E27FC236}">
                <a16:creationId xmlns:a16="http://schemas.microsoft.com/office/drawing/2014/main" id="{F863C7B1-9D4E-4E1A-AAD0-078F0BF2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1020417"/>
            <a:ext cx="5966773" cy="33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3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Some seek perfection in a location.</a:t>
            </a:r>
          </a:p>
          <a:p>
            <a:pPr marL="0" indent="0" algn="l">
              <a:lnSpc>
                <a:spcPct val="70000"/>
              </a:lnSpc>
              <a:buNone/>
            </a:pPr>
            <a:endParaRPr lang="en-NZ" sz="4000" spc="-200" dirty="0"/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Sorry, cell phones don’t work…</a:t>
            </a:r>
          </a:p>
        </p:txBody>
      </p:sp>
      <p:pic>
        <p:nvPicPr>
          <p:cNvPr id="5122" name="Picture 2" descr="Perfection, Nevada | Tremors Wiki | Fandom">
            <a:extLst>
              <a:ext uri="{FF2B5EF4-FFF2-40B4-BE49-F238E27FC236}">
                <a16:creationId xmlns:a16="http://schemas.microsoft.com/office/drawing/2014/main" id="{23E46386-8779-4793-B8B7-67333A26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96966"/>
            <a:ext cx="6099696" cy="37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82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Matthew 5:20—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“For I say to you that </a:t>
            </a:r>
            <a:r>
              <a:rPr lang="en-NZ" sz="4000" b="0" i="0" u="sng" spc="-200" dirty="0">
                <a:solidFill>
                  <a:srgbClr val="000000"/>
                </a:solidFill>
                <a:effectLst/>
                <a:latin typeface="system-ui"/>
              </a:rPr>
              <a:t>unless your righteousness surpasses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of the scribes and Pharisees, you will not enter the kingdom of heaven.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026" name="Picture 2" descr="Reading Scripture: Mark 6: 30-44 - Reasonable Theology">
            <a:extLst>
              <a:ext uri="{FF2B5EF4-FFF2-40B4-BE49-F238E27FC236}">
                <a16:creationId xmlns:a16="http://schemas.microsoft.com/office/drawing/2014/main" id="{2C69C9CD-619B-49DF-9092-8FBC8C3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" y="1143000"/>
            <a:ext cx="7055893" cy="3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59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945483"/>
            <a:ext cx="8656636" cy="153903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Any real perfection we attain is a free gift of Christ.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" name="Picture 2" descr="Images Of Christ On The Cross - ClipArt Best">
            <a:extLst>
              <a:ext uri="{FF2B5EF4-FFF2-40B4-BE49-F238E27FC236}">
                <a16:creationId xmlns:a16="http://schemas.microsoft.com/office/drawing/2014/main" id="{8FD30FA3-6A7D-4C82-801B-EFF759233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5446" r="7698" b="24179"/>
          <a:stretch/>
        </p:blipFill>
        <p:spPr bwMode="auto">
          <a:xfrm>
            <a:off x="4217159" y="0"/>
            <a:ext cx="3562066" cy="48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5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945483"/>
            <a:ext cx="8656636" cy="153903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In and of ourselves we are hopelessly lost.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" name="Picture 2" descr="Images Of Christ On The Cross - ClipArt Best">
            <a:extLst>
              <a:ext uri="{FF2B5EF4-FFF2-40B4-BE49-F238E27FC236}">
                <a16:creationId xmlns:a16="http://schemas.microsoft.com/office/drawing/2014/main" id="{ADD1EE83-35FF-4294-9EC4-377234E16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5446" r="7698" b="24179"/>
          <a:stretch/>
        </p:blipFill>
        <p:spPr bwMode="auto">
          <a:xfrm>
            <a:off x="4217159" y="0"/>
            <a:ext cx="3562066" cy="48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2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945483"/>
            <a:ext cx="8656636" cy="153903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more 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perfect we think we are, the worse we become…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" name="Picture 2" descr="Images Of Christ On The Cross - ClipArt Best">
            <a:extLst>
              <a:ext uri="{FF2B5EF4-FFF2-40B4-BE49-F238E27FC236}">
                <a16:creationId xmlns:a16="http://schemas.microsoft.com/office/drawing/2014/main" id="{34849C4D-CC28-4116-81FF-A3E0F239A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5446" r="7698" b="24179"/>
          <a:stretch/>
        </p:blipFill>
        <p:spPr bwMode="auto">
          <a:xfrm>
            <a:off x="4217159" y="0"/>
            <a:ext cx="3562066" cy="48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90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pic>
        <p:nvPicPr>
          <p:cNvPr id="5" name="Picture 4" descr="1 John 1:8 If We Say We Have No Sin We Deceive Ourselves ...">
            <a:extLst>
              <a:ext uri="{FF2B5EF4-FFF2-40B4-BE49-F238E27FC236}">
                <a16:creationId xmlns:a16="http://schemas.microsoft.com/office/drawing/2014/main" id="{27D8DBEE-4CA0-4B58-99C0-D29A2A22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93930"/>
            <a:ext cx="5553786" cy="4165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7143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5227093"/>
            <a:ext cx="8656636" cy="1257424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1 John 1:9—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If we confess our sins, He is faithful and righteous to forgive us our sins and to cleanse us from all unrighteousness.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4" descr="1 John 1:8 If We Say We Have No Sin We Deceive Ourselves ...">
            <a:extLst>
              <a:ext uri="{FF2B5EF4-FFF2-40B4-BE49-F238E27FC236}">
                <a16:creationId xmlns:a16="http://schemas.microsoft.com/office/drawing/2014/main" id="{6CDAEC51-A24C-4873-9BBD-5380B8EF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93930"/>
            <a:ext cx="5553786" cy="4165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0919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" name="Picture 2" descr="The Fantasy of Perfection | Doomed Soul">
            <a:extLst>
              <a:ext uri="{FF2B5EF4-FFF2-40B4-BE49-F238E27FC236}">
                <a16:creationId xmlns:a16="http://schemas.microsoft.com/office/drawing/2014/main" id="{8009CF36-30F9-42CE-A312-81984B75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3" y="2557152"/>
            <a:ext cx="5734464" cy="43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05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" name="Picture 2" descr="The Fantasy of Perfection | Doomed Soul">
            <a:extLst>
              <a:ext uri="{FF2B5EF4-FFF2-40B4-BE49-F238E27FC236}">
                <a16:creationId xmlns:a16="http://schemas.microsoft.com/office/drawing/2014/main" id="{BD380DCA-16AD-4AEC-8BC9-C0271569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3" y="2557152"/>
            <a:ext cx="5734464" cy="43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43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Christ is our Sanctification.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In Christ we reflect His mercy and Grace.</a:t>
            </a:r>
          </a:p>
          <a:p>
            <a:pPr algn="l">
              <a:lnSpc>
                <a:spcPct val="70000"/>
              </a:lnSpc>
            </a:pPr>
            <a:r>
              <a:rPr lang="en-NZ" sz="4000" i="1" dirty="0">
                <a:solidFill>
                  <a:schemeClr val="bg1"/>
                </a:solidFill>
                <a:latin typeface="Lato" panose="020F0502020204030203" pitchFamily="34" charset="0"/>
              </a:rPr>
              <a:t>He character is reflected in our I</a:t>
            </a:r>
            <a:r>
              <a:rPr lang="en-NZ" sz="4000" b="0" i="1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ntegrity and sincerity.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We stand in need of fresh supplies of grace.</a:t>
            </a:r>
            <a:endParaRPr lang="en-NZ" sz="4000" b="0" i="0" spc="-200" dirty="0">
              <a:solidFill>
                <a:schemeClr val="bg1"/>
              </a:solidFill>
              <a:effectLst/>
              <a:latin typeface="system-ui"/>
            </a:endParaRPr>
          </a:p>
        </p:txBody>
      </p:sp>
      <p:pic>
        <p:nvPicPr>
          <p:cNvPr id="10242" name="Picture 2" descr="Bold Witness For Christ: Sanctification: Three Words That ...">
            <a:extLst>
              <a:ext uri="{FF2B5EF4-FFF2-40B4-BE49-F238E27FC236}">
                <a16:creationId xmlns:a16="http://schemas.microsoft.com/office/drawing/2014/main" id="{F82B1275-2A61-46FA-B76F-6E0F4A0A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206"/>
            <a:ext cx="4572000" cy="30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99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Christ is our Sanctification.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 Christ we reflect His mercy and Grace.</a:t>
            </a:r>
          </a:p>
          <a:p>
            <a:pPr algn="l">
              <a:lnSpc>
                <a:spcPct val="70000"/>
              </a:lnSpc>
            </a:pPr>
            <a:r>
              <a:rPr lang="en-NZ" sz="4000" i="1" dirty="0">
                <a:solidFill>
                  <a:schemeClr val="bg1"/>
                </a:solidFill>
                <a:latin typeface="Lato" panose="020F0502020204030203" pitchFamily="34" charset="0"/>
              </a:rPr>
              <a:t>He character is reflected in our I</a:t>
            </a:r>
            <a:r>
              <a:rPr lang="en-NZ" sz="4000" b="0" i="1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ntegrity and sincerity.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We stand in need of fresh supplies of grace.</a:t>
            </a:r>
            <a:endParaRPr lang="en-NZ" sz="4000" b="0" i="0" spc="-200" dirty="0">
              <a:solidFill>
                <a:schemeClr val="bg1"/>
              </a:solidFill>
              <a:effectLst/>
              <a:latin typeface="system-ui"/>
            </a:endParaRPr>
          </a:p>
        </p:txBody>
      </p:sp>
      <p:pic>
        <p:nvPicPr>
          <p:cNvPr id="12290" name="Picture 2" descr="10&quot; (Faith Hope Love Grace) Script Cursive Text Words ...">
            <a:extLst>
              <a:ext uri="{FF2B5EF4-FFF2-40B4-BE49-F238E27FC236}">
                <a16:creationId xmlns:a16="http://schemas.microsoft.com/office/drawing/2014/main" id="{B1CFD430-FA2F-48F3-BF69-C5CF7887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50" y="3957850"/>
            <a:ext cx="2900149" cy="29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4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Some seek perfection in order.</a:t>
            </a:r>
          </a:p>
          <a:p>
            <a:pPr marL="0" indent="0" algn="l">
              <a:lnSpc>
                <a:spcPct val="70000"/>
              </a:lnSpc>
              <a:buNone/>
            </a:pPr>
            <a:endParaRPr lang="en-NZ" sz="4000" spc="-200" dirty="0"/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Having everything where it “should be.”</a:t>
            </a:r>
          </a:p>
        </p:txBody>
      </p:sp>
      <p:pic>
        <p:nvPicPr>
          <p:cNvPr id="6146" name="Picture 2" descr="Being Perfect - Spotlight English">
            <a:extLst>
              <a:ext uri="{FF2B5EF4-FFF2-40B4-BE49-F238E27FC236}">
                <a16:creationId xmlns:a16="http://schemas.microsoft.com/office/drawing/2014/main" id="{CB320F20-AFB5-4F3B-BD97-40FE8C6E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7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14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Christ is our Sanctification.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 Christ we reflect His mercy and Grace.</a:t>
            </a:r>
          </a:p>
          <a:p>
            <a:pPr algn="l">
              <a:lnSpc>
                <a:spcPct val="70000"/>
              </a:lnSpc>
            </a:pPr>
            <a:r>
              <a:rPr lang="en-NZ" sz="4000" i="1" dirty="0">
                <a:solidFill>
                  <a:srgbClr val="000000"/>
                </a:solidFill>
                <a:latin typeface="Lato" panose="020F0502020204030203" pitchFamily="34" charset="0"/>
              </a:rPr>
              <a:t>His character is reflected in our I</a:t>
            </a: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ntegrity, Sincerity,</a:t>
            </a:r>
            <a:r>
              <a:rPr lang="en-NZ" sz="4000" i="1" dirty="0">
                <a:solidFill>
                  <a:srgbClr val="000000"/>
                </a:solidFill>
                <a:latin typeface="Lato" panose="020F0502020204030203" pitchFamily="34" charset="0"/>
              </a:rPr>
              <a:t> and Lifestyle.</a:t>
            </a:r>
            <a:endParaRPr lang="en-NZ" sz="4000" b="0" i="1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We stand in need of fresh supplies of grace.</a:t>
            </a:r>
            <a:endParaRPr lang="en-NZ" sz="4000" b="0" i="0" spc="-200" dirty="0">
              <a:solidFill>
                <a:schemeClr val="bg1"/>
              </a:solidFill>
              <a:effectLst/>
              <a:latin typeface="system-ui"/>
            </a:endParaRPr>
          </a:p>
        </p:txBody>
      </p:sp>
      <p:pic>
        <p:nvPicPr>
          <p:cNvPr id="13314" name="Picture 2" descr="Building Character stock illustration. Illustration of ...">
            <a:extLst>
              <a:ext uri="{FF2B5EF4-FFF2-40B4-BE49-F238E27FC236}">
                <a16:creationId xmlns:a16="http://schemas.microsoft.com/office/drawing/2014/main" id="{9929065B-F2F6-40C4-A818-D91680E0B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0"/>
          <a:stretch/>
        </p:blipFill>
        <p:spPr bwMode="auto">
          <a:xfrm>
            <a:off x="5385423" y="5186149"/>
            <a:ext cx="3758578" cy="16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52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spc="-2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Christ is our Sanctification.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 Christ we reflect His mercy and Grace.</a:t>
            </a:r>
          </a:p>
          <a:p>
            <a:pPr algn="l">
              <a:lnSpc>
                <a:spcPct val="70000"/>
              </a:lnSpc>
            </a:pPr>
            <a:r>
              <a:rPr lang="en-NZ" sz="4000" i="1" dirty="0">
                <a:solidFill>
                  <a:srgbClr val="000000"/>
                </a:solidFill>
                <a:latin typeface="Lato" panose="020F0502020204030203" pitchFamily="34" charset="0"/>
              </a:rPr>
              <a:t>His character is reflected in our I</a:t>
            </a: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ntegrity, Sincerity, and Lifestyle.</a:t>
            </a:r>
          </a:p>
          <a:p>
            <a:pPr algn="l">
              <a:lnSpc>
                <a:spcPct val="70000"/>
              </a:lnSpc>
            </a:pPr>
            <a:r>
              <a:rPr lang="en-NZ" sz="40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We stand in need of fresh supplies of grace.</a:t>
            </a: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520094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Abraham:</a:t>
            </a:r>
          </a:p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James 2:22—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22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You see that faith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was working with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his works, and as a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result of the works, faith was perfected;</a:t>
            </a:r>
            <a:r>
              <a:rPr lang="en-NZ" sz="4000" spc="-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NZ" sz="1600" spc="-200" dirty="0">
                <a:solidFill>
                  <a:schemeClr val="bg1"/>
                </a:solidFill>
                <a:latin typeface="system-ui"/>
              </a:rPr>
              <a:t>(NASB95)</a:t>
            </a:r>
            <a:endParaRPr lang="en-NZ" sz="16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pic>
        <p:nvPicPr>
          <p:cNvPr id="14338" name="Picture 2" descr="How did Abraham obtain righteousness? - BibleAsk">
            <a:extLst>
              <a:ext uri="{FF2B5EF4-FFF2-40B4-BE49-F238E27FC236}">
                <a16:creationId xmlns:a16="http://schemas.microsoft.com/office/drawing/2014/main" id="{5EF97394-FE60-42AD-8495-D5DA1C801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r="6763"/>
          <a:stretch/>
        </p:blipFill>
        <p:spPr bwMode="auto">
          <a:xfrm>
            <a:off x="4821616" y="2290266"/>
            <a:ext cx="4189863" cy="31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92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Abraham: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James 2:22—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You see that faith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was working with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his works, and as a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result of the works, faith was perfected;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600" spc="-2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4338" name="Picture 2" descr="How did Abraham obtain righteousness? - BibleAsk">
            <a:extLst>
              <a:ext uri="{FF2B5EF4-FFF2-40B4-BE49-F238E27FC236}">
                <a16:creationId xmlns:a16="http://schemas.microsoft.com/office/drawing/2014/main" id="{5EF97394-FE60-42AD-8495-D5DA1C801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r="6763"/>
          <a:stretch/>
        </p:blipFill>
        <p:spPr bwMode="auto">
          <a:xfrm>
            <a:off x="4821616" y="2290266"/>
            <a:ext cx="4189863" cy="31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9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Saints: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chemeClr val="bg1"/>
                </a:solidFill>
                <a:effectLst/>
                <a:latin typeface="system-ui"/>
              </a:rPr>
              <a:t>1 Peter 5:10—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chemeClr val="bg1"/>
                </a:solidFill>
                <a:effectLst/>
                <a:latin typeface="system-ui"/>
              </a:rPr>
              <a:t>10</a:t>
            </a:r>
            <a:r>
              <a:rPr lang="en-NZ" sz="4000" b="0" i="0" spc="-200" dirty="0">
                <a:solidFill>
                  <a:schemeClr val="bg1"/>
                </a:solidFill>
                <a:effectLst/>
                <a:latin typeface="system-ui"/>
              </a:rPr>
              <a:t>After you have suffered for a little while, the God of all grace, who called you to His eternal glory in Christ, will Himself perfect, confirm, strengthen </a:t>
            </a:r>
            <a:r>
              <a:rPr lang="en-NZ" sz="4000" b="0" i="1" spc="-200" dirty="0">
                <a:solidFill>
                  <a:schemeClr val="bg1"/>
                </a:solidFill>
                <a:effectLst/>
                <a:latin typeface="system-ui"/>
              </a:rPr>
              <a:t>and</a:t>
            </a:r>
            <a:r>
              <a:rPr lang="en-NZ" sz="4000" b="0" i="0" spc="-200" dirty="0">
                <a:solidFill>
                  <a:schemeClr val="bg1"/>
                </a:solidFill>
                <a:effectLst/>
                <a:latin typeface="system-ui"/>
              </a:rPr>
              <a:t> establish you. </a:t>
            </a:r>
            <a:r>
              <a:rPr lang="en-NZ" sz="1600" spc="-200" dirty="0">
                <a:solidFill>
                  <a:schemeClr val="bg1"/>
                </a:solidFill>
                <a:latin typeface="system-ui"/>
              </a:rPr>
              <a:t>(NASB95)</a:t>
            </a:r>
            <a:endParaRPr lang="en-NZ" sz="16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pic>
        <p:nvPicPr>
          <p:cNvPr id="6" name="Picture 2" descr="Church Membership - Fellowship Bible Church">
            <a:extLst>
              <a:ext uri="{FF2B5EF4-FFF2-40B4-BE49-F238E27FC236}">
                <a16:creationId xmlns:a16="http://schemas.microsoft.com/office/drawing/2014/main" id="{F29F8E36-E15D-4A03-9857-587D3ECB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1" y="2265529"/>
            <a:ext cx="445059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51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Saints: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1 Peter 5:10—</a:t>
            </a:r>
          </a:p>
          <a:p>
            <a:pPr algn="l">
              <a:lnSpc>
                <a:spcPct val="5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After you have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suffered for a little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while, the God of all grace, who called you to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His eternal glory in Christ, will Himself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u="sng" spc="-200" dirty="0">
                <a:solidFill>
                  <a:srgbClr val="000000"/>
                </a:solidFill>
                <a:effectLst/>
                <a:latin typeface="system-ui"/>
              </a:rPr>
              <a:t>perfect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, confirm, strengthen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establish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you. </a:t>
            </a:r>
            <a:r>
              <a:rPr lang="en-NZ" sz="1600" spc="-2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7" name="Picture 2" descr="Church Membership - Fellowship Bible Church">
            <a:extLst>
              <a:ext uri="{FF2B5EF4-FFF2-40B4-BE49-F238E27FC236}">
                <a16:creationId xmlns:a16="http://schemas.microsoft.com/office/drawing/2014/main" id="{32720C47-24A9-4E39-85E8-FD3B6530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1" y="2173406"/>
            <a:ext cx="445059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80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Saints:</a:t>
            </a:r>
            <a:endParaRPr lang="en-NZ" sz="8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Philippians 1:6—</a:t>
            </a:r>
          </a:p>
          <a:p>
            <a:pPr algn="l">
              <a:lnSpc>
                <a:spcPct val="6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6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For I am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confident</a:t>
            </a:r>
          </a:p>
          <a:p>
            <a:pPr marL="0" indent="0" algn="l">
              <a:lnSpc>
                <a:spcPct val="6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of this very thing, </a:t>
            </a:r>
          </a:p>
          <a:p>
            <a:pPr marL="0" indent="0" algn="l">
              <a:lnSpc>
                <a:spcPct val="6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that He who began a good work in you will </a:t>
            </a:r>
          </a:p>
          <a:p>
            <a:pPr marL="0" indent="0" algn="l">
              <a:lnSpc>
                <a:spcPct val="6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perfect it until the day of Christ Jesus.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spc="-2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7" name="Picture 2" descr="Church Membership - Fellowship Bible Church">
            <a:extLst>
              <a:ext uri="{FF2B5EF4-FFF2-40B4-BE49-F238E27FC236}">
                <a16:creationId xmlns:a16="http://schemas.microsoft.com/office/drawing/2014/main" id="{32720C47-24A9-4E39-85E8-FD3B6530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1" y="2173406"/>
            <a:ext cx="445059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75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Apostle Paul:</a:t>
            </a:r>
          </a:p>
          <a:p>
            <a:pPr algn="l">
              <a:lnSpc>
                <a:spcPct val="60000"/>
              </a:lnSpc>
            </a:pPr>
            <a:r>
              <a:rPr lang="en-NZ" sz="4000" b="0" i="0" dirty="0">
                <a:solidFill>
                  <a:schemeClr val="bg1"/>
                </a:solidFill>
                <a:effectLst/>
              </a:rPr>
              <a:t>Philippians 3:12—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1" i="0" baseline="30000" dirty="0">
                <a:solidFill>
                  <a:schemeClr val="bg1"/>
                </a:solidFill>
                <a:effectLst/>
              </a:rPr>
              <a:t>12</a:t>
            </a:r>
            <a:r>
              <a:rPr lang="en-NZ" sz="4000" b="0" i="0" dirty="0">
                <a:solidFill>
                  <a:schemeClr val="bg1"/>
                </a:solidFill>
                <a:effectLst/>
              </a:rPr>
              <a:t>Not that I have already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</a:rPr>
              <a:t>obtained </a:t>
            </a:r>
            <a:r>
              <a:rPr lang="en-NZ" sz="4000" b="0" i="1" dirty="0">
                <a:solidFill>
                  <a:schemeClr val="bg1"/>
                </a:solidFill>
                <a:effectLst/>
              </a:rPr>
              <a:t>it</a:t>
            </a:r>
            <a:r>
              <a:rPr lang="en-NZ" sz="4000" b="0" i="0" dirty="0">
                <a:solidFill>
                  <a:schemeClr val="bg1"/>
                </a:solidFill>
                <a:effectLst/>
              </a:rPr>
              <a:t> or have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</a:rPr>
              <a:t>already become perfect,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</a:rPr>
              <a:t>but I press on so that I may lay hold of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</a:rPr>
              <a:t>that for which also I was laid hold of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chemeClr val="bg1"/>
                </a:solidFill>
                <a:effectLst/>
              </a:rPr>
              <a:t>by Christ Jesus.</a:t>
            </a:r>
            <a:r>
              <a:rPr lang="en-NZ" sz="4000" spc="-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NZ" sz="1600" spc="-200" dirty="0">
                <a:solidFill>
                  <a:schemeClr val="bg1"/>
                </a:solidFill>
                <a:latin typeface="system-ui"/>
              </a:rPr>
              <a:t>(NASB95)</a:t>
            </a:r>
            <a:endParaRPr lang="en-NZ" sz="16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pic>
        <p:nvPicPr>
          <p:cNvPr id="26626" name="Picture 2" descr="Paul, Apostle of Christ | Film Review | Slant Magazine">
            <a:extLst>
              <a:ext uri="{FF2B5EF4-FFF2-40B4-BE49-F238E27FC236}">
                <a16:creationId xmlns:a16="http://schemas.microsoft.com/office/drawing/2014/main" id="{37525BE2-B258-4388-93A8-657FBD56A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12563" r="14384" b="3988"/>
          <a:stretch/>
        </p:blipFill>
        <p:spPr bwMode="auto">
          <a:xfrm>
            <a:off x="5773003" y="2173472"/>
            <a:ext cx="3138985" cy="28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14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Apostle Paul:</a:t>
            </a:r>
          </a:p>
          <a:p>
            <a:pPr algn="l">
              <a:lnSpc>
                <a:spcPct val="6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Philippians 3:12—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12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Not that I have already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obtained </a:t>
            </a:r>
            <a:r>
              <a:rPr lang="en-NZ" sz="4000" b="0" i="1" dirty="0">
                <a:solidFill>
                  <a:srgbClr val="000000"/>
                </a:solidFill>
                <a:effectLst/>
              </a:rPr>
              <a:t>it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 or have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already become perfect,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but I press on so that I may lay hold of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that for which also I was laid hold of 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by Christ Jesus.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600" spc="-2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6626" name="Picture 2" descr="Paul, Apostle of Christ | Film Review | Slant Magazine">
            <a:extLst>
              <a:ext uri="{FF2B5EF4-FFF2-40B4-BE49-F238E27FC236}">
                <a16:creationId xmlns:a16="http://schemas.microsoft.com/office/drawing/2014/main" id="{37525BE2-B258-4388-93A8-657FBD56A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12563" r="14384" b="3988"/>
          <a:stretch/>
        </p:blipFill>
        <p:spPr bwMode="auto">
          <a:xfrm>
            <a:off x="5773003" y="2173472"/>
            <a:ext cx="3138985" cy="28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70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26435"/>
            <a:ext cx="8382830" cy="505052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The road to perfection—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solidFill>
                  <a:srgbClr val="000000"/>
                </a:solidFill>
              </a:rPr>
              <a:t>You are on it, but you’re not there yet…!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</a:endParaRPr>
          </a:p>
          <a:p>
            <a:pPr marL="0" indent="0" algn="l">
              <a:lnSpc>
                <a:spcPct val="70000"/>
              </a:lnSpc>
              <a:buNone/>
            </a:pPr>
            <a:endParaRPr lang="en-NZ" sz="4000" b="0" i="0" spc="-2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60000"/>
              </a:lnSpc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At the resurrection of </a:t>
            </a:r>
          </a:p>
          <a:p>
            <a:pPr marL="0" indent="0" algn="l">
              <a:lnSpc>
                <a:spcPct val="60000"/>
              </a:lnSpc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</a:rPr>
              <a:t>the dead, </a:t>
            </a:r>
            <a:r>
              <a:rPr lang="en-NZ" sz="4000" b="0" i="0" u="sng" dirty="0">
                <a:solidFill>
                  <a:srgbClr val="000000"/>
                </a:solidFill>
                <a:effectLst/>
              </a:rPr>
              <a:t>all of us who </a:t>
            </a:r>
          </a:p>
          <a:p>
            <a:pPr marL="0" indent="0" algn="l">
              <a:lnSpc>
                <a:spcPct val="60000"/>
              </a:lnSpc>
              <a:buNone/>
            </a:pPr>
            <a:r>
              <a:rPr lang="en-NZ" sz="4000" u="sng" dirty="0">
                <a:solidFill>
                  <a:srgbClr val="000000"/>
                </a:solidFill>
              </a:rPr>
              <a:t>a</a:t>
            </a:r>
            <a:r>
              <a:rPr lang="en-NZ" sz="4000" b="0" i="0" u="sng" dirty="0">
                <a:solidFill>
                  <a:srgbClr val="000000"/>
                </a:solidFill>
                <a:effectLst/>
              </a:rPr>
              <a:t>re in Christ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 will  </a:t>
            </a:r>
          </a:p>
          <a:p>
            <a:pPr marL="0" indent="0" algn="l">
              <a:lnSpc>
                <a:spcPct val="60000"/>
              </a:lnSpc>
              <a:buNone/>
            </a:pPr>
            <a:r>
              <a:rPr lang="en-NZ" sz="4000" dirty="0">
                <a:solidFill>
                  <a:srgbClr val="000000"/>
                </a:solidFill>
              </a:rPr>
              <a:t>attain to perfection.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4338" name="Picture 2" descr="ALL ONE IN CHRIST - YouTube">
            <a:extLst>
              <a:ext uri="{FF2B5EF4-FFF2-40B4-BE49-F238E27FC236}">
                <a16:creationId xmlns:a16="http://schemas.microsoft.com/office/drawing/2014/main" id="{8E63E9D0-D093-4047-BB5B-0219A7C5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91" y="4421875"/>
            <a:ext cx="4268910" cy="24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Some seek perfection in obedience.</a:t>
            </a:r>
          </a:p>
          <a:p>
            <a:pPr marL="0" indent="0" algn="l">
              <a:lnSpc>
                <a:spcPct val="70000"/>
              </a:lnSpc>
              <a:buNone/>
            </a:pPr>
            <a:endParaRPr lang="en-NZ" sz="4000" spc="-200" dirty="0"/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effectLst/>
              </a:rPr>
              <a:t>Everyone forming to one person’s ideas.</a:t>
            </a:r>
          </a:p>
        </p:txBody>
      </p:sp>
      <p:pic>
        <p:nvPicPr>
          <p:cNvPr id="7172" name="Picture 4" descr="Why do people join cults? - The Mind Voyager">
            <a:extLst>
              <a:ext uri="{FF2B5EF4-FFF2-40B4-BE49-F238E27FC236}">
                <a16:creationId xmlns:a16="http://schemas.microsoft.com/office/drawing/2014/main" id="{4A3C9920-06B0-41D3-956A-9D1C7A95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70935"/>
            <a:ext cx="6632812" cy="37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3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0116D-962D-4E74-B4D6-3293EDCF4F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 descr="Southern Baptist Beliefs and Doctrine">
            <a:extLst>
              <a:ext uri="{FF2B5EF4-FFF2-40B4-BE49-F238E27FC236}">
                <a16:creationId xmlns:a16="http://schemas.microsoft.com/office/drawing/2014/main" id="{FED6CBCF-B3EA-42C1-8AC1-261BC997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61"/>
            <a:ext cx="9141714" cy="60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CD76651-2C79-4C3C-9D50-5716A6ADBEB6}"/>
              </a:ext>
            </a:extLst>
          </p:cNvPr>
          <p:cNvSpPr txBox="1">
            <a:spLocks/>
          </p:cNvSpPr>
          <p:nvPr/>
        </p:nvSpPr>
        <p:spPr>
          <a:xfrm>
            <a:off x="116586" y="912363"/>
            <a:ext cx="3886200" cy="526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b="1" dirty="0">
                <a:latin typeface="system-ui"/>
              </a:rPr>
              <a:t>Acts 22:16—</a:t>
            </a:r>
          </a:p>
          <a:p>
            <a:r>
              <a:rPr lang="en-NZ" sz="4000" b="1" dirty="0">
                <a:solidFill>
                  <a:srgbClr val="000000"/>
                </a:solidFill>
                <a:latin typeface="system-ui"/>
              </a:rPr>
              <a:t>Now why do you delay? Get up and be baptized, and wash away your sins, calling on His name.’</a:t>
            </a:r>
          </a:p>
          <a:p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chemeClr val="bg1"/>
                </a:solidFill>
                <a:effectLst/>
              </a:rPr>
              <a:t>(a) being entirely without fault or defect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b="0" i="0" spc="-200" dirty="0">
                <a:solidFill>
                  <a:schemeClr val="bg1"/>
                </a:solidFill>
                <a:effectLst/>
              </a:rPr>
              <a:t>(b) satisfying all requirements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b="0" i="0" spc="-200" dirty="0">
                <a:solidFill>
                  <a:schemeClr val="bg1"/>
                </a:solidFill>
                <a:effectLst/>
              </a:rPr>
              <a:t>(c) corresponding to an ideal standard or abstract concept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23969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261C1A"/>
                </a:solidFill>
                <a:effectLst/>
              </a:rPr>
              <a:t>(a) being entirely without fault or defect.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chemeClr val="bg1"/>
                </a:solidFill>
                <a:effectLst/>
              </a:rPr>
              <a:t>(b) satisfying all requirements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b="0" i="0" spc="-200" dirty="0">
                <a:solidFill>
                  <a:schemeClr val="bg1"/>
                </a:solidFill>
                <a:effectLst/>
              </a:rPr>
              <a:t>(c) corresponding to an ideal standard or abstract concept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0027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261C1A"/>
                </a:solidFill>
                <a:effectLst/>
              </a:rPr>
              <a:t>(a) being entirely without fault or defect.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rgbClr val="261C1A"/>
                </a:solidFill>
                <a:effectLst/>
              </a:rPr>
              <a:t>(b) satisfying all requirements.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chemeClr val="bg1"/>
                </a:solidFill>
                <a:effectLst/>
              </a:rPr>
              <a:t>(c) corresponding to an ideal standard or abstract concept</a:t>
            </a: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244924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1875-CF83-4A4C-98A0-F7460F2B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24071"/>
            <a:ext cx="8515350" cy="59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Being Perfect—</a:t>
            </a:r>
            <a:endParaRPr lang="en-NZ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627D0-071D-458C-89EE-911B16F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43" y="4793531"/>
            <a:ext cx="8656636" cy="1690986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261C1A"/>
                </a:solidFill>
                <a:effectLst/>
              </a:rPr>
              <a:t>(a) being entirely without fault or defect.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rgbClr val="261C1A"/>
                </a:solidFill>
                <a:effectLst/>
              </a:rPr>
              <a:t>(b) satisfying all requirements.</a:t>
            </a:r>
            <a:br>
              <a:rPr lang="en-NZ" sz="4000" spc="-200" dirty="0"/>
            </a:br>
            <a:r>
              <a:rPr lang="en-NZ" sz="4000" b="0" i="0" spc="-200" dirty="0">
                <a:solidFill>
                  <a:srgbClr val="261C1A"/>
                </a:solidFill>
                <a:effectLst/>
              </a:rPr>
              <a:t>(c) corresponding to an ideal standard or abstract concept.</a:t>
            </a:r>
            <a:endParaRPr lang="en-NZ" sz="4000" b="0" i="0" spc="-2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 descr="Conducting a Marketing Audit: The 5 Essential Questions">
            <a:extLst>
              <a:ext uri="{FF2B5EF4-FFF2-40B4-BE49-F238E27FC236}">
                <a16:creationId xmlns:a16="http://schemas.microsoft.com/office/drawing/2014/main" id="{43BDDC39-EF29-4B7D-B979-982545D8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417"/>
            <a:ext cx="4294496" cy="28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098F7-C04A-49A7-A176-E28653954ED2}"/>
              </a:ext>
            </a:extLst>
          </p:cNvPr>
          <p:cNvSpPr txBox="1"/>
          <p:nvPr/>
        </p:nvSpPr>
        <p:spPr>
          <a:xfrm>
            <a:off x="5363569" y="1020417"/>
            <a:ext cx="274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0" i="0" spc="-200" dirty="0">
                <a:solidFill>
                  <a:srgbClr val="261C1A"/>
                </a:solidFill>
                <a:effectLst/>
              </a:rPr>
              <a:t>Dictionary Definition: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7475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14986</TotalTime>
  <Words>1509</Words>
  <Application>Microsoft Office PowerPoint</Application>
  <PresentationFormat>On-screen Show (4:3)</PresentationFormat>
  <Paragraphs>235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Lato</vt:lpstr>
      <vt:lpstr>Roboto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199</cp:revision>
  <dcterms:created xsi:type="dcterms:W3CDTF">2018-02-15T21:37:55Z</dcterms:created>
  <dcterms:modified xsi:type="dcterms:W3CDTF">2021-11-22T20:52:44Z</dcterms:modified>
</cp:coreProperties>
</file>