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6" r:id="rId3"/>
    <p:sldId id="395" r:id="rId4"/>
    <p:sldId id="396" r:id="rId5"/>
    <p:sldId id="378" r:id="rId6"/>
    <p:sldId id="397" r:id="rId7"/>
    <p:sldId id="398" r:id="rId8"/>
    <p:sldId id="379" r:id="rId9"/>
    <p:sldId id="399" r:id="rId10"/>
    <p:sldId id="400" r:id="rId11"/>
    <p:sldId id="380" r:id="rId12"/>
    <p:sldId id="401" r:id="rId13"/>
    <p:sldId id="382" r:id="rId14"/>
    <p:sldId id="402" r:id="rId15"/>
    <p:sldId id="383" r:id="rId16"/>
    <p:sldId id="384" r:id="rId17"/>
    <p:sldId id="403" r:id="rId18"/>
    <p:sldId id="385" r:id="rId19"/>
    <p:sldId id="404" r:id="rId20"/>
    <p:sldId id="386" r:id="rId21"/>
    <p:sldId id="405" r:id="rId22"/>
    <p:sldId id="290" r:id="rId23"/>
    <p:sldId id="411" r:id="rId24"/>
    <p:sldId id="406" r:id="rId25"/>
    <p:sldId id="407" r:id="rId26"/>
    <p:sldId id="408" r:id="rId27"/>
    <p:sldId id="409" r:id="rId28"/>
    <p:sldId id="410" r:id="rId29"/>
    <p:sldId id="291" r:id="rId30"/>
    <p:sldId id="412" r:id="rId31"/>
    <p:sldId id="292" r:id="rId32"/>
    <p:sldId id="274" r:id="rId33"/>
    <p:sldId id="387" r:id="rId34"/>
    <p:sldId id="388" r:id="rId35"/>
    <p:sldId id="389" r:id="rId36"/>
    <p:sldId id="390" r:id="rId37"/>
    <p:sldId id="391" r:id="rId38"/>
    <p:sldId id="392" r:id="rId39"/>
    <p:sldId id="393" r:id="rId40"/>
    <p:sldId id="3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409951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33454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60161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91808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10F75-B395-444D-BD15-FEAD8DBBD74E}"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72445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C10F75-B395-444D-BD15-FEAD8DBBD74E}"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89686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C10F75-B395-444D-BD15-FEAD8DBBD74E}" type="datetimeFigureOut">
              <a:rPr lang="en-NZ" smtClean="0"/>
              <a:t>28/11/2021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5371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C10F75-B395-444D-BD15-FEAD8DBBD74E}" type="datetimeFigureOut">
              <a:rPr lang="en-NZ" smtClean="0"/>
              <a:t>28/11/2021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1499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10F75-B395-444D-BD15-FEAD8DBBD74E}" type="datetimeFigureOut">
              <a:rPr lang="en-NZ" smtClean="0"/>
              <a:t>28/11/2021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2537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C10F75-B395-444D-BD15-FEAD8DBBD74E}"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01836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C10F75-B395-444D-BD15-FEAD8DBBD74E}"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6059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10F75-B395-444D-BD15-FEAD8DBBD74E}" type="datetimeFigureOut">
              <a:rPr lang="en-NZ" smtClean="0"/>
              <a:t>28/11/2021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079E7-5D2A-4A58-9735-6042E9B341AD}" type="slidenum">
              <a:rPr lang="en-NZ" smtClean="0"/>
              <a:t>‹#›</a:t>
            </a:fld>
            <a:endParaRPr lang="en-NZ"/>
          </a:p>
        </p:txBody>
      </p:sp>
    </p:spTree>
    <p:extLst>
      <p:ext uri="{BB962C8B-B14F-4D97-AF65-F5344CB8AC3E}">
        <p14:creationId xmlns:p14="http://schemas.microsoft.com/office/powerpoint/2010/main" val="3518241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Series: </a:t>
            </a:r>
            <a:r>
              <a:rPr lang="en-NZ" sz="4000" dirty="0"/>
              <a:t>Unique (Part 1.).</a:t>
            </a:r>
          </a:p>
          <a:p>
            <a:r>
              <a:rPr lang="en-NZ" sz="4000" dirty="0"/>
              <a:t>“No one like Him!”</a:t>
            </a:r>
            <a:endParaRPr lang="en-US" sz="4000" dirty="0"/>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28 November 2021</a:t>
            </a:r>
          </a:p>
          <a:p>
            <a:endParaRPr lang="en-NZ" sz="800" dirty="0"/>
          </a:p>
          <a:p>
            <a:r>
              <a:rPr lang="en-NZ" sz="3600" dirty="0"/>
              <a:t>PM Sermon</a:t>
            </a:r>
          </a:p>
          <a:p>
            <a:endParaRPr lang="en-NZ" sz="800" dirty="0"/>
          </a:p>
          <a:p>
            <a:r>
              <a:rPr lang="en-NZ" sz="3600" dirty="0"/>
              <a:t>Broadcast on Facebook Live from Massey, Auckland, Aotearoa/NZ.</a:t>
            </a:r>
          </a:p>
          <a:p>
            <a:endParaRPr lang="en-NZ" sz="800" dirty="0"/>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300" spc="-200" dirty="0"/>
              <a:t>His Teachings!</a:t>
            </a:r>
            <a:endParaRPr lang="en-NZ" sz="4000" spc="-200" dirty="0"/>
          </a:p>
          <a:p>
            <a:pPr marL="0" indent="0" algn="ctr">
              <a:lnSpc>
                <a:spcPct val="70000"/>
              </a:lnSpc>
              <a:buNone/>
            </a:pPr>
            <a:r>
              <a:rPr lang="en-NZ" sz="4000" b="0" i="0" spc="-200" dirty="0">
                <a:solidFill>
                  <a:srgbClr val="001320"/>
                </a:solidFill>
                <a:effectLst/>
                <a:latin typeface="Roboto" panose="02000000000000000000" pitchFamily="2" charset="0"/>
              </a:rPr>
              <a:t>“No one ever spoke like this man!” (Jn.7:46).</a:t>
            </a:r>
          </a:p>
          <a:p>
            <a:pPr marL="0" indent="0" algn="ctr">
              <a:lnSpc>
                <a:spcPct val="70000"/>
              </a:lnSpc>
              <a:buNone/>
            </a:pPr>
            <a:r>
              <a:rPr lang="en-NZ" sz="4000" spc="-200" dirty="0"/>
              <a:t>Spoke as one having Authority (Mt.7:29).</a:t>
            </a:r>
          </a:p>
        </p:txBody>
      </p:sp>
      <p:pic>
        <p:nvPicPr>
          <p:cNvPr id="2050" name="Picture 2">
            <a:extLst>
              <a:ext uri="{FF2B5EF4-FFF2-40B4-BE49-F238E27FC236}">
                <a16:creationId xmlns:a16="http://schemas.microsoft.com/office/drawing/2014/main" id="{2F6ABBD0-37F0-4070-8B0F-549B3E018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413"/>
            <a:ext cx="9144000"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8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000" spc="-200" dirty="0"/>
              <a:t>His Compassion!</a:t>
            </a:r>
          </a:p>
          <a:p>
            <a:pPr marL="0" indent="0" algn="ctr">
              <a:lnSpc>
                <a:spcPct val="70000"/>
              </a:lnSpc>
              <a:buNone/>
            </a:pPr>
            <a:r>
              <a:rPr lang="en-NZ" sz="4000" spc="-200" dirty="0">
                <a:solidFill>
                  <a:schemeClr val="bg1"/>
                </a:solidFill>
              </a:rPr>
              <a:t>Healed the sick, cast out demons, opened the eyes of the blind, raised the dead…</a:t>
            </a:r>
          </a:p>
        </p:txBody>
      </p:sp>
      <p:pic>
        <p:nvPicPr>
          <p:cNvPr id="5124" name="Picture 4" descr="Journeying: 16th Sunday Ordinary B - God speaks through ...">
            <a:extLst>
              <a:ext uri="{FF2B5EF4-FFF2-40B4-BE49-F238E27FC236}">
                <a16:creationId xmlns:a16="http://schemas.microsoft.com/office/drawing/2014/main" id="{172FD528-EA86-4C9E-AA47-F8C7D383E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75"/>
            <a:ext cx="9143999"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4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000" spc="-200" dirty="0"/>
              <a:t>His Compassion!</a:t>
            </a:r>
          </a:p>
          <a:p>
            <a:pPr marL="0" indent="0" algn="ctr">
              <a:lnSpc>
                <a:spcPct val="70000"/>
              </a:lnSpc>
              <a:buNone/>
            </a:pPr>
            <a:r>
              <a:rPr lang="en-NZ" sz="4000" spc="-200" dirty="0"/>
              <a:t>Healed the sick, cast out demons, opened the eyes of the blind, raised the dead…</a:t>
            </a:r>
          </a:p>
        </p:txBody>
      </p:sp>
      <p:pic>
        <p:nvPicPr>
          <p:cNvPr id="5124" name="Picture 4" descr="Journeying: 16th Sunday Ordinary B - God speaks through ...">
            <a:extLst>
              <a:ext uri="{FF2B5EF4-FFF2-40B4-BE49-F238E27FC236}">
                <a16:creationId xmlns:a16="http://schemas.microsoft.com/office/drawing/2014/main" id="{172FD528-EA86-4C9E-AA47-F8C7D383E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75"/>
            <a:ext cx="9143999"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3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000" spc="-200" dirty="0"/>
              <a:t>His Good Works!</a:t>
            </a:r>
          </a:p>
          <a:p>
            <a:pPr algn="l">
              <a:lnSpc>
                <a:spcPct val="70000"/>
              </a:lnSpc>
            </a:pPr>
            <a:r>
              <a:rPr lang="en-NZ" sz="4000" spc="-200" dirty="0">
                <a:solidFill>
                  <a:schemeClr val="bg1"/>
                </a:solidFill>
              </a:rPr>
              <a:t>Acts 10:38—</a:t>
            </a:r>
            <a:r>
              <a:rPr lang="en-NZ" sz="4000" b="0" i="1" spc="-200" dirty="0">
                <a:solidFill>
                  <a:schemeClr val="bg1"/>
                </a:solidFill>
                <a:effectLst/>
              </a:rPr>
              <a:t>You know of</a:t>
            </a:r>
            <a:r>
              <a:rPr lang="en-NZ" sz="4000" b="0" i="0" spc="-200" dirty="0">
                <a:solidFill>
                  <a:schemeClr val="bg1"/>
                </a:solidFill>
                <a:effectLst/>
              </a:rPr>
              <a:t> Jesus…and </a:t>
            </a:r>
            <a:r>
              <a:rPr lang="en-NZ" sz="4000" b="0" i="1" spc="-200" dirty="0">
                <a:solidFill>
                  <a:schemeClr val="bg1"/>
                </a:solidFill>
                <a:effectLst/>
              </a:rPr>
              <a:t>how</a:t>
            </a:r>
            <a:r>
              <a:rPr lang="en-NZ" sz="4000" b="0" i="0" spc="-200" dirty="0">
                <a:solidFill>
                  <a:schemeClr val="bg1"/>
                </a:solidFill>
                <a:effectLst/>
              </a:rPr>
              <a:t> He went about </a:t>
            </a:r>
            <a:r>
              <a:rPr lang="en-NZ" sz="4000" b="1" i="0" spc="-200" dirty="0">
                <a:solidFill>
                  <a:schemeClr val="bg1"/>
                </a:solidFill>
                <a:effectLst/>
              </a:rPr>
              <a:t>doing</a:t>
            </a:r>
            <a:r>
              <a:rPr lang="en-NZ" sz="4000" b="0" i="0" spc="-200" dirty="0">
                <a:solidFill>
                  <a:schemeClr val="bg1"/>
                </a:solidFill>
                <a:effectLst/>
              </a:rPr>
              <a:t> </a:t>
            </a:r>
            <a:r>
              <a:rPr lang="en-NZ" sz="4000" b="1" i="0" spc="-200" dirty="0">
                <a:solidFill>
                  <a:schemeClr val="bg1"/>
                </a:solidFill>
                <a:effectLst/>
              </a:rPr>
              <a:t>good</a:t>
            </a:r>
            <a:r>
              <a:rPr lang="en-NZ" sz="4000" b="0" i="0" spc="-200" dirty="0">
                <a:solidFill>
                  <a:schemeClr val="bg1"/>
                </a:solidFill>
                <a:effectLst/>
              </a:rPr>
              <a:t> and healing…</a:t>
            </a:r>
          </a:p>
        </p:txBody>
      </p:sp>
      <p:pic>
        <p:nvPicPr>
          <p:cNvPr id="8196" name="Picture 4" descr="Questions Jesus Asked: &quot;Who Touched Me?&quot; - John Michael Helms">
            <a:extLst>
              <a:ext uri="{FF2B5EF4-FFF2-40B4-BE49-F238E27FC236}">
                <a16:creationId xmlns:a16="http://schemas.microsoft.com/office/drawing/2014/main" id="{C4EB1F76-C436-40D3-A6B1-69887CF24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226"/>
          <a:stretch/>
        </p:blipFill>
        <p:spPr bwMode="auto">
          <a:xfrm>
            <a:off x="0" y="1992573"/>
            <a:ext cx="9144000" cy="334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5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000" spc="-200" dirty="0"/>
              <a:t>His Good Works!</a:t>
            </a:r>
          </a:p>
          <a:p>
            <a:pPr algn="l">
              <a:lnSpc>
                <a:spcPct val="70000"/>
              </a:lnSpc>
            </a:pPr>
            <a:r>
              <a:rPr lang="en-NZ" sz="4000" spc="-200" dirty="0"/>
              <a:t>Acts 10:38—</a:t>
            </a:r>
            <a:r>
              <a:rPr lang="en-NZ" sz="4000" b="0" i="1" spc="-200" dirty="0">
                <a:effectLst/>
              </a:rPr>
              <a:t>You </a:t>
            </a:r>
            <a:r>
              <a:rPr lang="en-NZ" sz="4000" b="0" i="1" spc="-200" dirty="0">
                <a:solidFill>
                  <a:srgbClr val="000000"/>
                </a:solidFill>
                <a:effectLst/>
              </a:rPr>
              <a:t>know of</a:t>
            </a:r>
            <a:r>
              <a:rPr lang="en-NZ" sz="4000" b="0" i="0" spc="-200" dirty="0">
                <a:solidFill>
                  <a:srgbClr val="000000"/>
                </a:solidFill>
                <a:effectLst/>
              </a:rPr>
              <a:t> Jesus…and </a:t>
            </a:r>
            <a:r>
              <a:rPr lang="en-NZ" sz="4000" b="0" i="1" spc="-200" dirty="0">
                <a:solidFill>
                  <a:srgbClr val="000000"/>
                </a:solidFill>
                <a:effectLst/>
              </a:rPr>
              <a:t>how</a:t>
            </a:r>
            <a:r>
              <a:rPr lang="en-NZ" sz="4000" b="0" i="0" spc="-200" dirty="0">
                <a:solidFill>
                  <a:srgbClr val="000000"/>
                </a:solidFill>
                <a:effectLst/>
              </a:rPr>
              <a:t> He went about </a:t>
            </a:r>
            <a:r>
              <a:rPr lang="en-NZ" sz="4000" b="1" i="0" spc="-200" dirty="0">
                <a:solidFill>
                  <a:srgbClr val="000000"/>
                </a:solidFill>
                <a:effectLst/>
              </a:rPr>
              <a:t>doing</a:t>
            </a:r>
            <a:r>
              <a:rPr lang="en-NZ" sz="4000" b="0" i="0" spc="-200" dirty="0">
                <a:solidFill>
                  <a:srgbClr val="000000"/>
                </a:solidFill>
                <a:effectLst/>
              </a:rPr>
              <a:t> </a:t>
            </a:r>
            <a:r>
              <a:rPr lang="en-NZ" sz="4000" b="1" i="0" spc="-200" dirty="0">
                <a:solidFill>
                  <a:srgbClr val="000000"/>
                </a:solidFill>
                <a:effectLst/>
              </a:rPr>
              <a:t>good</a:t>
            </a:r>
            <a:r>
              <a:rPr lang="en-NZ" sz="4000" b="0" i="0" spc="-200" dirty="0">
                <a:solidFill>
                  <a:srgbClr val="000000"/>
                </a:solidFill>
                <a:effectLst/>
              </a:rPr>
              <a:t> and healing…</a:t>
            </a:r>
          </a:p>
        </p:txBody>
      </p:sp>
      <p:pic>
        <p:nvPicPr>
          <p:cNvPr id="8196" name="Picture 4" descr="Questions Jesus Asked: &quot;Who Touched Me?&quot; - John Michael Helms">
            <a:extLst>
              <a:ext uri="{FF2B5EF4-FFF2-40B4-BE49-F238E27FC236}">
                <a16:creationId xmlns:a16="http://schemas.microsoft.com/office/drawing/2014/main" id="{C4EB1F76-C436-40D3-A6B1-69887CF24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226"/>
          <a:stretch/>
        </p:blipFill>
        <p:spPr bwMode="auto">
          <a:xfrm>
            <a:off x="0" y="1992573"/>
            <a:ext cx="9144000" cy="334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8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lvl="8">
              <a:lnSpc>
                <a:spcPct val="70000"/>
              </a:lnSpc>
            </a:pPr>
            <a:endParaRPr lang="en-NZ" sz="4000" spc="-200" dirty="0"/>
          </a:p>
          <a:p>
            <a:pPr marL="3657600" lvl="8" indent="0">
              <a:lnSpc>
                <a:spcPct val="70000"/>
              </a:lnSpc>
              <a:buNone/>
            </a:pPr>
            <a:endParaRPr lang="en-NZ" sz="4000" spc="-200" dirty="0"/>
          </a:p>
          <a:p>
            <a:pPr marL="3657600" lvl="8" indent="0">
              <a:lnSpc>
                <a:spcPct val="70000"/>
              </a:lnSpc>
              <a:buNone/>
            </a:pPr>
            <a:r>
              <a:rPr lang="en-NZ" sz="4000" spc="-200" dirty="0"/>
              <a:t>His Miracles!</a:t>
            </a:r>
          </a:p>
        </p:txBody>
      </p:sp>
      <p:pic>
        <p:nvPicPr>
          <p:cNvPr id="5" name="Picture 4" descr="Image result for miracles of Jesus">
            <a:extLst>
              <a:ext uri="{FF2B5EF4-FFF2-40B4-BE49-F238E27FC236}">
                <a16:creationId xmlns:a16="http://schemas.microsoft.com/office/drawing/2014/main" id="{59C5C2E8-5962-4898-99C7-5DDFC5087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2514"/>
            <a:ext cx="3712192" cy="475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7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lvl="8">
              <a:lnSpc>
                <a:spcPct val="70000"/>
              </a:lnSpc>
            </a:pPr>
            <a:endParaRPr lang="en-NZ" sz="4000" spc="-200" dirty="0"/>
          </a:p>
          <a:p>
            <a:pPr marL="3657600" lvl="8" indent="0">
              <a:lnSpc>
                <a:spcPct val="70000"/>
              </a:lnSpc>
              <a:buNone/>
            </a:pPr>
            <a:r>
              <a:rPr lang="en-NZ" sz="4000" spc="-200" dirty="0"/>
              <a:t>His Crucifixion!</a:t>
            </a:r>
          </a:p>
        </p:txBody>
      </p:sp>
      <p:pic>
        <p:nvPicPr>
          <p:cNvPr id="9218" name="Picture 2" descr="Pin on Metal Works">
            <a:extLst>
              <a:ext uri="{FF2B5EF4-FFF2-40B4-BE49-F238E27FC236}">
                <a16:creationId xmlns:a16="http://schemas.microsoft.com/office/drawing/2014/main" id="{12ECA0FD-04DA-4427-8EFA-1D7DCD9BD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5403"/>
            <a:ext cx="3287981" cy="474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9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lvl="8">
              <a:lnSpc>
                <a:spcPct val="70000"/>
              </a:lnSpc>
            </a:pPr>
            <a:endParaRPr lang="en-NZ" sz="4000" spc="-200" dirty="0"/>
          </a:p>
          <a:p>
            <a:pPr marL="3657600" lvl="8" indent="0">
              <a:lnSpc>
                <a:spcPct val="70000"/>
              </a:lnSpc>
              <a:buNone/>
            </a:pPr>
            <a:r>
              <a:rPr lang="en-NZ" sz="4000" spc="-200" dirty="0"/>
              <a:t>His Crucifixion!</a:t>
            </a:r>
          </a:p>
        </p:txBody>
      </p:sp>
      <p:pic>
        <p:nvPicPr>
          <p:cNvPr id="9218" name="Picture 2" descr="Pin on Metal Works">
            <a:extLst>
              <a:ext uri="{FF2B5EF4-FFF2-40B4-BE49-F238E27FC236}">
                <a16:creationId xmlns:a16="http://schemas.microsoft.com/office/drawing/2014/main" id="{12ECA0FD-04DA-4427-8EFA-1D7DCD9BD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5403"/>
            <a:ext cx="3287981" cy="47425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62AFFCE-7D9E-449F-9834-7083AD0F58B1}"/>
              </a:ext>
            </a:extLst>
          </p:cNvPr>
          <p:cNvSpPr/>
          <p:nvPr/>
        </p:nvSpPr>
        <p:spPr>
          <a:xfrm>
            <a:off x="3929990" y="3240095"/>
            <a:ext cx="4572000" cy="35394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NZ" sz="3200" dirty="0">
                <a:solidFill>
                  <a:schemeClr val="tx1"/>
                </a:solidFill>
                <a:latin typeface="Helvetica Neue"/>
              </a:rPr>
              <a:t>Mark 15:15—Wishing to satisfy the crowd, Pilate released Barabbas for them, and after having Jesus scourged, he handed Him over to be crucified. (NASB)</a:t>
            </a:r>
            <a:endParaRPr lang="en-NZ" sz="3200" i="0" dirty="0">
              <a:solidFill>
                <a:schemeClr val="tx1"/>
              </a:solidFill>
              <a:effectLst/>
              <a:latin typeface="Helvetica Neue"/>
            </a:endParaRPr>
          </a:p>
        </p:txBody>
      </p:sp>
    </p:spTree>
    <p:extLst>
      <p:ext uri="{BB962C8B-B14F-4D97-AF65-F5344CB8AC3E}">
        <p14:creationId xmlns:p14="http://schemas.microsoft.com/office/powerpoint/2010/main" val="73953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marL="3657600" lvl="8" indent="0">
              <a:lnSpc>
                <a:spcPct val="70000"/>
              </a:lnSpc>
              <a:buNone/>
            </a:pPr>
            <a:r>
              <a:rPr lang="en-NZ" sz="4000" spc="-200" dirty="0"/>
              <a:t>His Resurrection!</a:t>
            </a:r>
          </a:p>
        </p:txBody>
      </p:sp>
      <p:pic>
        <p:nvPicPr>
          <p:cNvPr id="8" name="Picture 2" descr="Image result for Resurrection">
            <a:extLst>
              <a:ext uri="{FF2B5EF4-FFF2-40B4-BE49-F238E27FC236}">
                <a16:creationId xmlns:a16="http://schemas.microsoft.com/office/drawing/2014/main" id="{745AC133-6317-4C5E-A1AB-05CCB3823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3" r="3703"/>
          <a:stretch/>
        </p:blipFill>
        <p:spPr bwMode="auto">
          <a:xfrm>
            <a:off x="-1" y="2997996"/>
            <a:ext cx="4480061" cy="32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2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marL="3657600" lvl="8" indent="0">
              <a:lnSpc>
                <a:spcPct val="70000"/>
              </a:lnSpc>
              <a:buNone/>
            </a:pPr>
            <a:r>
              <a:rPr lang="en-NZ" sz="4000" spc="-200" dirty="0"/>
              <a:t>His Resurrection!</a:t>
            </a:r>
          </a:p>
        </p:txBody>
      </p:sp>
      <p:pic>
        <p:nvPicPr>
          <p:cNvPr id="8" name="Picture 2" descr="Image result for Resurrection">
            <a:extLst>
              <a:ext uri="{FF2B5EF4-FFF2-40B4-BE49-F238E27FC236}">
                <a16:creationId xmlns:a16="http://schemas.microsoft.com/office/drawing/2014/main" id="{745AC133-6317-4C5E-A1AB-05CCB3823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3" r="3703"/>
          <a:stretch/>
        </p:blipFill>
        <p:spPr bwMode="auto">
          <a:xfrm>
            <a:off x="-1" y="2997996"/>
            <a:ext cx="4480061" cy="32526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0F546CF-27F0-499C-AF33-6592C5B2D8CC}"/>
              </a:ext>
            </a:extLst>
          </p:cNvPr>
          <p:cNvSpPr/>
          <p:nvPr/>
        </p:nvSpPr>
        <p:spPr>
          <a:xfrm>
            <a:off x="4480062" y="2826127"/>
            <a:ext cx="4663937"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NZ" sz="3200" dirty="0">
                <a:solidFill>
                  <a:schemeClr val="tx1"/>
                </a:solidFill>
              </a:rPr>
              <a:t>Matthew 28:7—</a:t>
            </a:r>
            <a:r>
              <a:rPr lang="en-NZ" sz="3200" b="1" baseline="30000" dirty="0">
                <a:solidFill>
                  <a:schemeClr val="tx1"/>
                </a:solidFill>
              </a:rPr>
              <a:t>7</a:t>
            </a:r>
            <a:r>
              <a:rPr lang="en-NZ" sz="3200" dirty="0">
                <a:solidFill>
                  <a:schemeClr val="tx1"/>
                </a:solidFill>
              </a:rPr>
              <a:t>Go quickly and tell His disciples that He has risen from the dead; and behold, He is going ahead of you into Galilee, there you will see Him; behold, I have told you.” (NASB)</a:t>
            </a:r>
            <a:endParaRPr lang="en-NZ" sz="3200" b="0" i="0" dirty="0">
              <a:solidFill>
                <a:schemeClr val="tx1"/>
              </a:solidFill>
              <a:effectLst/>
            </a:endParaRPr>
          </a:p>
        </p:txBody>
      </p:sp>
    </p:spTree>
    <p:extLst>
      <p:ext uri="{BB962C8B-B14F-4D97-AF65-F5344CB8AC3E}">
        <p14:creationId xmlns:p14="http://schemas.microsoft.com/office/powerpoint/2010/main" val="215781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4170-7FA7-429A-9E11-29F9E1643A93}"/>
              </a:ext>
            </a:extLst>
          </p:cNvPr>
          <p:cNvSpPr>
            <a:spLocks noGrp="1"/>
          </p:cNvSpPr>
          <p:nvPr>
            <p:ph type="ctrTitle"/>
          </p:nvPr>
        </p:nvSpPr>
        <p:spPr>
          <a:xfrm>
            <a:off x="5598460" y="1783959"/>
            <a:ext cx="3065480" cy="3374896"/>
          </a:xfrm>
        </p:spPr>
        <p:txBody>
          <a:bodyPr anchor="b">
            <a:normAutofit/>
          </a:bodyPr>
          <a:lstStyle/>
          <a:p>
            <a:pPr algn="l"/>
            <a:r>
              <a:rPr lang="en-NZ" sz="5400" dirty="0"/>
              <a:t>Unique </a:t>
            </a:r>
            <a:br>
              <a:rPr lang="en-NZ" sz="5400" dirty="0"/>
            </a:br>
            <a:r>
              <a:rPr lang="en-NZ" sz="5400" dirty="0"/>
              <a:t>(Part 1.)</a:t>
            </a:r>
            <a:br>
              <a:rPr lang="en-NZ" sz="5400" dirty="0"/>
            </a:br>
            <a:r>
              <a:rPr lang="en-NZ" sz="5400" dirty="0"/>
              <a:t>“No one like Him!”</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ord Unique by hand. Hand drawn creative calligraphy and brush pen lettering by watercolor, design for posters, cards, and invitations. - 92402311">
            <a:extLst>
              <a:ext uri="{FF2B5EF4-FFF2-40B4-BE49-F238E27FC236}">
                <a16:creationId xmlns:a16="http://schemas.microsoft.com/office/drawing/2014/main" id="{670EF613-1642-4357-8B70-0B4D99E96D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6" r="16360"/>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633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marL="3657600" lvl="8" indent="0">
              <a:lnSpc>
                <a:spcPct val="70000"/>
              </a:lnSpc>
              <a:buNone/>
            </a:pPr>
            <a:r>
              <a:rPr lang="en-NZ" sz="4000" spc="-200" dirty="0"/>
              <a:t>			His </a:t>
            </a:r>
          </a:p>
          <a:p>
            <a:pPr marL="3657600" lvl="8" indent="0">
              <a:lnSpc>
                <a:spcPct val="70000"/>
              </a:lnSpc>
              <a:buNone/>
            </a:pPr>
            <a:r>
              <a:rPr lang="en-NZ" sz="4000" spc="-200" dirty="0"/>
              <a:t>			Ascension!</a:t>
            </a:r>
          </a:p>
        </p:txBody>
      </p:sp>
      <p:pic>
        <p:nvPicPr>
          <p:cNvPr id="11266" name="Picture 2" descr="107 - Jesus' Ascension (English) - YouTube">
            <a:extLst>
              <a:ext uri="{FF2B5EF4-FFF2-40B4-BE49-F238E27FC236}">
                <a16:creationId xmlns:a16="http://schemas.microsoft.com/office/drawing/2014/main" id="{513401BD-DF7D-4CDA-8F35-D217F33FF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61"/>
            <a:ext cx="5882185" cy="330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6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Autofit/>
          </a:bodyPr>
          <a:lstStyle/>
          <a:p>
            <a:pPr>
              <a:lnSpc>
                <a:spcPct val="70000"/>
              </a:lnSpc>
            </a:pPr>
            <a:r>
              <a:rPr lang="en-NZ" sz="4000" spc="-200" dirty="0"/>
              <a:t>What qualities set Jesus of Nazareth apart from the rest of humanity?</a:t>
            </a:r>
          </a:p>
          <a:p>
            <a:pPr marL="3657600" lvl="8" indent="0">
              <a:lnSpc>
                <a:spcPct val="70000"/>
              </a:lnSpc>
              <a:buNone/>
            </a:pPr>
            <a:r>
              <a:rPr lang="en-NZ" sz="4000" spc="-200" dirty="0"/>
              <a:t>			His </a:t>
            </a:r>
          </a:p>
          <a:p>
            <a:pPr marL="3657600" lvl="8" indent="0">
              <a:lnSpc>
                <a:spcPct val="70000"/>
              </a:lnSpc>
              <a:buNone/>
            </a:pPr>
            <a:r>
              <a:rPr lang="en-NZ" sz="4000" spc="-200" dirty="0"/>
              <a:t>			Ascension!</a:t>
            </a:r>
          </a:p>
        </p:txBody>
      </p:sp>
      <p:pic>
        <p:nvPicPr>
          <p:cNvPr id="11266" name="Picture 2" descr="107 - Jesus' Ascension (English) - YouTube">
            <a:extLst>
              <a:ext uri="{FF2B5EF4-FFF2-40B4-BE49-F238E27FC236}">
                <a16:creationId xmlns:a16="http://schemas.microsoft.com/office/drawing/2014/main" id="{513401BD-DF7D-4CDA-8F35-D217F33FF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61"/>
            <a:ext cx="5882185" cy="33087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46EC71D-FBB6-4FA9-8208-44D71399BA3C}"/>
              </a:ext>
            </a:extLst>
          </p:cNvPr>
          <p:cNvSpPr/>
          <p:nvPr/>
        </p:nvSpPr>
        <p:spPr>
          <a:xfrm>
            <a:off x="318051" y="5288340"/>
            <a:ext cx="8507895"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NZ" sz="2400" dirty="0">
                <a:solidFill>
                  <a:srgbClr val="000000"/>
                </a:solidFill>
                <a:latin typeface="Helvetica Neue"/>
              </a:rPr>
              <a:t>Acts 1:11—</a:t>
            </a:r>
            <a:r>
              <a:rPr lang="en-NZ" sz="2400" b="1" baseline="30000" dirty="0">
                <a:solidFill>
                  <a:srgbClr val="000000"/>
                </a:solidFill>
                <a:latin typeface="Arial" panose="020B0604020202020204" pitchFamily="34" charset="0"/>
              </a:rPr>
              <a:t>11</a:t>
            </a:r>
            <a:r>
              <a:rPr lang="en-NZ" sz="2400" dirty="0">
                <a:solidFill>
                  <a:srgbClr val="000000"/>
                </a:solidFill>
                <a:latin typeface="Helvetica Neue"/>
              </a:rPr>
              <a:t>They also said, “Men of Galilee, why do you stand looking into the sky? This Jesus, who has been taken up from you into heaven, will come in just the same way as you have watched Him go into heaven.” </a:t>
            </a:r>
            <a:r>
              <a:rPr lang="en-NZ" dirty="0">
                <a:solidFill>
                  <a:srgbClr val="000000"/>
                </a:solidFill>
                <a:latin typeface="Helvetica Neue"/>
              </a:rPr>
              <a:t>(NASB)</a:t>
            </a:r>
            <a:endParaRPr lang="en-NZ" b="0" i="0" dirty="0">
              <a:solidFill>
                <a:srgbClr val="000000"/>
              </a:solidFill>
              <a:effectLst/>
              <a:latin typeface="Helvetica Neue"/>
            </a:endParaRPr>
          </a:p>
        </p:txBody>
      </p:sp>
    </p:spTree>
    <p:extLst>
      <p:ext uri="{BB962C8B-B14F-4D97-AF65-F5344CB8AC3E}">
        <p14:creationId xmlns:p14="http://schemas.microsoft.com/office/powerpoint/2010/main" val="3902109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solidFill>
                  <a:schemeClr val="bg1"/>
                </a:solidFill>
              </a:rPr>
              <a:t>Ever calm and confident.</a:t>
            </a:r>
          </a:p>
          <a:p>
            <a:pPr marL="457200" indent="-457200">
              <a:lnSpc>
                <a:spcPct val="70000"/>
              </a:lnSpc>
            </a:pPr>
            <a:r>
              <a:rPr lang="en-NZ" sz="4000" spc="-200" dirty="0">
                <a:solidFill>
                  <a:schemeClr val="bg1"/>
                </a:solidFill>
              </a:rPr>
              <a:t>Nothing surprised him.</a:t>
            </a:r>
          </a:p>
          <a:p>
            <a:pPr marL="457200" indent="-457200">
              <a:lnSpc>
                <a:spcPct val="70000"/>
              </a:lnSpc>
            </a:pPr>
            <a:r>
              <a:rPr lang="en-NZ" sz="4000" spc="-200" dirty="0">
                <a:solidFill>
                  <a:schemeClr val="bg1"/>
                </a:solidFill>
              </a:rPr>
              <a:t>Nothing daunted him. </a:t>
            </a:r>
          </a:p>
          <a:p>
            <a:pPr marL="457200" indent="-457200">
              <a:lnSpc>
                <a:spcPct val="70000"/>
              </a:lnSpc>
            </a:pPr>
            <a:r>
              <a:rPr lang="en-NZ" sz="4000" spc="-200" dirty="0">
                <a:solidFill>
                  <a:schemeClr val="bg1"/>
                </a:solidFill>
              </a:rPr>
              <a:t>His is the only life that met all that was expected of it—all it was designed for.</a:t>
            </a:r>
          </a:p>
        </p:txBody>
      </p:sp>
    </p:spTree>
    <p:extLst>
      <p:ext uri="{BB962C8B-B14F-4D97-AF65-F5344CB8AC3E}">
        <p14:creationId xmlns:p14="http://schemas.microsoft.com/office/powerpoint/2010/main" val="137206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solidFill>
                  <a:schemeClr val="bg1"/>
                </a:solidFill>
              </a:rPr>
              <a:t>Ever calm and confident.</a:t>
            </a:r>
          </a:p>
          <a:p>
            <a:pPr marL="457200" indent="-457200">
              <a:lnSpc>
                <a:spcPct val="70000"/>
              </a:lnSpc>
            </a:pPr>
            <a:r>
              <a:rPr lang="en-NZ" sz="4000" spc="-200" dirty="0">
                <a:solidFill>
                  <a:schemeClr val="bg1"/>
                </a:solidFill>
              </a:rPr>
              <a:t>Nothing surprised him.</a:t>
            </a:r>
          </a:p>
          <a:p>
            <a:pPr marL="457200" indent="-457200">
              <a:lnSpc>
                <a:spcPct val="70000"/>
              </a:lnSpc>
            </a:pPr>
            <a:r>
              <a:rPr lang="en-NZ" sz="4000" spc="-200" dirty="0">
                <a:solidFill>
                  <a:schemeClr val="bg1"/>
                </a:solidFill>
              </a:rPr>
              <a:t>Nothing daunted him. </a:t>
            </a:r>
          </a:p>
          <a:p>
            <a:pPr marL="457200" indent="-457200">
              <a:lnSpc>
                <a:spcPct val="70000"/>
              </a:lnSpc>
            </a:pPr>
            <a:r>
              <a:rPr lang="en-NZ" sz="4000" spc="-200" dirty="0">
                <a:solidFill>
                  <a:schemeClr val="bg1"/>
                </a:solidFill>
              </a:rPr>
              <a:t>His is the only life that met all that was expected of it—all it was designed for.</a:t>
            </a:r>
          </a:p>
        </p:txBody>
      </p:sp>
    </p:spTree>
    <p:extLst>
      <p:ext uri="{BB962C8B-B14F-4D97-AF65-F5344CB8AC3E}">
        <p14:creationId xmlns:p14="http://schemas.microsoft.com/office/powerpoint/2010/main" val="224321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t>Ever calm and confident.</a:t>
            </a:r>
          </a:p>
          <a:p>
            <a:pPr marL="457200" indent="-457200">
              <a:lnSpc>
                <a:spcPct val="70000"/>
              </a:lnSpc>
            </a:pPr>
            <a:r>
              <a:rPr lang="en-NZ" sz="4000" spc="-200" dirty="0">
                <a:solidFill>
                  <a:schemeClr val="bg1"/>
                </a:solidFill>
              </a:rPr>
              <a:t>Nothing surprised him.</a:t>
            </a:r>
          </a:p>
          <a:p>
            <a:pPr marL="457200" indent="-457200">
              <a:lnSpc>
                <a:spcPct val="70000"/>
              </a:lnSpc>
            </a:pPr>
            <a:r>
              <a:rPr lang="en-NZ" sz="4000" spc="-200" dirty="0">
                <a:solidFill>
                  <a:schemeClr val="bg1"/>
                </a:solidFill>
              </a:rPr>
              <a:t>Nothing daunted him. </a:t>
            </a:r>
          </a:p>
          <a:p>
            <a:pPr marL="457200" indent="-457200">
              <a:lnSpc>
                <a:spcPct val="70000"/>
              </a:lnSpc>
            </a:pPr>
            <a:r>
              <a:rPr lang="en-NZ" sz="4000" spc="-200" dirty="0">
                <a:solidFill>
                  <a:schemeClr val="bg1"/>
                </a:solidFill>
              </a:rPr>
              <a:t>His is the only life that met all that was expected of it—all it was designed for.</a:t>
            </a:r>
          </a:p>
        </p:txBody>
      </p:sp>
    </p:spTree>
    <p:extLst>
      <p:ext uri="{BB962C8B-B14F-4D97-AF65-F5344CB8AC3E}">
        <p14:creationId xmlns:p14="http://schemas.microsoft.com/office/powerpoint/2010/main" val="147412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t>Ever calm and confident.</a:t>
            </a:r>
          </a:p>
          <a:p>
            <a:pPr marL="457200" indent="-457200">
              <a:lnSpc>
                <a:spcPct val="70000"/>
              </a:lnSpc>
            </a:pPr>
            <a:r>
              <a:rPr lang="en-NZ" sz="4000" spc="-200" dirty="0"/>
              <a:t>Nothing surprised him.</a:t>
            </a:r>
          </a:p>
          <a:p>
            <a:pPr marL="457200" indent="-457200">
              <a:lnSpc>
                <a:spcPct val="70000"/>
              </a:lnSpc>
            </a:pPr>
            <a:r>
              <a:rPr lang="en-NZ" sz="4000" spc="-200" dirty="0">
                <a:solidFill>
                  <a:schemeClr val="bg1"/>
                </a:solidFill>
              </a:rPr>
              <a:t>Nothing daunted him. </a:t>
            </a:r>
          </a:p>
          <a:p>
            <a:pPr marL="457200" indent="-457200">
              <a:lnSpc>
                <a:spcPct val="70000"/>
              </a:lnSpc>
            </a:pPr>
            <a:r>
              <a:rPr lang="en-NZ" sz="4000" spc="-200" dirty="0">
                <a:solidFill>
                  <a:schemeClr val="bg1"/>
                </a:solidFill>
              </a:rPr>
              <a:t>His is the only life that met all that was expected of it—all it was designed for.</a:t>
            </a:r>
          </a:p>
        </p:txBody>
      </p:sp>
    </p:spTree>
    <p:extLst>
      <p:ext uri="{BB962C8B-B14F-4D97-AF65-F5344CB8AC3E}">
        <p14:creationId xmlns:p14="http://schemas.microsoft.com/office/powerpoint/2010/main" val="158880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t>Ever calm and confident.</a:t>
            </a:r>
          </a:p>
          <a:p>
            <a:pPr marL="457200" indent="-457200">
              <a:lnSpc>
                <a:spcPct val="70000"/>
              </a:lnSpc>
            </a:pPr>
            <a:r>
              <a:rPr lang="en-NZ" sz="4000" spc="-200" dirty="0"/>
              <a:t>Nothing surprised him.</a:t>
            </a:r>
          </a:p>
          <a:p>
            <a:pPr marL="457200" indent="-457200">
              <a:lnSpc>
                <a:spcPct val="70000"/>
              </a:lnSpc>
            </a:pPr>
            <a:r>
              <a:rPr lang="en-NZ" sz="4000" spc="-200" dirty="0"/>
              <a:t>Nothing daunted him. </a:t>
            </a:r>
          </a:p>
          <a:p>
            <a:pPr marL="457200" indent="-457200">
              <a:lnSpc>
                <a:spcPct val="70000"/>
              </a:lnSpc>
            </a:pPr>
            <a:r>
              <a:rPr lang="en-NZ" sz="4000" spc="-200" dirty="0">
                <a:solidFill>
                  <a:schemeClr val="bg1"/>
                </a:solidFill>
              </a:rPr>
              <a:t>His is the only life that met all that was expected of it—all it was designed for.</a:t>
            </a:r>
          </a:p>
        </p:txBody>
      </p:sp>
    </p:spTree>
    <p:extLst>
      <p:ext uri="{BB962C8B-B14F-4D97-AF65-F5344CB8AC3E}">
        <p14:creationId xmlns:p14="http://schemas.microsoft.com/office/powerpoint/2010/main" val="308959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t>Ever calm and confident.</a:t>
            </a:r>
          </a:p>
          <a:p>
            <a:pPr marL="457200" indent="-457200">
              <a:lnSpc>
                <a:spcPct val="70000"/>
              </a:lnSpc>
            </a:pPr>
            <a:r>
              <a:rPr lang="en-NZ" sz="4000" spc="-200" dirty="0"/>
              <a:t>Nothing surprised him.</a:t>
            </a:r>
          </a:p>
          <a:p>
            <a:pPr marL="457200" indent="-457200">
              <a:lnSpc>
                <a:spcPct val="70000"/>
              </a:lnSpc>
            </a:pPr>
            <a:r>
              <a:rPr lang="en-NZ" sz="4000" spc="-200" dirty="0"/>
              <a:t>Nothing daunted him. </a:t>
            </a:r>
          </a:p>
          <a:p>
            <a:pPr marL="457200" indent="-457200">
              <a:lnSpc>
                <a:spcPct val="70000"/>
              </a:lnSpc>
            </a:pPr>
            <a:r>
              <a:rPr lang="en-NZ" sz="4000" spc="-200" dirty="0"/>
              <a:t>His is the only life that met all that was expected of it—</a:t>
            </a:r>
            <a:r>
              <a:rPr lang="en-NZ" sz="4000" spc="-200" dirty="0">
                <a:solidFill>
                  <a:schemeClr val="bg1"/>
                </a:solidFill>
              </a:rPr>
              <a:t>all it was designed for.</a:t>
            </a:r>
          </a:p>
        </p:txBody>
      </p:sp>
    </p:spTree>
    <p:extLst>
      <p:ext uri="{BB962C8B-B14F-4D97-AF65-F5344CB8AC3E}">
        <p14:creationId xmlns:p14="http://schemas.microsoft.com/office/powerpoint/2010/main" val="119261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6B787-E6D1-4F56-B09E-F9E26662B1D7}"/>
              </a:ext>
            </a:extLst>
          </p:cNvPr>
          <p:cNvSpPr>
            <a:spLocks noGrp="1"/>
          </p:cNvSpPr>
          <p:nvPr>
            <p:ph sz="half" idx="1"/>
          </p:nvPr>
        </p:nvSpPr>
        <p:spPr>
          <a:xfrm>
            <a:off x="450574" y="1563758"/>
            <a:ext cx="4514850" cy="2054086"/>
          </a:xfrm>
        </p:spPr>
        <p:txBody>
          <a:bodyPr>
            <a:normAutofit/>
          </a:bodyPr>
          <a:lstStyle/>
          <a:p>
            <a:pPr marL="0" indent="0">
              <a:buNone/>
            </a:pPr>
            <a:r>
              <a:rPr lang="en-NZ" dirty="0"/>
              <a:t>Luke 2:49—And He said to them, “Why is it that you were looking for Me? Did you not know that I had to be in My Father’s </a:t>
            </a:r>
            <a:r>
              <a:rPr lang="en-NZ" i="1" dirty="0"/>
              <a:t>house</a:t>
            </a:r>
            <a:r>
              <a:rPr lang="en-NZ" dirty="0"/>
              <a:t>?” </a:t>
            </a:r>
            <a:r>
              <a:rPr lang="en-NZ" sz="1600" dirty="0"/>
              <a:t>(NASB)</a:t>
            </a:r>
          </a:p>
        </p:txBody>
      </p:sp>
      <p:pic>
        <p:nvPicPr>
          <p:cNvPr id="2050" name="Picture 2" descr="Image result for Boy Jesus">
            <a:extLst>
              <a:ext uri="{FF2B5EF4-FFF2-40B4-BE49-F238E27FC236}">
                <a16:creationId xmlns:a16="http://schemas.microsoft.com/office/drawing/2014/main" id="{10F804EA-AA32-4BA3-BED3-BDD1EE192D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74" y="4055166"/>
            <a:ext cx="4514850" cy="253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9865BCA-8F0A-4FD9-B0D8-3C7A60040595}"/>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About His father’s Business…</a:t>
            </a:r>
          </a:p>
        </p:txBody>
      </p:sp>
      <p:sp>
        <p:nvSpPr>
          <p:cNvPr id="7" name="Content Placeholder 3">
            <a:extLst>
              <a:ext uri="{FF2B5EF4-FFF2-40B4-BE49-F238E27FC236}">
                <a16:creationId xmlns:a16="http://schemas.microsoft.com/office/drawing/2014/main" id="{78B32958-1959-4548-A370-572AC14ED921}"/>
              </a:ext>
            </a:extLst>
          </p:cNvPr>
          <p:cNvSpPr txBox="1">
            <a:spLocks/>
          </p:cNvSpPr>
          <p:nvPr/>
        </p:nvSpPr>
        <p:spPr>
          <a:xfrm>
            <a:off x="4965424" y="1442174"/>
            <a:ext cx="4151279" cy="541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pPr>
            <a:r>
              <a:rPr lang="en-NZ" sz="4000" spc="-200" dirty="0"/>
              <a:t>Ever calm and confident.</a:t>
            </a:r>
          </a:p>
          <a:p>
            <a:pPr marL="457200" indent="-457200">
              <a:lnSpc>
                <a:spcPct val="70000"/>
              </a:lnSpc>
            </a:pPr>
            <a:r>
              <a:rPr lang="en-NZ" sz="4000" spc="-200" dirty="0"/>
              <a:t>Nothing surprised him.</a:t>
            </a:r>
          </a:p>
          <a:p>
            <a:pPr marL="457200" indent="-457200">
              <a:lnSpc>
                <a:spcPct val="70000"/>
              </a:lnSpc>
            </a:pPr>
            <a:r>
              <a:rPr lang="en-NZ" sz="4000" spc="-200" dirty="0"/>
              <a:t>Nothing daunted him. </a:t>
            </a:r>
          </a:p>
          <a:p>
            <a:pPr marL="457200" indent="-457200">
              <a:lnSpc>
                <a:spcPct val="70000"/>
              </a:lnSpc>
            </a:pPr>
            <a:r>
              <a:rPr lang="en-NZ" sz="4000" spc="-200" dirty="0"/>
              <a:t>His is the only life that met all that was expected of it—all it was designed for.</a:t>
            </a:r>
          </a:p>
        </p:txBody>
      </p:sp>
    </p:spTree>
    <p:extLst>
      <p:ext uri="{BB962C8B-B14F-4D97-AF65-F5344CB8AC3E}">
        <p14:creationId xmlns:p14="http://schemas.microsoft.com/office/powerpoint/2010/main" val="21162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rusalem Bound”&#10;(Luke &#10;  9:51-­‐62) &#10;  &#10; &#10;  &#10; ">
            <a:extLst>
              <a:ext uri="{FF2B5EF4-FFF2-40B4-BE49-F238E27FC236}">
                <a16:creationId xmlns:a16="http://schemas.microsoft.com/office/drawing/2014/main" id="{7B3A714F-95C7-4564-9E28-BE8B712D6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80" y="3732427"/>
            <a:ext cx="5554639" cy="31255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B941613B-FF5D-465C-9F96-0436E9A685FB}"/>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face was ever toward Jerusalem…</a:t>
            </a:r>
          </a:p>
        </p:txBody>
      </p:sp>
    </p:spTree>
    <p:extLst>
      <p:ext uri="{BB962C8B-B14F-4D97-AF65-F5344CB8AC3E}">
        <p14:creationId xmlns:p14="http://schemas.microsoft.com/office/powerpoint/2010/main" val="226952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lnSpcReduction="10000"/>
          </a:bodyPr>
          <a:lstStyle/>
          <a:p>
            <a:r>
              <a:rPr lang="en-NZ" sz="4000" dirty="0"/>
              <a:t>What qualities set Jesus of Nazareth apart from the rest of humanity?</a:t>
            </a:r>
          </a:p>
          <a:p>
            <a:endParaRPr lang="en-NZ" sz="4000" dirty="0"/>
          </a:p>
          <a:p>
            <a:endParaRPr lang="en-NZ" sz="4000" dirty="0"/>
          </a:p>
          <a:p>
            <a:endParaRPr lang="en-NZ" sz="4000" dirty="0"/>
          </a:p>
          <a:p>
            <a:endParaRPr lang="en-NZ" sz="4000" dirty="0"/>
          </a:p>
          <a:p>
            <a:endParaRPr lang="en-NZ" sz="4000" dirty="0"/>
          </a:p>
          <a:p>
            <a:pPr marL="0" indent="0" algn="ctr">
              <a:buNone/>
            </a:pPr>
            <a:r>
              <a:rPr lang="en-NZ" sz="4000" dirty="0">
                <a:solidFill>
                  <a:schemeClr val="bg1"/>
                </a:solidFill>
              </a:rPr>
              <a:t>His Divinity!</a:t>
            </a:r>
          </a:p>
          <a:p>
            <a:pPr marL="0" indent="0" algn="ctr">
              <a:buNone/>
            </a:pPr>
            <a:r>
              <a:rPr lang="en-NZ" sz="4000" dirty="0">
                <a:solidFill>
                  <a:schemeClr val="bg1"/>
                </a:solidFill>
              </a:rPr>
              <a:t>(Isaiah 7:14 – Matthew 1:23)</a:t>
            </a:r>
          </a:p>
        </p:txBody>
      </p:sp>
      <p:pic>
        <p:nvPicPr>
          <p:cNvPr id="1028" name="Picture 4">
            <a:extLst>
              <a:ext uri="{FF2B5EF4-FFF2-40B4-BE49-F238E27FC236}">
                <a16:creationId xmlns:a16="http://schemas.microsoft.com/office/drawing/2014/main" id="{4CDE68A9-75DF-4470-9C44-00E77D489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38" b="48060"/>
          <a:stretch/>
        </p:blipFill>
        <p:spPr bwMode="auto">
          <a:xfrm>
            <a:off x="0" y="2258704"/>
            <a:ext cx="9144000" cy="27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7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83AB39-EABC-4D74-B963-5362CB0EA500}"/>
              </a:ext>
            </a:extLst>
          </p:cNvPr>
          <p:cNvSpPr>
            <a:spLocks noGrp="1"/>
          </p:cNvSpPr>
          <p:nvPr>
            <p:ph sz="half" idx="2"/>
          </p:nvPr>
        </p:nvSpPr>
        <p:spPr>
          <a:xfrm>
            <a:off x="1" y="1401070"/>
            <a:ext cx="9144000" cy="5456929"/>
          </a:xfrm>
        </p:spPr>
        <p:txBody>
          <a:bodyPr>
            <a:normAutofit/>
          </a:bodyPr>
          <a:lstStyle/>
          <a:p>
            <a:pPr>
              <a:lnSpc>
                <a:spcPct val="70000"/>
              </a:lnSpc>
            </a:pPr>
            <a:r>
              <a:rPr lang="en-NZ" sz="4000" spc="-200" dirty="0"/>
              <a:t>Luke 9:30-31—</a:t>
            </a:r>
            <a:r>
              <a:rPr lang="en-NZ" sz="4000" b="1" spc="-200" baseline="30000" dirty="0"/>
              <a:t>30 </a:t>
            </a:r>
            <a:r>
              <a:rPr lang="en-NZ" sz="4000" spc="-200" dirty="0"/>
              <a:t>And behold, two men were talking with Him; and they were Moses and Elijah, </a:t>
            </a:r>
            <a:r>
              <a:rPr lang="en-NZ" sz="4000" b="1" spc="-200" baseline="30000" dirty="0"/>
              <a:t>31 </a:t>
            </a:r>
            <a:r>
              <a:rPr lang="en-NZ" sz="4000" spc="-200" dirty="0"/>
              <a:t>who, appearing in </a:t>
            </a:r>
            <a:r>
              <a:rPr lang="en-NZ" sz="4000" spc="-200" baseline="30000" dirty="0"/>
              <a:t>[a]</a:t>
            </a:r>
            <a:r>
              <a:rPr lang="en-NZ" sz="4000" spc="-200" dirty="0"/>
              <a:t>glory, were speaking of His departure which He was about to accomplish at Jerusalem.</a:t>
            </a:r>
            <a:r>
              <a:rPr lang="en-NZ" sz="4000" dirty="0"/>
              <a:t> </a:t>
            </a:r>
            <a:r>
              <a:rPr lang="en-NZ" sz="1700" dirty="0"/>
              <a:t>(NASB)  [a]Or </a:t>
            </a:r>
            <a:r>
              <a:rPr lang="en-NZ" sz="1700" i="1" dirty="0" err="1"/>
              <a:t>splendor</a:t>
            </a:r>
            <a:endParaRPr lang="en-NZ" sz="1700" dirty="0"/>
          </a:p>
        </p:txBody>
      </p:sp>
      <p:pic>
        <p:nvPicPr>
          <p:cNvPr id="1028" name="Picture 4" descr="“Jerusalem Bound”&#10;(Luke &#10;  9:51-­‐62) &#10;  &#10; &#10;  &#10; ">
            <a:extLst>
              <a:ext uri="{FF2B5EF4-FFF2-40B4-BE49-F238E27FC236}">
                <a16:creationId xmlns:a16="http://schemas.microsoft.com/office/drawing/2014/main" id="{7B3A714F-95C7-4564-9E28-BE8B712D6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80" y="3732427"/>
            <a:ext cx="5554639" cy="31255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B941613B-FF5D-465C-9F96-0436E9A685FB}"/>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face was ever toward Jerusalem…</a:t>
            </a:r>
          </a:p>
        </p:txBody>
      </p:sp>
    </p:spTree>
    <p:extLst>
      <p:ext uri="{BB962C8B-B14F-4D97-AF65-F5344CB8AC3E}">
        <p14:creationId xmlns:p14="http://schemas.microsoft.com/office/powerpoint/2010/main" val="388417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9998-C7E8-4822-B131-82B812F2934F}"/>
              </a:ext>
            </a:extLst>
          </p:cNvPr>
          <p:cNvSpPr>
            <a:spLocks noGrp="1"/>
          </p:cNvSpPr>
          <p:nvPr>
            <p:ph sz="half" idx="1"/>
          </p:nvPr>
        </p:nvSpPr>
        <p:spPr>
          <a:xfrm>
            <a:off x="0" y="1433015"/>
            <a:ext cx="8653670" cy="1760561"/>
          </a:xfrm>
        </p:spPr>
        <p:txBody>
          <a:bodyPr>
            <a:normAutofit/>
          </a:bodyPr>
          <a:lstStyle/>
          <a:p>
            <a:r>
              <a:rPr lang="en-NZ" sz="4000" dirty="0"/>
              <a:t>Luke 9:51—When the days were approaching for His ascension, He was determined to go to Jerusalem; </a:t>
            </a:r>
            <a:r>
              <a:rPr lang="en-NZ" dirty="0"/>
              <a:t>(NASB)</a:t>
            </a:r>
          </a:p>
        </p:txBody>
      </p:sp>
      <p:pic>
        <p:nvPicPr>
          <p:cNvPr id="1026" name="Picture 2" descr="Image result for Luke 9:51">
            <a:extLst>
              <a:ext uri="{FF2B5EF4-FFF2-40B4-BE49-F238E27FC236}">
                <a16:creationId xmlns:a16="http://schemas.microsoft.com/office/drawing/2014/main" id="{2D719EB9-87C1-4986-8A35-8947D0EB2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094" y="3416968"/>
            <a:ext cx="5961105" cy="335312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83394D71-2AAD-43C5-9C73-6EF0A1A90782}"/>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face was ever toward Jerusalem…</a:t>
            </a:r>
          </a:p>
        </p:txBody>
      </p:sp>
    </p:spTree>
    <p:extLst>
      <p:ext uri="{BB962C8B-B14F-4D97-AF65-F5344CB8AC3E}">
        <p14:creationId xmlns:p14="http://schemas.microsoft.com/office/powerpoint/2010/main" val="3040777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207604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solidFill>
                  <a:schemeClr val="bg1"/>
                </a:solidFill>
              </a:rPr>
              <a:t>He carried out God’s purpose by working according to a definite goal.</a:t>
            </a:r>
          </a:p>
          <a:p>
            <a:pPr>
              <a:lnSpc>
                <a:spcPct val="70000"/>
              </a:lnSpc>
            </a:pPr>
            <a:r>
              <a:rPr lang="en-NZ" sz="4000" spc="-200" dirty="0">
                <a:solidFill>
                  <a:schemeClr val="bg1"/>
                </a:solidFill>
              </a:rPr>
              <a:t>Few people plan the work of their lives.</a:t>
            </a:r>
          </a:p>
          <a:p>
            <a:pPr>
              <a:lnSpc>
                <a:spcPct val="70000"/>
              </a:lnSpc>
            </a:pPr>
            <a:r>
              <a:rPr lang="en-NZ" sz="4000" spc="-200" dirty="0">
                <a:solidFill>
                  <a:schemeClr val="bg1"/>
                </a:solidFill>
              </a:rPr>
              <a:t>Fewer still are able to carry out their plans.</a:t>
            </a:r>
          </a:p>
          <a:p>
            <a:pPr>
              <a:lnSpc>
                <a:spcPct val="70000"/>
              </a:lnSpc>
            </a:pPr>
            <a:r>
              <a:rPr lang="en-NZ" sz="4000" spc="-200" dirty="0">
                <a:solidFill>
                  <a:schemeClr val="bg1"/>
                </a:solidFill>
              </a:rPr>
              <a:t>Incidental and accidental things spoil plans. </a:t>
            </a:r>
          </a:p>
          <a:p>
            <a:pPr>
              <a:lnSpc>
                <a:spcPct val="70000"/>
              </a:lnSpc>
            </a:pPr>
            <a:r>
              <a:rPr lang="en-NZ" sz="4000" spc="-200" dirty="0">
                <a:solidFill>
                  <a:schemeClr val="bg1"/>
                </a:solidFill>
              </a:rPr>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49818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solidFill>
                  <a:schemeClr val="bg1"/>
                </a:solidFill>
              </a:rPr>
              <a:t>Few people plan the work of their lives.</a:t>
            </a:r>
          </a:p>
          <a:p>
            <a:pPr>
              <a:lnSpc>
                <a:spcPct val="70000"/>
              </a:lnSpc>
            </a:pPr>
            <a:r>
              <a:rPr lang="en-NZ" sz="4000" spc="-200" dirty="0">
                <a:solidFill>
                  <a:schemeClr val="bg1"/>
                </a:solidFill>
              </a:rPr>
              <a:t>Fewer still are able to carry out their plans.</a:t>
            </a:r>
          </a:p>
          <a:p>
            <a:pPr>
              <a:lnSpc>
                <a:spcPct val="70000"/>
              </a:lnSpc>
            </a:pPr>
            <a:r>
              <a:rPr lang="en-NZ" sz="4000" spc="-200" dirty="0">
                <a:solidFill>
                  <a:schemeClr val="bg1"/>
                </a:solidFill>
              </a:rPr>
              <a:t>Incidental and accidental things spoil plans. </a:t>
            </a:r>
          </a:p>
          <a:p>
            <a:pPr>
              <a:lnSpc>
                <a:spcPct val="70000"/>
              </a:lnSpc>
            </a:pPr>
            <a:r>
              <a:rPr lang="en-NZ" sz="4000" spc="-200" dirty="0">
                <a:solidFill>
                  <a:schemeClr val="bg1"/>
                </a:solidFill>
              </a:rPr>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59522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t>Few people plan the work of their lives.</a:t>
            </a:r>
          </a:p>
          <a:p>
            <a:pPr>
              <a:lnSpc>
                <a:spcPct val="70000"/>
              </a:lnSpc>
            </a:pPr>
            <a:r>
              <a:rPr lang="en-NZ" sz="4000" spc="-200" dirty="0">
                <a:solidFill>
                  <a:schemeClr val="bg1"/>
                </a:solidFill>
              </a:rPr>
              <a:t>Fewer still are able to carry out their plans.</a:t>
            </a:r>
          </a:p>
          <a:p>
            <a:pPr>
              <a:lnSpc>
                <a:spcPct val="70000"/>
              </a:lnSpc>
            </a:pPr>
            <a:r>
              <a:rPr lang="en-NZ" sz="4000" spc="-200" dirty="0">
                <a:solidFill>
                  <a:schemeClr val="bg1"/>
                </a:solidFill>
              </a:rPr>
              <a:t>Incidental and accidental things spoil plans. </a:t>
            </a:r>
          </a:p>
          <a:p>
            <a:pPr>
              <a:lnSpc>
                <a:spcPct val="70000"/>
              </a:lnSpc>
            </a:pPr>
            <a:r>
              <a:rPr lang="en-NZ" sz="4000" spc="-200" dirty="0">
                <a:solidFill>
                  <a:schemeClr val="bg1"/>
                </a:solidFill>
              </a:rPr>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70498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t>Few people plan the work of their lives.</a:t>
            </a:r>
          </a:p>
          <a:p>
            <a:pPr>
              <a:lnSpc>
                <a:spcPct val="70000"/>
              </a:lnSpc>
            </a:pPr>
            <a:r>
              <a:rPr lang="en-NZ" sz="4000" spc="-200" dirty="0"/>
              <a:t>Fewer still are able to carry out their plans.</a:t>
            </a:r>
          </a:p>
          <a:p>
            <a:pPr>
              <a:lnSpc>
                <a:spcPct val="70000"/>
              </a:lnSpc>
            </a:pPr>
            <a:r>
              <a:rPr lang="en-NZ" sz="4000" spc="-200" dirty="0">
                <a:solidFill>
                  <a:schemeClr val="bg1"/>
                </a:solidFill>
              </a:rPr>
              <a:t>Incidental and accidental things spoil plans. </a:t>
            </a:r>
          </a:p>
          <a:p>
            <a:pPr>
              <a:lnSpc>
                <a:spcPct val="70000"/>
              </a:lnSpc>
            </a:pPr>
            <a:r>
              <a:rPr lang="en-NZ" sz="4000" spc="-200" dirty="0">
                <a:solidFill>
                  <a:schemeClr val="bg1"/>
                </a:solidFill>
              </a:rPr>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2529437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t>Few people plan the work of their lives.</a:t>
            </a:r>
          </a:p>
          <a:p>
            <a:pPr>
              <a:lnSpc>
                <a:spcPct val="70000"/>
              </a:lnSpc>
            </a:pPr>
            <a:r>
              <a:rPr lang="en-NZ" sz="4000" spc="-200" dirty="0"/>
              <a:t>Fewer still are able to carry out their plans.</a:t>
            </a:r>
          </a:p>
          <a:p>
            <a:pPr>
              <a:lnSpc>
                <a:spcPct val="70000"/>
              </a:lnSpc>
            </a:pPr>
            <a:r>
              <a:rPr lang="en-NZ" sz="4000" spc="-200" dirty="0"/>
              <a:t>Incidental and accidental things spoil plans. </a:t>
            </a:r>
          </a:p>
          <a:p>
            <a:pPr>
              <a:lnSpc>
                <a:spcPct val="70000"/>
              </a:lnSpc>
            </a:pPr>
            <a:r>
              <a:rPr lang="en-NZ" sz="4000" spc="-200" dirty="0">
                <a:solidFill>
                  <a:schemeClr val="bg1"/>
                </a:solidFill>
              </a:rPr>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1815751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t>Few people plan the work of their lives.</a:t>
            </a:r>
          </a:p>
          <a:p>
            <a:pPr>
              <a:lnSpc>
                <a:spcPct val="70000"/>
              </a:lnSpc>
            </a:pPr>
            <a:r>
              <a:rPr lang="en-NZ" sz="4000" spc="-200" dirty="0"/>
              <a:t>Fewer still are able to carry out their plans.</a:t>
            </a:r>
          </a:p>
          <a:p>
            <a:pPr>
              <a:lnSpc>
                <a:spcPct val="70000"/>
              </a:lnSpc>
            </a:pPr>
            <a:r>
              <a:rPr lang="en-NZ" sz="4000" spc="-200" dirty="0"/>
              <a:t>Incidental and accidental things spoil plans. </a:t>
            </a:r>
          </a:p>
          <a:p>
            <a:pPr>
              <a:lnSpc>
                <a:spcPct val="70000"/>
              </a:lnSpc>
            </a:pPr>
            <a:r>
              <a:rPr lang="en-NZ" sz="4000" spc="-200" dirty="0"/>
              <a:t>Events compel us to change or abandon plans. </a:t>
            </a:r>
          </a:p>
          <a:p>
            <a:pPr>
              <a:lnSpc>
                <a:spcPct val="70000"/>
              </a:lnSpc>
            </a:pPr>
            <a:r>
              <a:rPr lang="en-NZ" sz="4000" spc="-200" dirty="0">
                <a:solidFill>
                  <a:schemeClr val="bg1"/>
                </a:solidFill>
              </a:rPr>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533660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75DCC-38C3-43ED-A4C3-A0340C31DA71}"/>
              </a:ext>
            </a:extLst>
          </p:cNvPr>
          <p:cNvSpPr>
            <a:spLocks noGrp="1"/>
          </p:cNvSpPr>
          <p:nvPr>
            <p:ph idx="1"/>
          </p:nvPr>
        </p:nvSpPr>
        <p:spPr>
          <a:xfrm>
            <a:off x="0" y="1255594"/>
            <a:ext cx="9143998" cy="5602406"/>
          </a:xfrm>
        </p:spPr>
        <p:txBody>
          <a:bodyPr>
            <a:noAutofit/>
          </a:bodyPr>
          <a:lstStyle/>
          <a:p>
            <a:pPr>
              <a:lnSpc>
                <a:spcPct val="70000"/>
              </a:lnSpc>
            </a:pPr>
            <a:r>
              <a:rPr lang="en-NZ" sz="4000" spc="-200" dirty="0"/>
              <a:t>He had a work to accomplish which no else could do. (Lk.19:10; 1Tim.1:15)</a:t>
            </a:r>
          </a:p>
          <a:p>
            <a:pPr>
              <a:lnSpc>
                <a:spcPct val="70000"/>
              </a:lnSpc>
            </a:pPr>
            <a:r>
              <a:rPr lang="en-NZ" sz="4000" spc="-200" dirty="0"/>
              <a:t>He carried out God’s purpose by working according to that definite goal.</a:t>
            </a:r>
          </a:p>
          <a:p>
            <a:pPr>
              <a:lnSpc>
                <a:spcPct val="70000"/>
              </a:lnSpc>
            </a:pPr>
            <a:r>
              <a:rPr lang="en-NZ" sz="4000" spc="-200" dirty="0"/>
              <a:t>Few people plan the work of their lives.</a:t>
            </a:r>
          </a:p>
          <a:p>
            <a:pPr>
              <a:lnSpc>
                <a:spcPct val="70000"/>
              </a:lnSpc>
            </a:pPr>
            <a:r>
              <a:rPr lang="en-NZ" sz="4000" spc="-200" dirty="0"/>
              <a:t>Fewer still are able to carry out their plans.</a:t>
            </a:r>
          </a:p>
          <a:p>
            <a:pPr>
              <a:lnSpc>
                <a:spcPct val="70000"/>
              </a:lnSpc>
            </a:pPr>
            <a:r>
              <a:rPr lang="en-NZ" sz="4000" spc="-200" dirty="0"/>
              <a:t>Incidental and accidental things spoil plans. </a:t>
            </a:r>
          </a:p>
          <a:p>
            <a:pPr>
              <a:lnSpc>
                <a:spcPct val="70000"/>
              </a:lnSpc>
            </a:pPr>
            <a:r>
              <a:rPr lang="en-NZ" sz="4000" spc="-200" dirty="0"/>
              <a:t>Events compel us to change or abandon plans. </a:t>
            </a:r>
          </a:p>
          <a:p>
            <a:pPr>
              <a:lnSpc>
                <a:spcPct val="70000"/>
              </a:lnSpc>
            </a:pPr>
            <a:r>
              <a:rPr lang="en-NZ" sz="4000" spc="-200" dirty="0"/>
              <a:t>It is foolish for us to say, “Today or tomorrow we will go into the city, and buy and sell and get gain.” (James 4:13)</a:t>
            </a:r>
          </a:p>
        </p:txBody>
      </p:sp>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7949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sz="4400" dirty="0"/>
              <a:t>His was unique as to his life’s plan…</a:t>
            </a:r>
          </a:p>
        </p:txBody>
      </p:sp>
    </p:spTree>
    <p:extLst>
      <p:ext uri="{BB962C8B-B14F-4D97-AF65-F5344CB8AC3E}">
        <p14:creationId xmlns:p14="http://schemas.microsoft.com/office/powerpoint/2010/main" val="137845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lnSpcReduction="10000"/>
          </a:bodyPr>
          <a:lstStyle/>
          <a:p>
            <a:r>
              <a:rPr lang="en-NZ" sz="4000" dirty="0"/>
              <a:t>What qualities set Jesus of Nazareth apart from the rest of humanity?</a:t>
            </a:r>
          </a:p>
          <a:p>
            <a:endParaRPr lang="en-NZ" sz="4000" dirty="0"/>
          </a:p>
          <a:p>
            <a:endParaRPr lang="en-NZ" sz="4000" dirty="0"/>
          </a:p>
          <a:p>
            <a:endParaRPr lang="en-NZ" sz="4000" dirty="0"/>
          </a:p>
          <a:p>
            <a:endParaRPr lang="en-NZ" sz="4000" dirty="0"/>
          </a:p>
          <a:p>
            <a:endParaRPr lang="en-NZ" sz="4000" dirty="0"/>
          </a:p>
          <a:p>
            <a:pPr marL="0" indent="0" algn="ctr">
              <a:buNone/>
            </a:pPr>
            <a:r>
              <a:rPr lang="en-NZ" sz="4000" dirty="0"/>
              <a:t>His Divinity!</a:t>
            </a:r>
          </a:p>
          <a:p>
            <a:pPr marL="0" indent="0" algn="ctr">
              <a:buNone/>
            </a:pPr>
            <a:r>
              <a:rPr lang="en-NZ" sz="4000" dirty="0"/>
              <a:t>(Isaiah 7:14 – Matthew 1:23)</a:t>
            </a:r>
          </a:p>
        </p:txBody>
      </p:sp>
      <p:pic>
        <p:nvPicPr>
          <p:cNvPr id="1028" name="Picture 4">
            <a:extLst>
              <a:ext uri="{FF2B5EF4-FFF2-40B4-BE49-F238E27FC236}">
                <a16:creationId xmlns:a16="http://schemas.microsoft.com/office/drawing/2014/main" id="{4CDE68A9-75DF-4470-9C44-00E77D489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38" b="48060"/>
          <a:stretch/>
        </p:blipFill>
        <p:spPr bwMode="auto">
          <a:xfrm>
            <a:off x="0" y="2258704"/>
            <a:ext cx="9144000" cy="27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01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8E8053-F8F5-43F5-B184-8887E5E43809}"/>
              </a:ext>
            </a:extLst>
          </p:cNvPr>
          <p:cNvSpPr txBox="1">
            <a:spLocks/>
          </p:cNvSpPr>
          <p:nvPr/>
        </p:nvSpPr>
        <p:spPr>
          <a:xfrm>
            <a:off x="0" y="337830"/>
            <a:ext cx="9143999" cy="19481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l">
              <a:lnSpc>
                <a:spcPct val="70000"/>
              </a:lnSpc>
            </a:pPr>
            <a:r>
              <a:rPr lang="en-NZ" sz="4000" b="0" i="0" spc="-200" dirty="0">
                <a:solidFill>
                  <a:srgbClr val="000000"/>
                </a:solidFill>
                <a:effectLst/>
                <a:latin typeface="system-ui"/>
              </a:rPr>
              <a:t>Acts 2:38—</a:t>
            </a:r>
            <a:r>
              <a:rPr lang="en-NZ" sz="4000" b="1" i="0" spc="-200" baseline="30000" dirty="0">
                <a:solidFill>
                  <a:srgbClr val="000000"/>
                </a:solidFill>
                <a:effectLst/>
                <a:latin typeface="system-ui"/>
              </a:rPr>
              <a:t>38 </a:t>
            </a:r>
            <a:r>
              <a:rPr lang="en-NZ" sz="4000" b="0" i="0" spc="-200" dirty="0">
                <a:solidFill>
                  <a:srgbClr val="000000"/>
                </a:solidFill>
                <a:effectLst/>
                <a:latin typeface="system-ui"/>
              </a:rPr>
              <a:t>Peter </a:t>
            </a:r>
            <a:r>
              <a:rPr lang="en-NZ" sz="4000" b="0" i="1" spc="-200" dirty="0">
                <a:solidFill>
                  <a:srgbClr val="000000"/>
                </a:solidFill>
                <a:effectLst/>
                <a:latin typeface="system-ui"/>
              </a:rPr>
              <a:t>said</a:t>
            </a:r>
            <a:r>
              <a:rPr lang="en-NZ" sz="4000" b="0" i="0" spc="-200" dirty="0">
                <a:solidFill>
                  <a:srgbClr val="000000"/>
                </a:solidFill>
                <a:effectLst/>
                <a:latin typeface="system-ui"/>
              </a:rPr>
              <a:t> to them, “Repent, and each of you be baptized in the name of Jesus Christ for the forgiveness of your sins; and you will receive the gift of the Holy Spirit.</a:t>
            </a:r>
          </a:p>
        </p:txBody>
      </p:sp>
      <p:pic>
        <p:nvPicPr>
          <p:cNvPr id="12290" name="Picture 2">
            <a:extLst>
              <a:ext uri="{FF2B5EF4-FFF2-40B4-BE49-F238E27FC236}">
                <a16:creationId xmlns:a16="http://schemas.microsoft.com/office/drawing/2014/main" id="{527FD1BE-A287-43A4-B218-4777641E4B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fontScale="92500" lnSpcReduction="10000"/>
          </a:bodyPr>
          <a:lstStyle/>
          <a:p>
            <a:r>
              <a:rPr lang="en-NZ" sz="4300" dirty="0"/>
              <a:t>What qualities set Jesus of Nazareth apart from the rest of humanity?</a:t>
            </a:r>
          </a:p>
          <a:p>
            <a:endParaRPr lang="en-NZ" sz="4000" dirty="0"/>
          </a:p>
          <a:p>
            <a:endParaRPr lang="en-NZ" sz="4000" dirty="0"/>
          </a:p>
          <a:p>
            <a:endParaRPr lang="en-NZ" sz="4000" dirty="0"/>
          </a:p>
          <a:p>
            <a:endParaRPr lang="en-NZ" sz="4000" dirty="0"/>
          </a:p>
          <a:p>
            <a:pPr marL="0" indent="0" algn="ctr">
              <a:lnSpc>
                <a:spcPct val="80000"/>
              </a:lnSpc>
              <a:buNone/>
            </a:pPr>
            <a:endParaRPr lang="en-NZ" sz="4300" spc="-200" dirty="0"/>
          </a:p>
          <a:p>
            <a:pPr marL="0" indent="0" algn="ctr">
              <a:lnSpc>
                <a:spcPct val="80000"/>
              </a:lnSpc>
              <a:buNone/>
            </a:pPr>
            <a:r>
              <a:rPr lang="en-NZ" sz="4300" spc="-200" dirty="0"/>
              <a:t>Again…His Divinity!</a:t>
            </a:r>
          </a:p>
          <a:p>
            <a:pPr marL="0" indent="0" algn="ctr">
              <a:lnSpc>
                <a:spcPct val="80000"/>
              </a:lnSpc>
              <a:buNone/>
            </a:pPr>
            <a:r>
              <a:rPr lang="en-NZ" sz="4300" spc="-200" dirty="0">
                <a:solidFill>
                  <a:schemeClr val="bg1"/>
                </a:solidFill>
              </a:rPr>
              <a:t>Claimed to be the God of the Burning Bush!</a:t>
            </a:r>
          </a:p>
          <a:p>
            <a:pPr marL="0" indent="0" algn="ctr">
              <a:lnSpc>
                <a:spcPct val="80000"/>
              </a:lnSpc>
              <a:buNone/>
            </a:pPr>
            <a:r>
              <a:rPr lang="en-NZ" sz="4300" spc="-200" dirty="0">
                <a:solidFill>
                  <a:schemeClr val="bg1"/>
                </a:solidFill>
              </a:rPr>
              <a:t>Willing to die for it.</a:t>
            </a:r>
          </a:p>
        </p:txBody>
      </p:sp>
      <p:pic>
        <p:nvPicPr>
          <p:cNvPr id="5" name="Picture 2" descr="Before Abraham Was - I Am | Making A Difference">
            <a:extLst>
              <a:ext uri="{FF2B5EF4-FFF2-40B4-BE49-F238E27FC236}">
                <a16:creationId xmlns:a16="http://schemas.microsoft.com/office/drawing/2014/main" id="{E283C4F1-47C0-4B95-83A4-56A1EF94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0936"/>
            <a:ext cx="9144000" cy="270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0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fontScale="92500" lnSpcReduction="10000"/>
          </a:bodyPr>
          <a:lstStyle/>
          <a:p>
            <a:r>
              <a:rPr lang="en-NZ" sz="4300" dirty="0"/>
              <a:t>What qualities set Jesus of Nazareth apart from the rest of humanity?</a:t>
            </a:r>
          </a:p>
          <a:p>
            <a:endParaRPr lang="en-NZ" sz="4000" dirty="0"/>
          </a:p>
          <a:p>
            <a:endParaRPr lang="en-NZ" sz="4000" dirty="0"/>
          </a:p>
          <a:p>
            <a:endParaRPr lang="en-NZ" sz="4000" dirty="0"/>
          </a:p>
          <a:p>
            <a:endParaRPr lang="en-NZ" sz="4000" dirty="0"/>
          </a:p>
          <a:p>
            <a:pPr marL="0" indent="0" algn="ctr">
              <a:lnSpc>
                <a:spcPct val="80000"/>
              </a:lnSpc>
              <a:buNone/>
            </a:pPr>
            <a:endParaRPr lang="en-NZ" sz="4300" spc="-200" dirty="0"/>
          </a:p>
          <a:p>
            <a:pPr marL="0" indent="0" algn="ctr">
              <a:lnSpc>
                <a:spcPct val="80000"/>
              </a:lnSpc>
              <a:buNone/>
            </a:pPr>
            <a:r>
              <a:rPr lang="en-NZ" sz="4300" spc="-200" dirty="0"/>
              <a:t>Again…His Divinity!</a:t>
            </a:r>
          </a:p>
          <a:p>
            <a:pPr marL="0" indent="0" algn="ctr">
              <a:lnSpc>
                <a:spcPct val="80000"/>
              </a:lnSpc>
              <a:buNone/>
            </a:pPr>
            <a:r>
              <a:rPr lang="en-NZ" sz="4300" spc="-200" dirty="0"/>
              <a:t>Claimed to be the God of the Burning Bush!</a:t>
            </a:r>
          </a:p>
          <a:p>
            <a:pPr marL="0" indent="0" algn="ctr">
              <a:lnSpc>
                <a:spcPct val="80000"/>
              </a:lnSpc>
              <a:buNone/>
            </a:pPr>
            <a:r>
              <a:rPr lang="en-NZ" sz="4300" spc="-200" dirty="0">
                <a:solidFill>
                  <a:schemeClr val="bg1"/>
                </a:solidFill>
              </a:rPr>
              <a:t>Willing to die for it.</a:t>
            </a:r>
          </a:p>
        </p:txBody>
      </p:sp>
      <p:pic>
        <p:nvPicPr>
          <p:cNvPr id="5" name="Picture 2" descr="Before Abraham Was - I Am | Making A Difference">
            <a:extLst>
              <a:ext uri="{FF2B5EF4-FFF2-40B4-BE49-F238E27FC236}">
                <a16:creationId xmlns:a16="http://schemas.microsoft.com/office/drawing/2014/main" id="{E283C4F1-47C0-4B95-83A4-56A1EF94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0936"/>
            <a:ext cx="9144000" cy="270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3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fontScale="92500" lnSpcReduction="10000"/>
          </a:bodyPr>
          <a:lstStyle/>
          <a:p>
            <a:r>
              <a:rPr lang="en-NZ" sz="4300" dirty="0"/>
              <a:t>What qualities set Jesus of Nazareth apart from the rest of humanity?</a:t>
            </a:r>
          </a:p>
          <a:p>
            <a:endParaRPr lang="en-NZ" sz="4000" dirty="0"/>
          </a:p>
          <a:p>
            <a:endParaRPr lang="en-NZ" sz="4000" dirty="0"/>
          </a:p>
          <a:p>
            <a:endParaRPr lang="en-NZ" sz="4000" dirty="0"/>
          </a:p>
          <a:p>
            <a:endParaRPr lang="en-NZ" sz="4000" dirty="0"/>
          </a:p>
          <a:p>
            <a:pPr marL="0" indent="0" algn="ctr">
              <a:lnSpc>
                <a:spcPct val="80000"/>
              </a:lnSpc>
              <a:buNone/>
            </a:pPr>
            <a:endParaRPr lang="en-NZ" sz="4300" spc="-200" dirty="0"/>
          </a:p>
          <a:p>
            <a:pPr marL="0" indent="0" algn="ctr">
              <a:lnSpc>
                <a:spcPct val="80000"/>
              </a:lnSpc>
              <a:buNone/>
            </a:pPr>
            <a:r>
              <a:rPr lang="en-NZ" sz="4300" spc="-200" dirty="0"/>
              <a:t>Again…His Divinity!</a:t>
            </a:r>
          </a:p>
          <a:p>
            <a:pPr marL="0" indent="0" algn="ctr">
              <a:lnSpc>
                <a:spcPct val="80000"/>
              </a:lnSpc>
              <a:buNone/>
            </a:pPr>
            <a:r>
              <a:rPr lang="en-NZ" sz="4300" spc="-200" dirty="0"/>
              <a:t>Claimed to be the God of the Burning Bush!</a:t>
            </a:r>
          </a:p>
          <a:p>
            <a:pPr marL="0" indent="0" algn="ctr">
              <a:lnSpc>
                <a:spcPct val="80000"/>
              </a:lnSpc>
              <a:buNone/>
            </a:pPr>
            <a:r>
              <a:rPr lang="en-NZ" sz="4300" spc="-200" dirty="0"/>
              <a:t>Willing to die for it.</a:t>
            </a:r>
          </a:p>
        </p:txBody>
      </p:sp>
      <p:pic>
        <p:nvPicPr>
          <p:cNvPr id="5" name="Picture 2" descr="Before Abraham Was - I Am | Making A Difference">
            <a:extLst>
              <a:ext uri="{FF2B5EF4-FFF2-40B4-BE49-F238E27FC236}">
                <a16:creationId xmlns:a16="http://schemas.microsoft.com/office/drawing/2014/main" id="{E283C4F1-47C0-4B95-83A4-56A1EF94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0936"/>
            <a:ext cx="9144000" cy="270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2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300" spc="-200" dirty="0"/>
              <a:t>His Teachings!</a:t>
            </a:r>
            <a:endParaRPr lang="en-NZ" sz="4000" spc="-200" dirty="0"/>
          </a:p>
          <a:p>
            <a:pPr marL="0" indent="0" algn="ctr">
              <a:lnSpc>
                <a:spcPct val="70000"/>
              </a:lnSpc>
              <a:buNone/>
            </a:pPr>
            <a:r>
              <a:rPr lang="en-NZ" sz="4000" b="0" i="0" spc="-200" dirty="0">
                <a:solidFill>
                  <a:schemeClr val="bg1"/>
                </a:solidFill>
                <a:effectLst/>
                <a:latin typeface="Roboto" panose="02000000000000000000" pitchFamily="2" charset="0"/>
              </a:rPr>
              <a:t>“No one ever spoke like this man!” (Jn.7:46).</a:t>
            </a:r>
          </a:p>
          <a:p>
            <a:pPr marL="0" indent="0" algn="ctr">
              <a:lnSpc>
                <a:spcPct val="70000"/>
              </a:lnSpc>
              <a:buNone/>
            </a:pPr>
            <a:r>
              <a:rPr lang="en-NZ" sz="4000" spc="-200" dirty="0">
                <a:solidFill>
                  <a:schemeClr val="bg1"/>
                </a:solidFill>
              </a:rPr>
              <a:t>Spoke as having Authority (MT.7:29).</a:t>
            </a:r>
          </a:p>
        </p:txBody>
      </p:sp>
      <p:pic>
        <p:nvPicPr>
          <p:cNvPr id="2050" name="Picture 2">
            <a:extLst>
              <a:ext uri="{FF2B5EF4-FFF2-40B4-BE49-F238E27FC236}">
                <a16:creationId xmlns:a16="http://schemas.microsoft.com/office/drawing/2014/main" id="{2F6ABBD0-37F0-4070-8B0F-549B3E018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413"/>
            <a:ext cx="9144000"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0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734B51-5AE6-4661-A989-8D03EBD1355D}"/>
              </a:ext>
            </a:extLst>
          </p:cNvPr>
          <p:cNvSpPr>
            <a:spLocks noGrp="1"/>
          </p:cNvSpPr>
          <p:nvPr>
            <p:ph sz="half" idx="2"/>
          </p:nvPr>
        </p:nvSpPr>
        <p:spPr>
          <a:xfrm>
            <a:off x="0" y="337830"/>
            <a:ext cx="9143999" cy="79493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400" dirty="0"/>
              <a:t>Quality unequalled…!</a:t>
            </a:r>
          </a:p>
        </p:txBody>
      </p:sp>
      <p:sp>
        <p:nvSpPr>
          <p:cNvPr id="6" name="Content Placeholder 5">
            <a:extLst>
              <a:ext uri="{FF2B5EF4-FFF2-40B4-BE49-F238E27FC236}">
                <a16:creationId xmlns:a16="http://schemas.microsoft.com/office/drawing/2014/main" id="{C8B74CBE-0B8B-4905-BD68-B3AE9080C2AC}"/>
              </a:ext>
            </a:extLst>
          </p:cNvPr>
          <p:cNvSpPr>
            <a:spLocks noGrp="1"/>
          </p:cNvSpPr>
          <p:nvPr>
            <p:ph sz="half" idx="1"/>
          </p:nvPr>
        </p:nvSpPr>
        <p:spPr>
          <a:xfrm>
            <a:off x="0" y="1132764"/>
            <a:ext cx="9144000" cy="5725236"/>
          </a:xfrm>
        </p:spPr>
        <p:txBody>
          <a:bodyPr>
            <a:normAutofit/>
          </a:bodyPr>
          <a:lstStyle/>
          <a:p>
            <a:pPr>
              <a:lnSpc>
                <a:spcPct val="70000"/>
              </a:lnSpc>
            </a:pPr>
            <a:r>
              <a:rPr lang="en-NZ" sz="4000" spc="-200" dirty="0"/>
              <a:t>What qualities set Jesus of Nazareth apart from the rest of humanity?</a:t>
            </a:r>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marL="0" indent="0" algn="ctr">
              <a:lnSpc>
                <a:spcPct val="70000"/>
              </a:lnSpc>
              <a:buNone/>
            </a:pPr>
            <a:r>
              <a:rPr lang="en-NZ" sz="4300" spc="-200" dirty="0"/>
              <a:t>His Teachings!</a:t>
            </a:r>
            <a:endParaRPr lang="en-NZ" sz="4000" spc="-200" dirty="0"/>
          </a:p>
          <a:p>
            <a:pPr marL="0" indent="0" algn="ctr">
              <a:lnSpc>
                <a:spcPct val="70000"/>
              </a:lnSpc>
              <a:buNone/>
            </a:pPr>
            <a:r>
              <a:rPr lang="en-NZ" sz="4000" b="0" i="0" spc="-200" dirty="0">
                <a:solidFill>
                  <a:srgbClr val="001320"/>
                </a:solidFill>
                <a:effectLst/>
                <a:latin typeface="Roboto" panose="02000000000000000000" pitchFamily="2" charset="0"/>
              </a:rPr>
              <a:t>“No one ever spoke like this man!” (Jn.7:46).</a:t>
            </a:r>
          </a:p>
          <a:p>
            <a:pPr marL="0" indent="0" algn="ctr">
              <a:lnSpc>
                <a:spcPct val="70000"/>
              </a:lnSpc>
              <a:buNone/>
            </a:pPr>
            <a:r>
              <a:rPr lang="en-NZ" sz="4000" spc="-200" dirty="0">
                <a:solidFill>
                  <a:schemeClr val="bg1"/>
                </a:solidFill>
              </a:rPr>
              <a:t>Spoke as having Authority (MT.7:29).</a:t>
            </a:r>
          </a:p>
        </p:txBody>
      </p:sp>
      <p:pic>
        <p:nvPicPr>
          <p:cNvPr id="2050" name="Picture 2">
            <a:extLst>
              <a:ext uri="{FF2B5EF4-FFF2-40B4-BE49-F238E27FC236}">
                <a16:creationId xmlns:a16="http://schemas.microsoft.com/office/drawing/2014/main" id="{2F6ABBD0-37F0-4070-8B0F-549B3E018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413"/>
            <a:ext cx="9144000"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8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2166</Words>
  <Application>Microsoft Office PowerPoint</Application>
  <PresentationFormat>On-screen Show (4:3)</PresentationFormat>
  <Paragraphs>265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Helvetica Neue</vt:lpstr>
      <vt:lpstr>Roboto</vt:lpstr>
      <vt:lpstr>system-ui</vt:lpstr>
      <vt:lpstr>Office Theme</vt:lpstr>
      <vt:lpstr>PowerPoint Presentation</vt:lpstr>
      <vt:lpstr>Unique  (Part 1.) “No one like Him!”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 To say the least</dc:title>
  <dc:creator>John</dc:creator>
  <cp:lastModifiedBy>Morningside Church of Christ</cp:lastModifiedBy>
  <cp:revision>19</cp:revision>
  <dcterms:created xsi:type="dcterms:W3CDTF">2017-10-28T19:33:34Z</dcterms:created>
  <dcterms:modified xsi:type="dcterms:W3CDTF">2021-11-28T05:30:03Z</dcterms:modified>
</cp:coreProperties>
</file>