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50" r:id="rId2"/>
    <p:sldId id="377" r:id="rId3"/>
    <p:sldId id="461" r:id="rId4"/>
    <p:sldId id="498" r:id="rId5"/>
    <p:sldId id="500" r:id="rId6"/>
    <p:sldId id="504" r:id="rId7"/>
    <p:sldId id="502" r:id="rId8"/>
    <p:sldId id="499" r:id="rId9"/>
    <p:sldId id="505" r:id="rId10"/>
    <p:sldId id="510" r:id="rId11"/>
    <p:sldId id="511" r:id="rId12"/>
    <p:sldId id="512" r:id="rId13"/>
    <p:sldId id="528" r:id="rId14"/>
    <p:sldId id="513" r:id="rId15"/>
    <p:sldId id="514" r:id="rId16"/>
    <p:sldId id="515" r:id="rId17"/>
    <p:sldId id="516" r:id="rId18"/>
    <p:sldId id="517" r:id="rId19"/>
    <p:sldId id="507" r:id="rId20"/>
    <p:sldId id="529" r:id="rId21"/>
    <p:sldId id="530" r:id="rId22"/>
    <p:sldId id="531" r:id="rId23"/>
    <p:sldId id="532" r:id="rId24"/>
    <p:sldId id="533" r:id="rId25"/>
    <p:sldId id="534" r:id="rId26"/>
    <p:sldId id="535" r:id="rId27"/>
    <p:sldId id="536" r:id="rId28"/>
    <p:sldId id="503" r:id="rId29"/>
    <p:sldId id="537" r:id="rId30"/>
    <p:sldId id="538" r:id="rId31"/>
    <p:sldId id="539" r:id="rId32"/>
    <p:sldId id="540" r:id="rId33"/>
    <p:sldId id="541" r:id="rId34"/>
    <p:sldId id="542" r:id="rId35"/>
    <p:sldId id="508" r:id="rId36"/>
    <p:sldId id="543" r:id="rId37"/>
    <p:sldId id="544" r:id="rId38"/>
    <p:sldId id="545" r:id="rId39"/>
    <p:sldId id="546" r:id="rId40"/>
    <p:sldId id="547" r:id="rId41"/>
    <p:sldId id="493" r:id="rId42"/>
    <p:sldId id="518" r:id="rId43"/>
    <p:sldId id="519" r:id="rId44"/>
    <p:sldId id="520" r:id="rId45"/>
    <p:sldId id="522" r:id="rId46"/>
    <p:sldId id="523" r:id="rId47"/>
    <p:sldId id="524" r:id="rId48"/>
    <p:sldId id="521" r:id="rId49"/>
    <p:sldId id="525" r:id="rId50"/>
    <p:sldId id="526" r:id="rId51"/>
    <p:sldId id="527" r:id="rId52"/>
    <p:sldId id="495" r:id="rId53"/>
    <p:sldId id="548" r:id="rId54"/>
    <p:sldId id="549" r:id="rId55"/>
    <p:sldId id="40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660"/>
  </p:normalViewPr>
  <p:slideViewPr>
    <p:cSldViewPr snapToGrid="0">
      <p:cViewPr varScale="1">
        <p:scale>
          <a:sx n="70" d="100"/>
          <a:sy n="70" d="100"/>
        </p:scale>
        <p:origin x="12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33437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123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985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5307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3DD58-AF44-414E-8EE6-274F67F68675}" type="datetimeFigureOut">
              <a:rPr lang="en-NZ" smtClean="0"/>
              <a:t>28/11/2021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123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3DD58-AF44-414E-8EE6-274F67F68675}" type="datetimeFigureOut">
              <a:rPr lang="en-NZ" smtClean="0"/>
              <a:t>28/11/2021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734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3DD58-AF44-414E-8EE6-274F67F68675}" type="datetimeFigureOut">
              <a:rPr lang="en-NZ" smtClean="0"/>
              <a:t>28/11/2021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3504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3DD58-AF44-414E-8EE6-274F67F68675}" type="datetimeFigureOut">
              <a:rPr lang="en-NZ" smtClean="0"/>
              <a:t>28/11/2021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0451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DD58-AF44-414E-8EE6-274F67F68675}" type="datetimeFigureOut">
              <a:rPr lang="en-NZ" smtClean="0"/>
              <a:t>28/11/2021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7342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28/11/2021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722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28/11/2021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691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DD58-AF44-414E-8EE6-274F67F68675}" type="datetimeFigureOut">
              <a:rPr lang="en-NZ" smtClean="0"/>
              <a:t>28/11/2021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6865-A5C3-47EA-BA70-7D9D5B683038}" type="slidenum">
              <a:rPr lang="en-NZ" smtClean="0"/>
              <a:t>‹#›</a:t>
            </a:fld>
            <a:endParaRPr lang="en-NZ"/>
          </a:p>
        </p:txBody>
      </p:sp>
    </p:spTree>
    <p:extLst>
      <p:ext uri="{BB962C8B-B14F-4D97-AF65-F5344CB8AC3E}">
        <p14:creationId xmlns:p14="http://schemas.microsoft.com/office/powerpoint/2010/main" val="16728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8CF883-8D5D-42A6-90D4-D7BD2858EADF}"/>
              </a:ext>
            </a:extLst>
          </p:cNvPr>
          <p:cNvSpPr>
            <a:spLocks noGrp="1"/>
          </p:cNvSpPr>
          <p:nvPr>
            <p:ph sz="half" idx="2"/>
          </p:nvPr>
        </p:nvSpPr>
        <p:spPr>
          <a:xfrm>
            <a:off x="314325" y="232013"/>
            <a:ext cx="8515350" cy="941696"/>
          </a:xfrm>
        </p:spPr>
        <p:txBody>
          <a:bodyPr>
            <a:normAutofit/>
          </a:bodyPr>
          <a:lstStyle/>
          <a:p>
            <a:pPr marL="0" indent="0">
              <a:buNone/>
            </a:pPr>
            <a:r>
              <a:rPr lang="en-US" sz="4400" dirty="0"/>
              <a:t>“Do this in remembrance of Me…”</a:t>
            </a:r>
            <a:endParaRPr lang="en-NZ" sz="4400" dirty="0"/>
          </a:p>
        </p:txBody>
      </p:sp>
      <p:pic>
        <p:nvPicPr>
          <p:cNvPr id="1026" name="Picture 2" descr="Christian Prophets Lead First-of-Its-Kind Global Communion Service | CBN  News">
            <a:extLst>
              <a:ext uri="{FF2B5EF4-FFF2-40B4-BE49-F238E27FC236}">
                <a16:creationId xmlns:a16="http://schemas.microsoft.com/office/drawing/2014/main" id="{2BBE7E44-DB49-4E83-A8EA-79271ADF3D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69204" y="1173709"/>
            <a:ext cx="7205591" cy="540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2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The “spirit” of</a:t>
            </a:r>
            <a:r>
              <a:rPr lang="en-NZ" sz="4000" spc="-200" dirty="0"/>
              <a:t>:</a:t>
            </a:r>
          </a:p>
          <a:p>
            <a:pPr>
              <a:lnSpc>
                <a:spcPct val="70000"/>
              </a:lnSpc>
            </a:pPr>
            <a:r>
              <a:rPr lang="en-NZ" sz="4000" spc="-200" dirty="0"/>
              <a:t>Freedom.</a:t>
            </a:r>
          </a:p>
          <a:p>
            <a:pPr>
              <a:lnSpc>
                <a:spcPct val="70000"/>
              </a:lnSpc>
            </a:pPr>
            <a:r>
              <a:rPr lang="en-NZ" sz="4000" spc="-200" dirty="0">
                <a:solidFill>
                  <a:schemeClr val="bg1"/>
                </a:solidFill>
              </a:rPr>
              <a:t>Good times.</a:t>
            </a:r>
          </a:p>
          <a:p>
            <a:pPr>
              <a:lnSpc>
                <a:spcPct val="70000"/>
              </a:lnSpc>
            </a:pPr>
            <a:r>
              <a:rPr lang="en-NZ" sz="4000" spc="-200" dirty="0">
                <a:solidFill>
                  <a:schemeClr val="bg1"/>
                </a:solidFill>
              </a:rPr>
              <a:t>Lifted spirits.</a:t>
            </a:r>
          </a:p>
          <a:p>
            <a:pPr>
              <a:lnSpc>
                <a:spcPct val="70000"/>
              </a:lnSpc>
            </a:pPr>
            <a:r>
              <a:rPr lang="en-NZ" sz="4000" spc="-200" dirty="0">
                <a:solidFill>
                  <a:schemeClr val="bg1"/>
                </a:solidFill>
              </a:rPr>
              <a:t>Joy.</a:t>
            </a:r>
          </a:p>
          <a:p>
            <a:pPr>
              <a:lnSpc>
                <a:spcPct val="70000"/>
              </a:lnSpc>
            </a:pPr>
            <a:r>
              <a:rPr lang="en-NZ" sz="4000" spc="-200" dirty="0">
                <a:solidFill>
                  <a:schemeClr val="bg1"/>
                </a:solidFill>
              </a:rPr>
              <a:t>Companionship.</a:t>
            </a:r>
          </a:p>
          <a:p>
            <a:pPr>
              <a:lnSpc>
                <a:spcPct val="70000"/>
              </a:lnSpc>
            </a:pPr>
            <a:r>
              <a:rPr lang="en-NZ" sz="4000" spc="-200" dirty="0">
                <a:solidFill>
                  <a:schemeClr val="bg1"/>
                </a:solidFill>
              </a:rPr>
              <a:t>Fun.</a:t>
            </a:r>
          </a:p>
          <a:p>
            <a:pPr>
              <a:lnSpc>
                <a:spcPct val="70000"/>
              </a:lnSpc>
            </a:pPr>
            <a:r>
              <a:rPr lang="en-NZ" sz="4000" spc="-200" dirty="0">
                <a:solidFill>
                  <a:schemeClr val="bg1"/>
                </a:solidFill>
              </a:rPr>
              <a:t>Forgotten sorrows.</a:t>
            </a:r>
          </a:p>
        </p:txBody>
      </p:sp>
    </p:spTree>
    <p:extLst>
      <p:ext uri="{BB962C8B-B14F-4D97-AF65-F5344CB8AC3E}">
        <p14:creationId xmlns:p14="http://schemas.microsoft.com/office/powerpoint/2010/main" val="105588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The “spirit” of</a:t>
            </a:r>
            <a:r>
              <a:rPr lang="en-NZ" sz="4000" spc="-200" dirty="0"/>
              <a:t>:</a:t>
            </a:r>
          </a:p>
          <a:p>
            <a:pPr>
              <a:lnSpc>
                <a:spcPct val="70000"/>
              </a:lnSpc>
            </a:pPr>
            <a:r>
              <a:rPr lang="en-NZ" sz="4000" spc="-200" dirty="0"/>
              <a:t>Freedom.</a:t>
            </a:r>
          </a:p>
          <a:p>
            <a:pPr>
              <a:lnSpc>
                <a:spcPct val="70000"/>
              </a:lnSpc>
            </a:pPr>
            <a:r>
              <a:rPr lang="en-NZ" sz="4000" spc="-200" dirty="0"/>
              <a:t>Good times.</a:t>
            </a:r>
          </a:p>
          <a:p>
            <a:pPr>
              <a:lnSpc>
                <a:spcPct val="70000"/>
              </a:lnSpc>
            </a:pPr>
            <a:r>
              <a:rPr lang="en-NZ" sz="4000" spc="-200" dirty="0">
                <a:solidFill>
                  <a:schemeClr val="bg1"/>
                </a:solidFill>
              </a:rPr>
              <a:t>Lifted spirits.</a:t>
            </a:r>
          </a:p>
          <a:p>
            <a:pPr>
              <a:lnSpc>
                <a:spcPct val="70000"/>
              </a:lnSpc>
            </a:pPr>
            <a:r>
              <a:rPr lang="en-NZ" sz="4000" spc="-200" dirty="0">
                <a:solidFill>
                  <a:schemeClr val="bg1"/>
                </a:solidFill>
              </a:rPr>
              <a:t>Joy.</a:t>
            </a:r>
          </a:p>
          <a:p>
            <a:pPr>
              <a:lnSpc>
                <a:spcPct val="70000"/>
              </a:lnSpc>
            </a:pPr>
            <a:r>
              <a:rPr lang="en-NZ" sz="4000" spc="-200" dirty="0">
                <a:solidFill>
                  <a:schemeClr val="bg1"/>
                </a:solidFill>
              </a:rPr>
              <a:t>Companionship.</a:t>
            </a:r>
          </a:p>
          <a:p>
            <a:pPr>
              <a:lnSpc>
                <a:spcPct val="70000"/>
              </a:lnSpc>
            </a:pPr>
            <a:r>
              <a:rPr lang="en-NZ" sz="4000" spc="-200" dirty="0">
                <a:solidFill>
                  <a:schemeClr val="bg1"/>
                </a:solidFill>
              </a:rPr>
              <a:t>Fun.</a:t>
            </a:r>
          </a:p>
          <a:p>
            <a:pPr>
              <a:lnSpc>
                <a:spcPct val="70000"/>
              </a:lnSpc>
            </a:pPr>
            <a:r>
              <a:rPr lang="en-NZ" sz="4000" spc="-200" dirty="0">
                <a:solidFill>
                  <a:schemeClr val="bg1"/>
                </a:solidFill>
              </a:rPr>
              <a:t>Forgotten sorrows.</a:t>
            </a:r>
          </a:p>
        </p:txBody>
      </p:sp>
    </p:spTree>
    <p:extLst>
      <p:ext uri="{BB962C8B-B14F-4D97-AF65-F5344CB8AC3E}">
        <p14:creationId xmlns:p14="http://schemas.microsoft.com/office/powerpoint/2010/main" val="165072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The “spirit” of</a:t>
            </a:r>
            <a:r>
              <a:rPr lang="en-NZ" sz="4000" spc="-200" dirty="0"/>
              <a:t>:</a:t>
            </a:r>
          </a:p>
          <a:p>
            <a:pPr>
              <a:lnSpc>
                <a:spcPct val="70000"/>
              </a:lnSpc>
            </a:pPr>
            <a:r>
              <a:rPr lang="en-NZ" sz="4000" spc="-200" dirty="0"/>
              <a:t>Freedom.</a:t>
            </a:r>
          </a:p>
          <a:p>
            <a:pPr>
              <a:lnSpc>
                <a:spcPct val="70000"/>
              </a:lnSpc>
            </a:pPr>
            <a:r>
              <a:rPr lang="en-NZ" sz="4000" spc="-200" dirty="0"/>
              <a:t>Good times.</a:t>
            </a:r>
          </a:p>
          <a:p>
            <a:pPr>
              <a:lnSpc>
                <a:spcPct val="70000"/>
              </a:lnSpc>
            </a:pPr>
            <a:r>
              <a:rPr lang="en-NZ" sz="4000" spc="-200" dirty="0"/>
              <a:t>Lifted spirits.</a:t>
            </a:r>
          </a:p>
          <a:p>
            <a:pPr>
              <a:lnSpc>
                <a:spcPct val="70000"/>
              </a:lnSpc>
            </a:pPr>
            <a:r>
              <a:rPr lang="en-NZ" sz="4000" spc="-200" dirty="0">
                <a:solidFill>
                  <a:schemeClr val="bg1"/>
                </a:solidFill>
              </a:rPr>
              <a:t>Joy.</a:t>
            </a:r>
          </a:p>
          <a:p>
            <a:pPr>
              <a:lnSpc>
                <a:spcPct val="70000"/>
              </a:lnSpc>
            </a:pPr>
            <a:r>
              <a:rPr lang="en-NZ" sz="4000" spc="-200" dirty="0">
                <a:solidFill>
                  <a:schemeClr val="bg1"/>
                </a:solidFill>
              </a:rPr>
              <a:t>Companionship.</a:t>
            </a:r>
          </a:p>
          <a:p>
            <a:pPr>
              <a:lnSpc>
                <a:spcPct val="70000"/>
              </a:lnSpc>
            </a:pPr>
            <a:r>
              <a:rPr lang="en-NZ" sz="4000" spc="-200" dirty="0">
                <a:solidFill>
                  <a:schemeClr val="bg1"/>
                </a:solidFill>
              </a:rPr>
              <a:t>Fun.</a:t>
            </a:r>
          </a:p>
          <a:p>
            <a:pPr>
              <a:lnSpc>
                <a:spcPct val="70000"/>
              </a:lnSpc>
            </a:pPr>
            <a:r>
              <a:rPr lang="en-NZ" sz="4000" spc="-200" dirty="0">
                <a:solidFill>
                  <a:schemeClr val="bg1"/>
                </a:solidFill>
              </a:rPr>
              <a:t>Forgotten sorrows.</a:t>
            </a:r>
          </a:p>
        </p:txBody>
      </p:sp>
    </p:spTree>
    <p:extLst>
      <p:ext uri="{BB962C8B-B14F-4D97-AF65-F5344CB8AC3E}">
        <p14:creationId xmlns:p14="http://schemas.microsoft.com/office/powerpoint/2010/main" val="1377679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The “spirit” of</a:t>
            </a:r>
            <a:r>
              <a:rPr lang="en-NZ" sz="4000" spc="-200" dirty="0"/>
              <a:t>:</a:t>
            </a:r>
          </a:p>
          <a:p>
            <a:pPr>
              <a:lnSpc>
                <a:spcPct val="70000"/>
              </a:lnSpc>
            </a:pPr>
            <a:r>
              <a:rPr lang="en-NZ" sz="4000" spc="-200" dirty="0"/>
              <a:t>Freedom.</a:t>
            </a:r>
          </a:p>
          <a:p>
            <a:pPr>
              <a:lnSpc>
                <a:spcPct val="70000"/>
              </a:lnSpc>
            </a:pPr>
            <a:r>
              <a:rPr lang="en-NZ" sz="4000" spc="-200" dirty="0"/>
              <a:t>Good times.</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solidFill>
                  <a:schemeClr val="bg1"/>
                </a:solidFill>
              </a:rPr>
              <a:t>Companionship.</a:t>
            </a:r>
          </a:p>
          <a:p>
            <a:pPr>
              <a:lnSpc>
                <a:spcPct val="70000"/>
              </a:lnSpc>
            </a:pPr>
            <a:r>
              <a:rPr lang="en-NZ" sz="4000" spc="-200" dirty="0">
                <a:solidFill>
                  <a:schemeClr val="bg1"/>
                </a:solidFill>
              </a:rPr>
              <a:t>Fun.</a:t>
            </a:r>
          </a:p>
          <a:p>
            <a:pPr>
              <a:lnSpc>
                <a:spcPct val="70000"/>
              </a:lnSpc>
            </a:pPr>
            <a:r>
              <a:rPr lang="en-NZ" sz="4000" spc="-200" dirty="0">
                <a:solidFill>
                  <a:schemeClr val="bg1"/>
                </a:solidFill>
              </a:rPr>
              <a:t>Forgotten sorrows.</a:t>
            </a:r>
          </a:p>
        </p:txBody>
      </p:sp>
    </p:spTree>
    <p:extLst>
      <p:ext uri="{BB962C8B-B14F-4D97-AF65-F5344CB8AC3E}">
        <p14:creationId xmlns:p14="http://schemas.microsoft.com/office/powerpoint/2010/main" val="66076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The “spirit” of</a:t>
            </a:r>
            <a:r>
              <a:rPr lang="en-NZ" sz="4000" spc="-200" dirty="0"/>
              <a:t>:</a:t>
            </a:r>
          </a:p>
          <a:p>
            <a:pPr>
              <a:lnSpc>
                <a:spcPct val="70000"/>
              </a:lnSpc>
            </a:pPr>
            <a:r>
              <a:rPr lang="en-NZ" sz="4000" spc="-200" dirty="0"/>
              <a:t>Freedom.</a:t>
            </a:r>
          </a:p>
          <a:p>
            <a:pPr>
              <a:lnSpc>
                <a:spcPct val="70000"/>
              </a:lnSpc>
            </a:pPr>
            <a:r>
              <a:rPr lang="en-NZ" sz="4000" spc="-200" dirty="0"/>
              <a:t>Good times.</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t>Companionship.</a:t>
            </a:r>
          </a:p>
          <a:p>
            <a:pPr>
              <a:lnSpc>
                <a:spcPct val="70000"/>
              </a:lnSpc>
            </a:pPr>
            <a:r>
              <a:rPr lang="en-NZ" sz="4000" spc="-200" dirty="0">
                <a:solidFill>
                  <a:schemeClr val="bg1"/>
                </a:solidFill>
              </a:rPr>
              <a:t>Fun.</a:t>
            </a:r>
          </a:p>
          <a:p>
            <a:pPr>
              <a:lnSpc>
                <a:spcPct val="70000"/>
              </a:lnSpc>
            </a:pPr>
            <a:r>
              <a:rPr lang="en-NZ" sz="4000" spc="-200" dirty="0">
                <a:solidFill>
                  <a:schemeClr val="bg1"/>
                </a:solidFill>
              </a:rPr>
              <a:t>Forgotten sorrows.</a:t>
            </a:r>
          </a:p>
        </p:txBody>
      </p:sp>
    </p:spTree>
    <p:extLst>
      <p:ext uri="{BB962C8B-B14F-4D97-AF65-F5344CB8AC3E}">
        <p14:creationId xmlns:p14="http://schemas.microsoft.com/office/powerpoint/2010/main" val="320459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The “spirit” of</a:t>
            </a:r>
            <a:r>
              <a:rPr lang="en-NZ" sz="4000" spc="-200" dirty="0"/>
              <a:t>:</a:t>
            </a:r>
          </a:p>
          <a:p>
            <a:pPr>
              <a:lnSpc>
                <a:spcPct val="70000"/>
              </a:lnSpc>
            </a:pPr>
            <a:r>
              <a:rPr lang="en-NZ" sz="4000" spc="-200" dirty="0"/>
              <a:t>Freedom.</a:t>
            </a:r>
          </a:p>
          <a:p>
            <a:pPr>
              <a:lnSpc>
                <a:spcPct val="70000"/>
              </a:lnSpc>
            </a:pPr>
            <a:r>
              <a:rPr lang="en-NZ" sz="4000" spc="-200" dirty="0"/>
              <a:t>Good times.</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t>Companionship.</a:t>
            </a:r>
          </a:p>
          <a:p>
            <a:pPr>
              <a:lnSpc>
                <a:spcPct val="70000"/>
              </a:lnSpc>
            </a:pPr>
            <a:r>
              <a:rPr lang="en-NZ" sz="4000" spc="-200" dirty="0"/>
              <a:t>Fun.</a:t>
            </a:r>
          </a:p>
          <a:p>
            <a:pPr>
              <a:lnSpc>
                <a:spcPct val="70000"/>
              </a:lnSpc>
            </a:pPr>
            <a:r>
              <a:rPr lang="en-NZ" sz="4000" spc="-200" dirty="0">
                <a:solidFill>
                  <a:schemeClr val="bg1"/>
                </a:solidFill>
              </a:rPr>
              <a:t>Forgotten sorrows.</a:t>
            </a:r>
          </a:p>
        </p:txBody>
      </p:sp>
    </p:spTree>
    <p:extLst>
      <p:ext uri="{BB962C8B-B14F-4D97-AF65-F5344CB8AC3E}">
        <p14:creationId xmlns:p14="http://schemas.microsoft.com/office/powerpoint/2010/main" val="320622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The “spirit” of</a:t>
            </a:r>
            <a:r>
              <a:rPr lang="en-NZ" sz="4000" spc="-200" dirty="0"/>
              <a:t>:</a:t>
            </a:r>
          </a:p>
          <a:p>
            <a:pPr>
              <a:lnSpc>
                <a:spcPct val="70000"/>
              </a:lnSpc>
            </a:pPr>
            <a:r>
              <a:rPr lang="en-NZ" sz="4000" spc="-200" dirty="0"/>
              <a:t>Freedom.</a:t>
            </a:r>
          </a:p>
          <a:p>
            <a:pPr>
              <a:lnSpc>
                <a:spcPct val="70000"/>
              </a:lnSpc>
            </a:pPr>
            <a:r>
              <a:rPr lang="en-NZ" sz="4000" spc="-200" dirty="0"/>
              <a:t>Good times.</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t>Companionship.</a:t>
            </a:r>
          </a:p>
          <a:p>
            <a:pPr>
              <a:lnSpc>
                <a:spcPct val="70000"/>
              </a:lnSpc>
            </a:pPr>
            <a:r>
              <a:rPr lang="en-NZ" sz="4000" spc="-200" dirty="0"/>
              <a:t>Fun.</a:t>
            </a:r>
          </a:p>
          <a:p>
            <a:pPr>
              <a:lnSpc>
                <a:spcPct val="70000"/>
              </a:lnSpc>
            </a:pPr>
            <a:r>
              <a:rPr lang="en-NZ" sz="4000" spc="-200" dirty="0"/>
              <a:t>Forgotten sorrows.</a:t>
            </a:r>
          </a:p>
        </p:txBody>
      </p:sp>
    </p:spTree>
    <p:extLst>
      <p:ext uri="{BB962C8B-B14F-4D97-AF65-F5344CB8AC3E}">
        <p14:creationId xmlns:p14="http://schemas.microsoft.com/office/powerpoint/2010/main" val="84884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The “spirit” of</a:t>
            </a:r>
            <a:r>
              <a:rPr lang="en-NZ" sz="4000" spc="-200" dirty="0"/>
              <a:t>:</a:t>
            </a:r>
          </a:p>
          <a:p>
            <a:pPr>
              <a:lnSpc>
                <a:spcPct val="70000"/>
              </a:lnSpc>
            </a:pPr>
            <a:r>
              <a:rPr lang="en-NZ" sz="4000" spc="-200" dirty="0"/>
              <a:t>Freedom.</a:t>
            </a:r>
          </a:p>
          <a:p>
            <a:pPr>
              <a:lnSpc>
                <a:spcPct val="70000"/>
              </a:lnSpc>
            </a:pPr>
            <a:r>
              <a:rPr lang="en-NZ" sz="4000" spc="-200" dirty="0"/>
              <a:t>Good times.</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t>Companionship.</a:t>
            </a:r>
          </a:p>
          <a:p>
            <a:pPr>
              <a:lnSpc>
                <a:spcPct val="70000"/>
              </a:lnSpc>
            </a:pPr>
            <a:r>
              <a:rPr lang="en-NZ" sz="4000" spc="-200" dirty="0"/>
              <a:t>Fun.</a:t>
            </a:r>
          </a:p>
          <a:p>
            <a:pPr>
              <a:lnSpc>
                <a:spcPct val="70000"/>
              </a:lnSpc>
            </a:pPr>
            <a:r>
              <a:rPr lang="en-NZ" sz="4000" spc="-200" dirty="0"/>
              <a:t>Forgotten sorrows.</a:t>
            </a:r>
          </a:p>
          <a:p>
            <a:pPr>
              <a:lnSpc>
                <a:spcPct val="70000"/>
              </a:lnSpc>
            </a:pPr>
            <a:r>
              <a:rPr lang="en-NZ" sz="4000" spc="-200" dirty="0"/>
              <a:t>Finally uninhibited.</a:t>
            </a:r>
          </a:p>
        </p:txBody>
      </p:sp>
    </p:spTree>
    <p:extLst>
      <p:ext uri="{BB962C8B-B14F-4D97-AF65-F5344CB8AC3E}">
        <p14:creationId xmlns:p14="http://schemas.microsoft.com/office/powerpoint/2010/main" val="155706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endParaRPr lang="en-NZ" sz="4000" spc="-200" dirty="0"/>
          </a:p>
          <a:p>
            <a:pPr>
              <a:lnSpc>
                <a:spcPct val="70000"/>
              </a:lnSpc>
            </a:pPr>
            <a:r>
              <a:rPr lang="en-NZ" sz="4000" spc="-200" dirty="0"/>
              <a:t>UNTIL…</a:t>
            </a:r>
          </a:p>
        </p:txBody>
      </p:sp>
    </p:spTree>
    <p:extLst>
      <p:ext uri="{BB962C8B-B14F-4D97-AF65-F5344CB8AC3E}">
        <p14:creationId xmlns:p14="http://schemas.microsoft.com/office/powerpoint/2010/main" val="246220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4098" name="Picture 2" descr="Double Portion Inheritance: &quot;Why Don't You Preach the ...">
            <a:extLst>
              <a:ext uri="{FF2B5EF4-FFF2-40B4-BE49-F238E27FC236}">
                <a16:creationId xmlns:a16="http://schemas.microsoft.com/office/drawing/2014/main" id="{7A40F9A1-3571-48F3-9659-70500F079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18293"/>
          <a:stretch/>
        </p:blipFill>
        <p:spPr bwMode="auto">
          <a:xfrm>
            <a:off x="655519" y="1020417"/>
            <a:ext cx="4230806" cy="4287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Reality of a “Wasted” Soul</a:t>
            </a:r>
            <a:r>
              <a:rPr lang="en-NZ" sz="4000" spc="-200" dirty="0"/>
              <a:t>:</a:t>
            </a:r>
          </a:p>
          <a:p>
            <a:pPr>
              <a:lnSpc>
                <a:spcPct val="70000"/>
              </a:lnSpc>
            </a:pPr>
            <a:r>
              <a:rPr lang="en-NZ" sz="4000" spc="-200" dirty="0">
                <a:solidFill>
                  <a:schemeClr val="bg1"/>
                </a:solidFill>
              </a:rPr>
              <a:t>No freedom.</a:t>
            </a:r>
          </a:p>
          <a:p>
            <a:pPr>
              <a:lnSpc>
                <a:spcPct val="70000"/>
              </a:lnSpc>
            </a:pPr>
            <a:r>
              <a:rPr lang="en-NZ" sz="4000" spc="-200" dirty="0">
                <a:solidFill>
                  <a:schemeClr val="bg1"/>
                </a:solidFill>
              </a:rPr>
              <a:t>Bad times.</a:t>
            </a:r>
          </a:p>
          <a:p>
            <a:pPr>
              <a:lnSpc>
                <a:spcPct val="70000"/>
              </a:lnSpc>
            </a:pPr>
            <a:r>
              <a:rPr lang="en-NZ" sz="4000" spc="-200" dirty="0">
                <a:solidFill>
                  <a:schemeClr val="bg1"/>
                </a:solidFill>
              </a:rPr>
              <a:t>Depressed.</a:t>
            </a:r>
          </a:p>
          <a:p>
            <a:pPr>
              <a:lnSpc>
                <a:spcPct val="70000"/>
              </a:lnSpc>
            </a:pPr>
            <a:r>
              <a:rPr lang="en-NZ" sz="4000" spc="-200" dirty="0">
                <a:solidFill>
                  <a:schemeClr val="bg1"/>
                </a:solidFill>
              </a:rPr>
              <a:t>Joyless.</a:t>
            </a:r>
          </a:p>
          <a:p>
            <a:pPr>
              <a:lnSpc>
                <a:spcPct val="70000"/>
              </a:lnSpc>
            </a:pPr>
            <a:r>
              <a:rPr lang="en-NZ" sz="4000" spc="-200" dirty="0">
                <a:solidFill>
                  <a:schemeClr val="bg1"/>
                </a:solidFill>
              </a:rPr>
              <a:t>Dishonoured.</a:t>
            </a:r>
          </a:p>
          <a:p>
            <a:pPr>
              <a:lnSpc>
                <a:spcPct val="70000"/>
              </a:lnSpc>
            </a:pPr>
            <a:r>
              <a:rPr lang="en-NZ" sz="4000" spc="-200" dirty="0">
                <a:solidFill>
                  <a:schemeClr val="bg1"/>
                </a:solidFill>
              </a:rPr>
              <a:t>Hungry.</a:t>
            </a:r>
          </a:p>
          <a:p>
            <a:pPr>
              <a:lnSpc>
                <a:spcPct val="70000"/>
              </a:lnSpc>
            </a:pPr>
            <a:r>
              <a:rPr lang="en-NZ" sz="4000" spc="-200" dirty="0">
                <a:solidFill>
                  <a:schemeClr val="bg1"/>
                </a:solidFill>
              </a:rPr>
              <a:t>Lonely.</a:t>
            </a:r>
          </a:p>
          <a:p>
            <a:pPr>
              <a:lnSpc>
                <a:spcPct val="70000"/>
              </a:lnSpc>
            </a:pPr>
            <a:r>
              <a:rPr lang="en-NZ" sz="4000" spc="-200" dirty="0">
                <a:solidFill>
                  <a:schemeClr val="bg1"/>
                </a:solidFill>
              </a:rPr>
              <a:t>Broken relationships.</a:t>
            </a:r>
          </a:p>
        </p:txBody>
      </p:sp>
    </p:spTree>
    <p:extLst>
      <p:ext uri="{BB962C8B-B14F-4D97-AF65-F5344CB8AC3E}">
        <p14:creationId xmlns:p14="http://schemas.microsoft.com/office/powerpoint/2010/main" val="410941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What on Earth…</a:t>
            </a:r>
          </a:p>
          <a:p>
            <a:r>
              <a:rPr lang="en-US" sz="3600" dirty="0"/>
              <a:t>Part 3. “Is Being Filled with the Holy Spirit?”</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28 November 2021</a:t>
            </a:r>
          </a:p>
          <a:p>
            <a:endParaRPr lang="en-NZ" sz="800" dirty="0"/>
          </a:p>
          <a:p>
            <a:r>
              <a:rPr lang="en-NZ" sz="3600" dirty="0"/>
              <a:t>AM Sermon</a:t>
            </a:r>
          </a:p>
          <a:p>
            <a:endParaRPr lang="en-NZ" sz="800" dirty="0"/>
          </a:p>
          <a:p>
            <a:r>
              <a:rPr lang="en-NZ" sz="3600" dirty="0"/>
              <a:t>Broadcast live from Massey, Auckland, Aotearoa/NZ.</a:t>
            </a:r>
          </a:p>
        </p:txBody>
      </p:sp>
    </p:spTree>
    <p:extLst>
      <p:ext uri="{BB962C8B-B14F-4D97-AF65-F5344CB8AC3E}">
        <p14:creationId xmlns:p14="http://schemas.microsoft.com/office/powerpoint/2010/main" val="61351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4098" name="Picture 2" descr="Double Portion Inheritance: &quot;Why Don't You Preach the ...">
            <a:extLst>
              <a:ext uri="{FF2B5EF4-FFF2-40B4-BE49-F238E27FC236}">
                <a16:creationId xmlns:a16="http://schemas.microsoft.com/office/drawing/2014/main" id="{7A40F9A1-3571-48F3-9659-70500F079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18293"/>
          <a:stretch/>
        </p:blipFill>
        <p:spPr bwMode="auto">
          <a:xfrm>
            <a:off x="655519" y="1020417"/>
            <a:ext cx="4230806" cy="4287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Reality of a “Wasted” Soul</a:t>
            </a:r>
            <a:r>
              <a:rPr lang="en-NZ" sz="4000" spc="-200" dirty="0"/>
              <a:t>:</a:t>
            </a:r>
          </a:p>
          <a:p>
            <a:pPr>
              <a:lnSpc>
                <a:spcPct val="70000"/>
              </a:lnSpc>
            </a:pPr>
            <a:r>
              <a:rPr lang="en-NZ" sz="4000" spc="-200" dirty="0"/>
              <a:t>No freedom.</a:t>
            </a:r>
          </a:p>
          <a:p>
            <a:pPr>
              <a:lnSpc>
                <a:spcPct val="70000"/>
              </a:lnSpc>
            </a:pPr>
            <a:r>
              <a:rPr lang="en-NZ" sz="4000" spc="-200" dirty="0">
                <a:solidFill>
                  <a:schemeClr val="bg1"/>
                </a:solidFill>
              </a:rPr>
              <a:t>Bad times.</a:t>
            </a:r>
          </a:p>
          <a:p>
            <a:pPr>
              <a:lnSpc>
                <a:spcPct val="70000"/>
              </a:lnSpc>
            </a:pPr>
            <a:r>
              <a:rPr lang="en-NZ" sz="4000" spc="-200" dirty="0">
                <a:solidFill>
                  <a:schemeClr val="bg1"/>
                </a:solidFill>
              </a:rPr>
              <a:t>Depressed.</a:t>
            </a:r>
          </a:p>
          <a:p>
            <a:pPr>
              <a:lnSpc>
                <a:spcPct val="70000"/>
              </a:lnSpc>
            </a:pPr>
            <a:r>
              <a:rPr lang="en-NZ" sz="4000" spc="-200" dirty="0">
                <a:solidFill>
                  <a:schemeClr val="bg1"/>
                </a:solidFill>
              </a:rPr>
              <a:t>Joyless.</a:t>
            </a:r>
          </a:p>
          <a:p>
            <a:pPr>
              <a:lnSpc>
                <a:spcPct val="70000"/>
              </a:lnSpc>
            </a:pPr>
            <a:r>
              <a:rPr lang="en-NZ" sz="4000" spc="-200" dirty="0">
                <a:solidFill>
                  <a:schemeClr val="bg1"/>
                </a:solidFill>
              </a:rPr>
              <a:t>Dishonoured.</a:t>
            </a:r>
          </a:p>
          <a:p>
            <a:pPr>
              <a:lnSpc>
                <a:spcPct val="70000"/>
              </a:lnSpc>
            </a:pPr>
            <a:r>
              <a:rPr lang="en-NZ" sz="4000" spc="-200" dirty="0">
                <a:solidFill>
                  <a:schemeClr val="bg1"/>
                </a:solidFill>
              </a:rPr>
              <a:t>Hungry.</a:t>
            </a:r>
          </a:p>
          <a:p>
            <a:pPr>
              <a:lnSpc>
                <a:spcPct val="70000"/>
              </a:lnSpc>
            </a:pPr>
            <a:r>
              <a:rPr lang="en-NZ" sz="4000" spc="-200" dirty="0">
                <a:solidFill>
                  <a:schemeClr val="bg1"/>
                </a:solidFill>
              </a:rPr>
              <a:t>Lonely.</a:t>
            </a:r>
          </a:p>
          <a:p>
            <a:pPr>
              <a:lnSpc>
                <a:spcPct val="70000"/>
              </a:lnSpc>
            </a:pPr>
            <a:r>
              <a:rPr lang="en-NZ" sz="4000" spc="-200" dirty="0">
                <a:solidFill>
                  <a:schemeClr val="bg1"/>
                </a:solidFill>
              </a:rPr>
              <a:t>Broken relationships.</a:t>
            </a:r>
          </a:p>
        </p:txBody>
      </p:sp>
    </p:spTree>
    <p:extLst>
      <p:ext uri="{BB962C8B-B14F-4D97-AF65-F5344CB8AC3E}">
        <p14:creationId xmlns:p14="http://schemas.microsoft.com/office/powerpoint/2010/main" val="315208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4098" name="Picture 2" descr="Double Portion Inheritance: &quot;Why Don't You Preach the ...">
            <a:extLst>
              <a:ext uri="{FF2B5EF4-FFF2-40B4-BE49-F238E27FC236}">
                <a16:creationId xmlns:a16="http://schemas.microsoft.com/office/drawing/2014/main" id="{7A40F9A1-3571-48F3-9659-70500F079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18293"/>
          <a:stretch/>
        </p:blipFill>
        <p:spPr bwMode="auto">
          <a:xfrm>
            <a:off x="655519" y="1020417"/>
            <a:ext cx="4230806" cy="4287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Reality of a “Wasted” Soul</a:t>
            </a:r>
            <a:r>
              <a:rPr lang="en-NZ" sz="4000" spc="-200" dirty="0"/>
              <a:t>:</a:t>
            </a:r>
          </a:p>
          <a:p>
            <a:pPr>
              <a:lnSpc>
                <a:spcPct val="70000"/>
              </a:lnSpc>
            </a:pPr>
            <a:r>
              <a:rPr lang="en-NZ" sz="4000" spc="-200" dirty="0"/>
              <a:t>No freedom.</a:t>
            </a:r>
          </a:p>
          <a:p>
            <a:pPr>
              <a:lnSpc>
                <a:spcPct val="70000"/>
              </a:lnSpc>
            </a:pPr>
            <a:r>
              <a:rPr lang="en-NZ" sz="4000" spc="-200" dirty="0"/>
              <a:t>Bad times.</a:t>
            </a:r>
          </a:p>
          <a:p>
            <a:pPr>
              <a:lnSpc>
                <a:spcPct val="70000"/>
              </a:lnSpc>
            </a:pPr>
            <a:r>
              <a:rPr lang="en-NZ" sz="4000" spc="-200" dirty="0">
                <a:solidFill>
                  <a:schemeClr val="bg1"/>
                </a:solidFill>
              </a:rPr>
              <a:t>Depressed.</a:t>
            </a:r>
          </a:p>
          <a:p>
            <a:pPr>
              <a:lnSpc>
                <a:spcPct val="70000"/>
              </a:lnSpc>
            </a:pPr>
            <a:r>
              <a:rPr lang="en-NZ" sz="4000" spc="-200" dirty="0">
                <a:solidFill>
                  <a:schemeClr val="bg1"/>
                </a:solidFill>
              </a:rPr>
              <a:t>Joyless.</a:t>
            </a:r>
          </a:p>
          <a:p>
            <a:pPr>
              <a:lnSpc>
                <a:spcPct val="70000"/>
              </a:lnSpc>
            </a:pPr>
            <a:r>
              <a:rPr lang="en-NZ" sz="4000" spc="-200" dirty="0">
                <a:solidFill>
                  <a:schemeClr val="bg1"/>
                </a:solidFill>
              </a:rPr>
              <a:t>Dishonoured.</a:t>
            </a:r>
          </a:p>
          <a:p>
            <a:pPr>
              <a:lnSpc>
                <a:spcPct val="70000"/>
              </a:lnSpc>
            </a:pPr>
            <a:r>
              <a:rPr lang="en-NZ" sz="4000" spc="-200" dirty="0">
                <a:solidFill>
                  <a:schemeClr val="bg1"/>
                </a:solidFill>
              </a:rPr>
              <a:t>Hungry.</a:t>
            </a:r>
          </a:p>
          <a:p>
            <a:pPr>
              <a:lnSpc>
                <a:spcPct val="70000"/>
              </a:lnSpc>
            </a:pPr>
            <a:r>
              <a:rPr lang="en-NZ" sz="4000" spc="-200" dirty="0">
                <a:solidFill>
                  <a:schemeClr val="bg1"/>
                </a:solidFill>
              </a:rPr>
              <a:t>Lonely.</a:t>
            </a:r>
          </a:p>
          <a:p>
            <a:pPr>
              <a:lnSpc>
                <a:spcPct val="70000"/>
              </a:lnSpc>
            </a:pPr>
            <a:r>
              <a:rPr lang="en-NZ" sz="4000" spc="-200" dirty="0">
                <a:solidFill>
                  <a:schemeClr val="bg1"/>
                </a:solidFill>
              </a:rPr>
              <a:t>Broken relationships.</a:t>
            </a:r>
          </a:p>
        </p:txBody>
      </p:sp>
    </p:spTree>
    <p:extLst>
      <p:ext uri="{BB962C8B-B14F-4D97-AF65-F5344CB8AC3E}">
        <p14:creationId xmlns:p14="http://schemas.microsoft.com/office/powerpoint/2010/main" val="2315916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4098" name="Picture 2" descr="Double Portion Inheritance: &quot;Why Don't You Preach the ...">
            <a:extLst>
              <a:ext uri="{FF2B5EF4-FFF2-40B4-BE49-F238E27FC236}">
                <a16:creationId xmlns:a16="http://schemas.microsoft.com/office/drawing/2014/main" id="{7A40F9A1-3571-48F3-9659-70500F079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18293"/>
          <a:stretch/>
        </p:blipFill>
        <p:spPr bwMode="auto">
          <a:xfrm>
            <a:off x="655519" y="1020417"/>
            <a:ext cx="4230806" cy="4287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Reality of a “Wasted” Soul</a:t>
            </a:r>
            <a:r>
              <a:rPr lang="en-NZ" sz="4000" spc="-200" dirty="0"/>
              <a:t>:</a:t>
            </a:r>
          </a:p>
          <a:p>
            <a:pPr>
              <a:lnSpc>
                <a:spcPct val="70000"/>
              </a:lnSpc>
            </a:pPr>
            <a:r>
              <a:rPr lang="en-NZ" sz="4000" spc="-200" dirty="0"/>
              <a:t>No freedom.</a:t>
            </a:r>
          </a:p>
          <a:p>
            <a:pPr>
              <a:lnSpc>
                <a:spcPct val="70000"/>
              </a:lnSpc>
            </a:pPr>
            <a:r>
              <a:rPr lang="en-NZ" sz="4000" spc="-200" dirty="0"/>
              <a:t>Bad times.</a:t>
            </a:r>
          </a:p>
          <a:p>
            <a:pPr>
              <a:lnSpc>
                <a:spcPct val="70000"/>
              </a:lnSpc>
            </a:pPr>
            <a:r>
              <a:rPr lang="en-NZ" sz="4000" spc="-200" dirty="0"/>
              <a:t>Depressed.</a:t>
            </a:r>
          </a:p>
          <a:p>
            <a:pPr>
              <a:lnSpc>
                <a:spcPct val="70000"/>
              </a:lnSpc>
            </a:pPr>
            <a:r>
              <a:rPr lang="en-NZ" sz="4000" spc="-200" dirty="0">
                <a:solidFill>
                  <a:schemeClr val="bg1"/>
                </a:solidFill>
              </a:rPr>
              <a:t>Joyless.</a:t>
            </a:r>
          </a:p>
          <a:p>
            <a:pPr>
              <a:lnSpc>
                <a:spcPct val="70000"/>
              </a:lnSpc>
            </a:pPr>
            <a:r>
              <a:rPr lang="en-NZ" sz="4000" spc="-200" dirty="0">
                <a:solidFill>
                  <a:schemeClr val="bg1"/>
                </a:solidFill>
              </a:rPr>
              <a:t>Dishonoured.</a:t>
            </a:r>
          </a:p>
          <a:p>
            <a:pPr>
              <a:lnSpc>
                <a:spcPct val="70000"/>
              </a:lnSpc>
            </a:pPr>
            <a:r>
              <a:rPr lang="en-NZ" sz="4000" spc="-200" dirty="0">
                <a:solidFill>
                  <a:schemeClr val="bg1"/>
                </a:solidFill>
              </a:rPr>
              <a:t>Hungry.</a:t>
            </a:r>
          </a:p>
          <a:p>
            <a:pPr>
              <a:lnSpc>
                <a:spcPct val="70000"/>
              </a:lnSpc>
            </a:pPr>
            <a:r>
              <a:rPr lang="en-NZ" sz="4000" spc="-200" dirty="0">
                <a:solidFill>
                  <a:schemeClr val="bg1"/>
                </a:solidFill>
              </a:rPr>
              <a:t>Lonely.</a:t>
            </a:r>
          </a:p>
          <a:p>
            <a:pPr>
              <a:lnSpc>
                <a:spcPct val="70000"/>
              </a:lnSpc>
            </a:pPr>
            <a:r>
              <a:rPr lang="en-NZ" sz="4000" spc="-200" dirty="0">
                <a:solidFill>
                  <a:schemeClr val="bg1"/>
                </a:solidFill>
              </a:rPr>
              <a:t>Broken relationships.</a:t>
            </a:r>
          </a:p>
        </p:txBody>
      </p:sp>
    </p:spTree>
    <p:extLst>
      <p:ext uri="{BB962C8B-B14F-4D97-AF65-F5344CB8AC3E}">
        <p14:creationId xmlns:p14="http://schemas.microsoft.com/office/powerpoint/2010/main" val="185682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4098" name="Picture 2" descr="Double Portion Inheritance: &quot;Why Don't You Preach the ...">
            <a:extLst>
              <a:ext uri="{FF2B5EF4-FFF2-40B4-BE49-F238E27FC236}">
                <a16:creationId xmlns:a16="http://schemas.microsoft.com/office/drawing/2014/main" id="{7A40F9A1-3571-48F3-9659-70500F079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18293"/>
          <a:stretch/>
        </p:blipFill>
        <p:spPr bwMode="auto">
          <a:xfrm>
            <a:off x="655519" y="1020417"/>
            <a:ext cx="4230806" cy="4287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Reality of a “Wasted” Soul</a:t>
            </a:r>
            <a:r>
              <a:rPr lang="en-NZ" sz="4000" spc="-200" dirty="0"/>
              <a:t>:</a:t>
            </a:r>
          </a:p>
          <a:p>
            <a:pPr>
              <a:lnSpc>
                <a:spcPct val="70000"/>
              </a:lnSpc>
            </a:pPr>
            <a:r>
              <a:rPr lang="en-NZ" sz="4000" spc="-200" dirty="0"/>
              <a:t>No freedom.</a:t>
            </a:r>
          </a:p>
          <a:p>
            <a:pPr>
              <a:lnSpc>
                <a:spcPct val="70000"/>
              </a:lnSpc>
            </a:pPr>
            <a:r>
              <a:rPr lang="en-NZ" sz="4000" spc="-200" dirty="0"/>
              <a:t>Bad times.</a:t>
            </a:r>
          </a:p>
          <a:p>
            <a:pPr>
              <a:lnSpc>
                <a:spcPct val="70000"/>
              </a:lnSpc>
            </a:pPr>
            <a:r>
              <a:rPr lang="en-NZ" sz="4000" spc="-200" dirty="0"/>
              <a:t>Depressed.</a:t>
            </a:r>
          </a:p>
          <a:p>
            <a:pPr>
              <a:lnSpc>
                <a:spcPct val="70000"/>
              </a:lnSpc>
            </a:pPr>
            <a:r>
              <a:rPr lang="en-NZ" sz="4000" spc="-200" dirty="0"/>
              <a:t>Joyless.</a:t>
            </a:r>
          </a:p>
          <a:p>
            <a:pPr>
              <a:lnSpc>
                <a:spcPct val="70000"/>
              </a:lnSpc>
            </a:pPr>
            <a:r>
              <a:rPr lang="en-NZ" sz="4000" spc="-200" dirty="0">
                <a:solidFill>
                  <a:schemeClr val="bg1"/>
                </a:solidFill>
              </a:rPr>
              <a:t>Dishonoured.</a:t>
            </a:r>
          </a:p>
          <a:p>
            <a:pPr>
              <a:lnSpc>
                <a:spcPct val="70000"/>
              </a:lnSpc>
            </a:pPr>
            <a:r>
              <a:rPr lang="en-NZ" sz="4000" spc="-200" dirty="0">
                <a:solidFill>
                  <a:schemeClr val="bg1"/>
                </a:solidFill>
              </a:rPr>
              <a:t>Hungry.</a:t>
            </a:r>
          </a:p>
          <a:p>
            <a:pPr>
              <a:lnSpc>
                <a:spcPct val="70000"/>
              </a:lnSpc>
            </a:pPr>
            <a:r>
              <a:rPr lang="en-NZ" sz="4000" spc="-200" dirty="0">
                <a:solidFill>
                  <a:schemeClr val="bg1"/>
                </a:solidFill>
              </a:rPr>
              <a:t>Lonely.</a:t>
            </a:r>
          </a:p>
          <a:p>
            <a:pPr>
              <a:lnSpc>
                <a:spcPct val="70000"/>
              </a:lnSpc>
            </a:pPr>
            <a:r>
              <a:rPr lang="en-NZ" sz="4000" spc="-200" dirty="0">
                <a:solidFill>
                  <a:schemeClr val="bg1"/>
                </a:solidFill>
              </a:rPr>
              <a:t>Broken relationships.</a:t>
            </a:r>
          </a:p>
        </p:txBody>
      </p:sp>
    </p:spTree>
    <p:extLst>
      <p:ext uri="{BB962C8B-B14F-4D97-AF65-F5344CB8AC3E}">
        <p14:creationId xmlns:p14="http://schemas.microsoft.com/office/powerpoint/2010/main" val="299706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4098" name="Picture 2" descr="Double Portion Inheritance: &quot;Why Don't You Preach the ...">
            <a:extLst>
              <a:ext uri="{FF2B5EF4-FFF2-40B4-BE49-F238E27FC236}">
                <a16:creationId xmlns:a16="http://schemas.microsoft.com/office/drawing/2014/main" id="{7A40F9A1-3571-48F3-9659-70500F079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18293"/>
          <a:stretch/>
        </p:blipFill>
        <p:spPr bwMode="auto">
          <a:xfrm>
            <a:off x="655519" y="1020417"/>
            <a:ext cx="4230806" cy="4287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Reality of a “Wasted” Soul</a:t>
            </a:r>
            <a:r>
              <a:rPr lang="en-NZ" sz="4000" spc="-200" dirty="0"/>
              <a:t>:</a:t>
            </a:r>
          </a:p>
          <a:p>
            <a:pPr>
              <a:lnSpc>
                <a:spcPct val="70000"/>
              </a:lnSpc>
            </a:pPr>
            <a:r>
              <a:rPr lang="en-NZ" sz="4000" spc="-200" dirty="0"/>
              <a:t>No freedom.</a:t>
            </a:r>
          </a:p>
          <a:p>
            <a:pPr>
              <a:lnSpc>
                <a:spcPct val="70000"/>
              </a:lnSpc>
            </a:pPr>
            <a:r>
              <a:rPr lang="en-NZ" sz="4000" spc="-200" dirty="0"/>
              <a:t>Bad times.</a:t>
            </a:r>
          </a:p>
          <a:p>
            <a:pPr>
              <a:lnSpc>
                <a:spcPct val="70000"/>
              </a:lnSpc>
            </a:pPr>
            <a:r>
              <a:rPr lang="en-NZ" sz="4000" spc="-200" dirty="0"/>
              <a:t>Depressed.</a:t>
            </a:r>
          </a:p>
          <a:p>
            <a:pPr>
              <a:lnSpc>
                <a:spcPct val="70000"/>
              </a:lnSpc>
            </a:pPr>
            <a:r>
              <a:rPr lang="en-NZ" sz="4000" spc="-200" dirty="0"/>
              <a:t>Joyless.</a:t>
            </a:r>
          </a:p>
          <a:p>
            <a:pPr>
              <a:lnSpc>
                <a:spcPct val="70000"/>
              </a:lnSpc>
            </a:pPr>
            <a:r>
              <a:rPr lang="en-NZ" sz="4000" spc="-200" dirty="0"/>
              <a:t>Dishonoured.</a:t>
            </a:r>
          </a:p>
          <a:p>
            <a:pPr>
              <a:lnSpc>
                <a:spcPct val="70000"/>
              </a:lnSpc>
            </a:pPr>
            <a:r>
              <a:rPr lang="en-NZ" sz="4000" spc="-200" dirty="0">
                <a:solidFill>
                  <a:schemeClr val="bg1"/>
                </a:solidFill>
              </a:rPr>
              <a:t>Hungry.</a:t>
            </a:r>
          </a:p>
          <a:p>
            <a:pPr>
              <a:lnSpc>
                <a:spcPct val="70000"/>
              </a:lnSpc>
            </a:pPr>
            <a:r>
              <a:rPr lang="en-NZ" sz="4000" spc="-200" dirty="0">
                <a:solidFill>
                  <a:schemeClr val="bg1"/>
                </a:solidFill>
              </a:rPr>
              <a:t>Lonely.</a:t>
            </a:r>
          </a:p>
          <a:p>
            <a:pPr>
              <a:lnSpc>
                <a:spcPct val="70000"/>
              </a:lnSpc>
            </a:pPr>
            <a:r>
              <a:rPr lang="en-NZ" sz="4000" spc="-200" dirty="0">
                <a:solidFill>
                  <a:schemeClr val="bg1"/>
                </a:solidFill>
              </a:rPr>
              <a:t>Broken relationships.</a:t>
            </a:r>
          </a:p>
        </p:txBody>
      </p:sp>
    </p:spTree>
    <p:extLst>
      <p:ext uri="{BB962C8B-B14F-4D97-AF65-F5344CB8AC3E}">
        <p14:creationId xmlns:p14="http://schemas.microsoft.com/office/powerpoint/2010/main" val="46020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4098" name="Picture 2" descr="Double Portion Inheritance: &quot;Why Don't You Preach the ...">
            <a:extLst>
              <a:ext uri="{FF2B5EF4-FFF2-40B4-BE49-F238E27FC236}">
                <a16:creationId xmlns:a16="http://schemas.microsoft.com/office/drawing/2014/main" id="{7A40F9A1-3571-48F3-9659-70500F079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18293"/>
          <a:stretch/>
        </p:blipFill>
        <p:spPr bwMode="auto">
          <a:xfrm>
            <a:off x="655519" y="1020417"/>
            <a:ext cx="4230806" cy="4287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Reality of a “Wasted” Soul</a:t>
            </a:r>
            <a:r>
              <a:rPr lang="en-NZ" sz="4000" spc="-200" dirty="0"/>
              <a:t>:</a:t>
            </a:r>
          </a:p>
          <a:p>
            <a:pPr>
              <a:lnSpc>
                <a:spcPct val="70000"/>
              </a:lnSpc>
            </a:pPr>
            <a:r>
              <a:rPr lang="en-NZ" sz="4000" spc="-200" dirty="0"/>
              <a:t>No freedom.</a:t>
            </a:r>
          </a:p>
          <a:p>
            <a:pPr>
              <a:lnSpc>
                <a:spcPct val="70000"/>
              </a:lnSpc>
            </a:pPr>
            <a:r>
              <a:rPr lang="en-NZ" sz="4000" spc="-200" dirty="0"/>
              <a:t>Bad times.</a:t>
            </a:r>
          </a:p>
          <a:p>
            <a:pPr>
              <a:lnSpc>
                <a:spcPct val="70000"/>
              </a:lnSpc>
            </a:pPr>
            <a:r>
              <a:rPr lang="en-NZ" sz="4000" spc="-200" dirty="0"/>
              <a:t>Depressed.</a:t>
            </a:r>
          </a:p>
          <a:p>
            <a:pPr>
              <a:lnSpc>
                <a:spcPct val="70000"/>
              </a:lnSpc>
            </a:pPr>
            <a:r>
              <a:rPr lang="en-NZ" sz="4000" spc="-200" dirty="0"/>
              <a:t>Joyless.</a:t>
            </a:r>
          </a:p>
          <a:p>
            <a:pPr>
              <a:lnSpc>
                <a:spcPct val="70000"/>
              </a:lnSpc>
            </a:pPr>
            <a:r>
              <a:rPr lang="en-NZ" sz="4000" spc="-200" dirty="0"/>
              <a:t>Dishonoured.</a:t>
            </a:r>
          </a:p>
          <a:p>
            <a:pPr>
              <a:lnSpc>
                <a:spcPct val="70000"/>
              </a:lnSpc>
            </a:pPr>
            <a:r>
              <a:rPr lang="en-NZ" sz="4000" spc="-200" dirty="0"/>
              <a:t>Hungry.</a:t>
            </a:r>
          </a:p>
          <a:p>
            <a:pPr>
              <a:lnSpc>
                <a:spcPct val="70000"/>
              </a:lnSpc>
            </a:pPr>
            <a:r>
              <a:rPr lang="en-NZ" sz="4000" spc="-200" dirty="0">
                <a:solidFill>
                  <a:schemeClr val="bg1"/>
                </a:solidFill>
              </a:rPr>
              <a:t>Lonely.</a:t>
            </a:r>
          </a:p>
          <a:p>
            <a:pPr>
              <a:lnSpc>
                <a:spcPct val="70000"/>
              </a:lnSpc>
            </a:pPr>
            <a:r>
              <a:rPr lang="en-NZ" sz="4000" spc="-200" dirty="0">
                <a:solidFill>
                  <a:schemeClr val="bg1"/>
                </a:solidFill>
              </a:rPr>
              <a:t>Broken relationships.</a:t>
            </a:r>
          </a:p>
        </p:txBody>
      </p:sp>
    </p:spTree>
    <p:extLst>
      <p:ext uri="{BB962C8B-B14F-4D97-AF65-F5344CB8AC3E}">
        <p14:creationId xmlns:p14="http://schemas.microsoft.com/office/powerpoint/2010/main" val="1394545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4098" name="Picture 2" descr="Double Portion Inheritance: &quot;Why Don't You Preach the ...">
            <a:extLst>
              <a:ext uri="{FF2B5EF4-FFF2-40B4-BE49-F238E27FC236}">
                <a16:creationId xmlns:a16="http://schemas.microsoft.com/office/drawing/2014/main" id="{7A40F9A1-3571-48F3-9659-70500F079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18293"/>
          <a:stretch/>
        </p:blipFill>
        <p:spPr bwMode="auto">
          <a:xfrm>
            <a:off x="655519" y="1020417"/>
            <a:ext cx="4230806" cy="4287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Reality of a “Wasted” Soul</a:t>
            </a:r>
            <a:r>
              <a:rPr lang="en-NZ" sz="4000" spc="-200" dirty="0"/>
              <a:t>:</a:t>
            </a:r>
          </a:p>
          <a:p>
            <a:pPr>
              <a:lnSpc>
                <a:spcPct val="70000"/>
              </a:lnSpc>
            </a:pPr>
            <a:r>
              <a:rPr lang="en-NZ" sz="4000" spc="-200" dirty="0"/>
              <a:t>No freedom.</a:t>
            </a:r>
          </a:p>
          <a:p>
            <a:pPr>
              <a:lnSpc>
                <a:spcPct val="70000"/>
              </a:lnSpc>
            </a:pPr>
            <a:r>
              <a:rPr lang="en-NZ" sz="4000" spc="-200" dirty="0"/>
              <a:t>Bad times.</a:t>
            </a:r>
          </a:p>
          <a:p>
            <a:pPr>
              <a:lnSpc>
                <a:spcPct val="70000"/>
              </a:lnSpc>
            </a:pPr>
            <a:r>
              <a:rPr lang="en-NZ" sz="4000" spc="-200" dirty="0"/>
              <a:t>Depressed.</a:t>
            </a:r>
          </a:p>
          <a:p>
            <a:pPr>
              <a:lnSpc>
                <a:spcPct val="70000"/>
              </a:lnSpc>
            </a:pPr>
            <a:r>
              <a:rPr lang="en-NZ" sz="4000" spc="-200" dirty="0"/>
              <a:t>Joyless.</a:t>
            </a:r>
          </a:p>
          <a:p>
            <a:pPr>
              <a:lnSpc>
                <a:spcPct val="70000"/>
              </a:lnSpc>
            </a:pPr>
            <a:r>
              <a:rPr lang="en-NZ" sz="4000" spc="-200" dirty="0"/>
              <a:t>Dishonoured.</a:t>
            </a:r>
          </a:p>
          <a:p>
            <a:pPr>
              <a:lnSpc>
                <a:spcPct val="70000"/>
              </a:lnSpc>
            </a:pPr>
            <a:r>
              <a:rPr lang="en-NZ" sz="4000" spc="-200" dirty="0"/>
              <a:t>Hungry.</a:t>
            </a:r>
          </a:p>
          <a:p>
            <a:pPr>
              <a:lnSpc>
                <a:spcPct val="70000"/>
              </a:lnSpc>
            </a:pPr>
            <a:r>
              <a:rPr lang="en-NZ" sz="4000" spc="-200" dirty="0"/>
              <a:t>Lonely.</a:t>
            </a:r>
          </a:p>
          <a:p>
            <a:pPr>
              <a:lnSpc>
                <a:spcPct val="70000"/>
              </a:lnSpc>
            </a:pPr>
            <a:r>
              <a:rPr lang="en-NZ" sz="4000" spc="-200" dirty="0">
                <a:solidFill>
                  <a:schemeClr val="bg1"/>
                </a:solidFill>
              </a:rPr>
              <a:t>Broken relationships.</a:t>
            </a:r>
          </a:p>
        </p:txBody>
      </p:sp>
    </p:spTree>
    <p:extLst>
      <p:ext uri="{BB962C8B-B14F-4D97-AF65-F5344CB8AC3E}">
        <p14:creationId xmlns:p14="http://schemas.microsoft.com/office/powerpoint/2010/main" val="2652796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4098" name="Picture 2" descr="Double Portion Inheritance: &quot;Why Don't You Preach the ...">
            <a:extLst>
              <a:ext uri="{FF2B5EF4-FFF2-40B4-BE49-F238E27FC236}">
                <a16:creationId xmlns:a16="http://schemas.microsoft.com/office/drawing/2014/main" id="{7A40F9A1-3571-48F3-9659-70500F079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1" r="18293"/>
          <a:stretch/>
        </p:blipFill>
        <p:spPr bwMode="auto">
          <a:xfrm>
            <a:off x="655519" y="1020417"/>
            <a:ext cx="4230806" cy="4287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Reality of a “Wasted” Soul</a:t>
            </a:r>
            <a:r>
              <a:rPr lang="en-NZ" sz="4000" spc="-200" dirty="0"/>
              <a:t>:</a:t>
            </a:r>
          </a:p>
          <a:p>
            <a:pPr>
              <a:lnSpc>
                <a:spcPct val="70000"/>
              </a:lnSpc>
            </a:pPr>
            <a:r>
              <a:rPr lang="en-NZ" sz="4000" spc="-200" dirty="0"/>
              <a:t>No freedom.</a:t>
            </a:r>
          </a:p>
          <a:p>
            <a:pPr>
              <a:lnSpc>
                <a:spcPct val="70000"/>
              </a:lnSpc>
            </a:pPr>
            <a:r>
              <a:rPr lang="en-NZ" sz="4000" spc="-200" dirty="0"/>
              <a:t>Bad times.</a:t>
            </a:r>
          </a:p>
          <a:p>
            <a:pPr>
              <a:lnSpc>
                <a:spcPct val="70000"/>
              </a:lnSpc>
            </a:pPr>
            <a:r>
              <a:rPr lang="en-NZ" sz="4000" spc="-200" dirty="0"/>
              <a:t>Depressed.</a:t>
            </a:r>
          </a:p>
          <a:p>
            <a:pPr>
              <a:lnSpc>
                <a:spcPct val="70000"/>
              </a:lnSpc>
            </a:pPr>
            <a:r>
              <a:rPr lang="en-NZ" sz="4000" spc="-200" dirty="0"/>
              <a:t>Joyless.</a:t>
            </a:r>
          </a:p>
          <a:p>
            <a:pPr>
              <a:lnSpc>
                <a:spcPct val="70000"/>
              </a:lnSpc>
            </a:pPr>
            <a:r>
              <a:rPr lang="en-NZ" sz="4000" spc="-200" dirty="0"/>
              <a:t>Dishonoured.</a:t>
            </a:r>
          </a:p>
          <a:p>
            <a:pPr>
              <a:lnSpc>
                <a:spcPct val="70000"/>
              </a:lnSpc>
            </a:pPr>
            <a:r>
              <a:rPr lang="en-NZ" sz="4000" spc="-200" dirty="0"/>
              <a:t>Hungry.</a:t>
            </a:r>
          </a:p>
          <a:p>
            <a:pPr>
              <a:lnSpc>
                <a:spcPct val="70000"/>
              </a:lnSpc>
            </a:pPr>
            <a:r>
              <a:rPr lang="en-NZ" sz="4000" spc="-200" dirty="0"/>
              <a:t>Lonely.</a:t>
            </a:r>
          </a:p>
          <a:p>
            <a:pPr>
              <a:lnSpc>
                <a:spcPct val="70000"/>
              </a:lnSpc>
            </a:pPr>
            <a:r>
              <a:rPr lang="en-NZ" sz="4000" spc="-200" dirty="0"/>
              <a:t>Broken relationships.</a:t>
            </a:r>
          </a:p>
        </p:txBody>
      </p:sp>
    </p:spTree>
    <p:extLst>
      <p:ext uri="{BB962C8B-B14F-4D97-AF65-F5344CB8AC3E}">
        <p14:creationId xmlns:p14="http://schemas.microsoft.com/office/powerpoint/2010/main" val="1106848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solidFill>
                  <a:schemeClr val="bg1"/>
                </a:solidFill>
              </a:rPr>
              <a:t>“…filled with the Holy Spirit.”</a:t>
            </a:r>
          </a:p>
          <a:p>
            <a:pPr>
              <a:lnSpc>
                <a:spcPct val="70000"/>
              </a:lnSpc>
            </a:pPr>
            <a:r>
              <a:rPr lang="en-NZ" sz="4000" spc="-200" dirty="0">
                <a:solidFill>
                  <a:schemeClr val="bg1"/>
                </a:solidFill>
              </a:rPr>
              <a:t>Enriched.</a:t>
            </a:r>
          </a:p>
          <a:p>
            <a:pPr>
              <a:lnSpc>
                <a:spcPct val="70000"/>
              </a:lnSpc>
            </a:pPr>
            <a:r>
              <a:rPr lang="en-NZ" sz="4000" spc="-200" dirty="0">
                <a:solidFill>
                  <a:schemeClr val="bg1"/>
                </a:solidFill>
              </a:rPr>
              <a:t>Honoured.</a:t>
            </a:r>
          </a:p>
          <a:p>
            <a:pPr>
              <a:lnSpc>
                <a:spcPct val="70000"/>
              </a:lnSpc>
            </a:pPr>
            <a:r>
              <a:rPr lang="en-NZ" sz="4000" spc="-200" dirty="0">
                <a:solidFill>
                  <a:schemeClr val="bg1"/>
                </a:solidFill>
              </a:rPr>
              <a:t>Feed.</a:t>
            </a:r>
          </a:p>
          <a:p>
            <a:pPr>
              <a:lnSpc>
                <a:spcPct val="70000"/>
              </a:lnSpc>
            </a:pPr>
            <a:r>
              <a:rPr lang="en-NZ" sz="4000" spc="-200" dirty="0">
                <a:solidFill>
                  <a:schemeClr val="bg1"/>
                </a:solidFill>
              </a:rPr>
              <a:t>Family.</a:t>
            </a:r>
          </a:p>
          <a:p>
            <a:pPr>
              <a:lnSpc>
                <a:spcPct val="70000"/>
              </a:lnSpc>
            </a:pPr>
            <a:r>
              <a:rPr lang="en-NZ" sz="4000" spc="-200" dirty="0">
                <a:solidFill>
                  <a:schemeClr val="bg1"/>
                </a:solidFill>
              </a:rPr>
              <a:t>Reconciliation…</a:t>
            </a:r>
          </a:p>
          <a:p>
            <a:pPr>
              <a:lnSpc>
                <a:spcPct val="70000"/>
              </a:lnSpc>
            </a:pPr>
            <a:endParaRPr lang="en-NZ" sz="4000" spc="-200" dirty="0"/>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4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solidFill>
                  <a:schemeClr val="bg1"/>
                </a:solidFill>
              </a:rPr>
              <a:t>Enriched.</a:t>
            </a:r>
          </a:p>
          <a:p>
            <a:pPr>
              <a:lnSpc>
                <a:spcPct val="70000"/>
              </a:lnSpc>
            </a:pPr>
            <a:r>
              <a:rPr lang="en-NZ" sz="4000" spc="-200" dirty="0">
                <a:solidFill>
                  <a:schemeClr val="bg1"/>
                </a:solidFill>
              </a:rPr>
              <a:t>Honoured.</a:t>
            </a:r>
          </a:p>
          <a:p>
            <a:pPr>
              <a:lnSpc>
                <a:spcPct val="70000"/>
              </a:lnSpc>
            </a:pPr>
            <a:r>
              <a:rPr lang="en-NZ" sz="4000" spc="-200" dirty="0">
                <a:solidFill>
                  <a:schemeClr val="bg1"/>
                </a:solidFill>
              </a:rPr>
              <a:t>Feed.</a:t>
            </a:r>
          </a:p>
          <a:p>
            <a:pPr>
              <a:lnSpc>
                <a:spcPct val="70000"/>
              </a:lnSpc>
            </a:pPr>
            <a:r>
              <a:rPr lang="en-NZ" sz="4000" spc="-200" dirty="0">
                <a:solidFill>
                  <a:schemeClr val="bg1"/>
                </a:solidFill>
              </a:rPr>
              <a:t>Family.</a:t>
            </a:r>
          </a:p>
          <a:p>
            <a:pPr>
              <a:lnSpc>
                <a:spcPct val="70000"/>
              </a:lnSpc>
            </a:pPr>
            <a:r>
              <a:rPr lang="en-NZ" sz="4000" spc="-200" dirty="0">
                <a:solidFill>
                  <a:schemeClr val="bg1"/>
                </a:solidFill>
              </a:rPr>
              <a:t>Reconciliation…</a:t>
            </a:r>
          </a:p>
          <a:p>
            <a:pPr>
              <a:lnSpc>
                <a:spcPct val="70000"/>
              </a:lnSpc>
            </a:pPr>
            <a:endParaRPr lang="en-NZ" sz="4000" spc="-200" dirty="0"/>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4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in HD - TFOT">
            <a:extLst>
              <a:ext uri="{FF2B5EF4-FFF2-40B4-BE49-F238E27FC236}">
                <a16:creationId xmlns:a16="http://schemas.microsoft.com/office/drawing/2014/main" id="{0A3C9601-3CA2-4532-82C3-5F5D713AD4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DE5866-6A37-47EA-9A76-A46406C4CAFE}"/>
              </a:ext>
            </a:extLst>
          </p:cNvPr>
          <p:cNvSpPr txBox="1"/>
          <p:nvPr/>
        </p:nvSpPr>
        <p:spPr>
          <a:xfrm>
            <a:off x="286578" y="722244"/>
            <a:ext cx="4285422" cy="1938992"/>
          </a:xfrm>
          <a:prstGeom prst="rect">
            <a:avLst/>
          </a:prstGeom>
          <a:noFill/>
        </p:spPr>
        <p:txBody>
          <a:bodyPr wrap="square">
            <a:spAutoFit/>
          </a:bodyPr>
          <a:lstStyle/>
          <a:p>
            <a:r>
              <a:rPr lang="en-US" sz="6000" dirty="0">
                <a:solidFill>
                  <a:schemeClr val="bg1"/>
                </a:solidFill>
              </a:rPr>
              <a:t>Series: What on Earth…</a:t>
            </a:r>
            <a:r>
              <a:rPr lang="en-US" sz="6000" dirty="0"/>
              <a:t>…</a:t>
            </a:r>
          </a:p>
        </p:txBody>
      </p:sp>
      <p:sp>
        <p:nvSpPr>
          <p:cNvPr id="8" name="Text Placeholder 2">
            <a:extLst>
              <a:ext uri="{FF2B5EF4-FFF2-40B4-BE49-F238E27FC236}">
                <a16:creationId xmlns:a16="http://schemas.microsoft.com/office/drawing/2014/main" id="{43D8EA64-B6F9-44E4-A751-E4C5326C11FB}"/>
              </a:ext>
            </a:extLst>
          </p:cNvPr>
          <p:cNvSpPr txBox="1">
            <a:spLocks/>
          </p:cNvSpPr>
          <p:nvPr/>
        </p:nvSpPr>
        <p:spPr>
          <a:xfrm>
            <a:off x="471494" y="3084395"/>
            <a:ext cx="4007742" cy="33031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6000" dirty="0">
                <a:solidFill>
                  <a:schemeClr val="bg1"/>
                </a:solidFill>
              </a:rPr>
              <a:t>Is being Filled with the Holy Spirit? </a:t>
            </a:r>
          </a:p>
        </p:txBody>
      </p:sp>
      <p:sp>
        <p:nvSpPr>
          <p:cNvPr id="7" name="TextBox 6">
            <a:extLst>
              <a:ext uri="{FF2B5EF4-FFF2-40B4-BE49-F238E27FC236}">
                <a16:creationId xmlns:a16="http://schemas.microsoft.com/office/drawing/2014/main" id="{73C4C057-AC36-4D49-81B1-35228CD1A973}"/>
              </a:ext>
            </a:extLst>
          </p:cNvPr>
          <p:cNvSpPr txBox="1"/>
          <p:nvPr/>
        </p:nvSpPr>
        <p:spPr>
          <a:xfrm>
            <a:off x="6469039" y="768410"/>
            <a:ext cx="2524822" cy="923330"/>
          </a:xfrm>
          <a:prstGeom prst="rect">
            <a:avLst/>
          </a:prstGeom>
          <a:noFill/>
        </p:spPr>
        <p:txBody>
          <a:bodyPr wrap="square">
            <a:spAutoFit/>
          </a:bodyPr>
          <a:lstStyle/>
          <a:p>
            <a:r>
              <a:rPr lang="en-US" sz="5400" dirty="0">
                <a:solidFill>
                  <a:schemeClr val="bg1"/>
                </a:solidFill>
              </a:rPr>
              <a:t>Part 3.</a:t>
            </a:r>
          </a:p>
        </p:txBody>
      </p:sp>
    </p:spTree>
    <p:extLst>
      <p:ext uri="{BB962C8B-B14F-4D97-AF65-F5344CB8AC3E}">
        <p14:creationId xmlns:p14="http://schemas.microsoft.com/office/powerpoint/2010/main" val="248291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Enriched.</a:t>
            </a:r>
          </a:p>
          <a:p>
            <a:pPr>
              <a:lnSpc>
                <a:spcPct val="70000"/>
              </a:lnSpc>
            </a:pPr>
            <a:r>
              <a:rPr lang="en-NZ" sz="4000" spc="-200" dirty="0">
                <a:solidFill>
                  <a:schemeClr val="bg1"/>
                </a:solidFill>
              </a:rPr>
              <a:t>Honoured.</a:t>
            </a:r>
          </a:p>
          <a:p>
            <a:pPr>
              <a:lnSpc>
                <a:spcPct val="70000"/>
              </a:lnSpc>
            </a:pPr>
            <a:r>
              <a:rPr lang="en-NZ" sz="4000" spc="-200" dirty="0">
                <a:solidFill>
                  <a:schemeClr val="bg1"/>
                </a:solidFill>
              </a:rPr>
              <a:t>Feed.</a:t>
            </a:r>
          </a:p>
          <a:p>
            <a:pPr>
              <a:lnSpc>
                <a:spcPct val="70000"/>
              </a:lnSpc>
            </a:pPr>
            <a:r>
              <a:rPr lang="en-NZ" sz="4000" spc="-200" dirty="0">
                <a:solidFill>
                  <a:schemeClr val="bg1"/>
                </a:solidFill>
              </a:rPr>
              <a:t>Family.</a:t>
            </a:r>
          </a:p>
          <a:p>
            <a:pPr>
              <a:lnSpc>
                <a:spcPct val="70000"/>
              </a:lnSpc>
            </a:pPr>
            <a:r>
              <a:rPr lang="en-NZ" sz="4000" spc="-200" dirty="0">
                <a:solidFill>
                  <a:schemeClr val="bg1"/>
                </a:solidFill>
              </a:rPr>
              <a:t>Reconciliation…</a:t>
            </a:r>
          </a:p>
          <a:p>
            <a:pPr>
              <a:lnSpc>
                <a:spcPct val="70000"/>
              </a:lnSpc>
            </a:pPr>
            <a:endParaRPr lang="en-NZ" sz="4000" spc="-200" dirty="0"/>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53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Enriched.</a:t>
            </a:r>
          </a:p>
          <a:p>
            <a:pPr>
              <a:lnSpc>
                <a:spcPct val="70000"/>
              </a:lnSpc>
            </a:pPr>
            <a:r>
              <a:rPr lang="en-NZ" sz="4000" spc="-200" dirty="0"/>
              <a:t>Honoured.</a:t>
            </a:r>
          </a:p>
          <a:p>
            <a:pPr>
              <a:lnSpc>
                <a:spcPct val="70000"/>
              </a:lnSpc>
            </a:pPr>
            <a:r>
              <a:rPr lang="en-NZ" sz="4000" spc="-200" dirty="0">
                <a:solidFill>
                  <a:schemeClr val="bg1"/>
                </a:solidFill>
              </a:rPr>
              <a:t>Feed.</a:t>
            </a:r>
          </a:p>
          <a:p>
            <a:pPr>
              <a:lnSpc>
                <a:spcPct val="70000"/>
              </a:lnSpc>
            </a:pPr>
            <a:r>
              <a:rPr lang="en-NZ" sz="4000" spc="-200" dirty="0">
                <a:solidFill>
                  <a:schemeClr val="bg1"/>
                </a:solidFill>
              </a:rPr>
              <a:t>Family.</a:t>
            </a:r>
          </a:p>
          <a:p>
            <a:pPr>
              <a:lnSpc>
                <a:spcPct val="70000"/>
              </a:lnSpc>
            </a:pPr>
            <a:r>
              <a:rPr lang="en-NZ" sz="4000" spc="-200" dirty="0">
                <a:solidFill>
                  <a:schemeClr val="bg1"/>
                </a:solidFill>
              </a:rPr>
              <a:t>Reconciliation…</a:t>
            </a:r>
          </a:p>
          <a:p>
            <a:pPr>
              <a:lnSpc>
                <a:spcPct val="70000"/>
              </a:lnSpc>
            </a:pPr>
            <a:endParaRPr lang="en-NZ" sz="4000" spc="-200" dirty="0"/>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0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Enriched.</a:t>
            </a:r>
          </a:p>
          <a:p>
            <a:pPr>
              <a:lnSpc>
                <a:spcPct val="70000"/>
              </a:lnSpc>
            </a:pPr>
            <a:r>
              <a:rPr lang="en-NZ" sz="4000" spc="-200" dirty="0"/>
              <a:t>Honoured.</a:t>
            </a:r>
          </a:p>
          <a:p>
            <a:pPr>
              <a:lnSpc>
                <a:spcPct val="70000"/>
              </a:lnSpc>
            </a:pPr>
            <a:r>
              <a:rPr lang="en-NZ" sz="4000" spc="-200" dirty="0"/>
              <a:t>Feed.</a:t>
            </a:r>
          </a:p>
          <a:p>
            <a:pPr>
              <a:lnSpc>
                <a:spcPct val="70000"/>
              </a:lnSpc>
            </a:pPr>
            <a:r>
              <a:rPr lang="en-NZ" sz="4000" spc="-200" dirty="0">
                <a:solidFill>
                  <a:schemeClr val="bg1"/>
                </a:solidFill>
              </a:rPr>
              <a:t>Family.</a:t>
            </a:r>
          </a:p>
          <a:p>
            <a:pPr>
              <a:lnSpc>
                <a:spcPct val="70000"/>
              </a:lnSpc>
            </a:pPr>
            <a:r>
              <a:rPr lang="en-NZ" sz="4000" spc="-200" dirty="0">
                <a:solidFill>
                  <a:schemeClr val="bg1"/>
                </a:solidFill>
              </a:rPr>
              <a:t>Reconciliation…</a:t>
            </a:r>
          </a:p>
          <a:p>
            <a:pPr>
              <a:lnSpc>
                <a:spcPct val="70000"/>
              </a:lnSpc>
            </a:pPr>
            <a:endParaRPr lang="en-NZ" sz="4000" spc="-200" dirty="0"/>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403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Enriched.</a:t>
            </a:r>
          </a:p>
          <a:p>
            <a:pPr>
              <a:lnSpc>
                <a:spcPct val="70000"/>
              </a:lnSpc>
            </a:pPr>
            <a:r>
              <a:rPr lang="en-NZ" sz="4000" spc="-200" dirty="0"/>
              <a:t>Honoured.</a:t>
            </a:r>
          </a:p>
          <a:p>
            <a:pPr>
              <a:lnSpc>
                <a:spcPct val="70000"/>
              </a:lnSpc>
            </a:pPr>
            <a:r>
              <a:rPr lang="en-NZ" sz="4000" spc="-200" dirty="0"/>
              <a:t>Feed.</a:t>
            </a:r>
          </a:p>
          <a:p>
            <a:pPr>
              <a:lnSpc>
                <a:spcPct val="70000"/>
              </a:lnSpc>
            </a:pPr>
            <a:r>
              <a:rPr lang="en-NZ" sz="4000" spc="-200" dirty="0"/>
              <a:t>Family.</a:t>
            </a:r>
          </a:p>
          <a:p>
            <a:pPr>
              <a:lnSpc>
                <a:spcPct val="70000"/>
              </a:lnSpc>
            </a:pPr>
            <a:r>
              <a:rPr lang="en-NZ" sz="4000" spc="-200" dirty="0">
                <a:solidFill>
                  <a:schemeClr val="bg1"/>
                </a:solidFill>
              </a:rPr>
              <a:t>Reconciliation…</a:t>
            </a:r>
          </a:p>
          <a:p>
            <a:pPr>
              <a:lnSpc>
                <a:spcPct val="70000"/>
              </a:lnSpc>
            </a:pPr>
            <a:endParaRPr lang="en-NZ" sz="4000" spc="-200" dirty="0"/>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1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Enriched.</a:t>
            </a:r>
          </a:p>
          <a:p>
            <a:pPr>
              <a:lnSpc>
                <a:spcPct val="70000"/>
              </a:lnSpc>
            </a:pPr>
            <a:r>
              <a:rPr lang="en-NZ" sz="4000" spc="-200" dirty="0"/>
              <a:t>Honoured.</a:t>
            </a:r>
          </a:p>
          <a:p>
            <a:pPr>
              <a:lnSpc>
                <a:spcPct val="70000"/>
              </a:lnSpc>
            </a:pPr>
            <a:r>
              <a:rPr lang="en-NZ" sz="4000" spc="-200" dirty="0"/>
              <a:t>Feed.</a:t>
            </a:r>
          </a:p>
          <a:p>
            <a:pPr>
              <a:lnSpc>
                <a:spcPct val="70000"/>
              </a:lnSpc>
            </a:pPr>
            <a:r>
              <a:rPr lang="en-NZ" sz="4000" spc="-200" dirty="0"/>
              <a:t>Family.</a:t>
            </a:r>
          </a:p>
          <a:p>
            <a:pPr>
              <a:lnSpc>
                <a:spcPct val="70000"/>
              </a:lnSpc>
            </a:pPr>
            <a:r>
              <a:rPr lang="en-NZ" sz="4000" spc="-200" dirty="0"/>
              <a:t>Reconciliation…</a:t>
            </a:r>
          </a:p>
          <a:p>
            <a:pPr>
              <a:lnSpc>
                <a:spcPct val="70000"/>
              </a:lnSpc>
            </a:pPr>
            <a:endParaRPr lang="en-NZ" sz="4000" spc="-200" dirty="0"/>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482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Lifted spirits.</a:t>
            </a:r>
          </a:p>
          <a:p>
            <a:pPr>
              <a:lnSpc>
                <a:spcPct val="70000"/>
              </a:lnSpc>
            </a:pPr>
            <a:r>
              <a:rPr lang="en-NZ" sz="4000" spc="-200" dirty="0">
                <a:solidFill>
                  <a:schemeClr val="bg1"/>
                </a:solidFill>
              </a:rPr>
              <a:t>Joy.</a:t>
            </a:r>
          </a:p>
          <a:p>
            <a:pPr>
              <a:lnSpc>
                <a:spcPct val="70000"/>
              </a:lnSpc>
            </a:pPr>
            <a:r>
              <a:rPr lang="en-NZ" sz="4000" spc="-200" dirty="0">
                <a:solidFill>
                  <a:schemeClr val="bg1"/>
                </a:solidFill>
              </a:rPr>
              <a:t>Companionship.</a:t>
            </a:r>
          </a:p>
          <a:p>
            <a:pPr>
              <a:lnSpc>
                <a:spcPct val="70000"/>
              </a:lnSpc>
            </a:pPr>
            <a:r>
              <a:rPr lang="en-NZ" sz="4000" spc="-200" dirty="0">
                <a:solidFill>
                  <a:schemeClr val="bg1"/>
                </a:solidFill>
              </a:rPr>
              <a:t>Fun.</a:t>
            </a:r>
          </a:p>
          <a:p>
            <a:pPr>
              <a:lnSpc>
                <a:spcPct val="70000"/>
              </a:lnSpc>
            </a:pPr>
            <a:r>
              <a:rPr lang="en-NZ" sz="4000" spc="-200" dirty="0">
                <a:solidFill>
                  <a:schemeClr val="bg1"/>
                </a:solidFill>
              </a:rPr>
              <a:t>No more sorrows.</a:t>
            </a:r>
          </a:p>
          <a:p>
            <a:pPr>
              <a:lnSpc>
                <a:spcPct val="70000"/>
              </a:lnSpc>
            </a:pPr>
            <a:r>
              <a:rPr lang="en-NZ" sz="4000" spc="-200" dirty="0">
                <a:solidFill>
                  <a:schemeClr val="bg1"/>
                </a:solidFill>
              </a:rPr>
              <a:t>Freedom.</a:t>
            </a:r>
          </a:p>
          <a:p>
            <a:pPr>
              <a:lnSpc>
                <a:spcPct val="70000"/>
              </a:lnSpc>
            </a:pPr>
            <a:r>
              <a:rPr lang="en-NZ" sz="4000" spc="-200" dirty="0">
                <a:solidFill>
                  <a:schemeClr val="bg1"/>
                </a:solidFill>
              </a:rPr>
              <a:t>Security.</a:t>
            </a:r>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9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solidFill>
                  <a:schemeClr val="bg1"/>
                </a:solidFill>
              </a:rPr>
              <a:t>Companionship.</a:t>
            </a:r>
          </a:p>
          <a:p>
            <a:pPr>
              <a:lnSpc>
                <a:spcPct val="70000"/>
              </a:lnSpc>
            </a:pPr>
            <a:r>
              <a:rPr lang="en-NZ" sz="4000" spc="-200" dirty="0">
                <a:solidFill>
                  <a:schemeClr val="bg1"/>
                </a:solidFill>
              </a:rPr>
              <a:t>Fun.</a:t>
            </a:r>
          </a:p>
          <a:p>
            <a:pPr>
              <a:lnSpc>
                <a:spcPct val="70000"/>
              </a:lnSpc>
            </a:pPr>
            <a:r>
              <a:rPr lang="en-NZ" sz="4000" spc="-200" dirty="0">
                <a:solidFill>
                  <a:schemeClr val="bg1"/>
                </a:solidFill>
              </a:rPr>
              <a:t>No more sorrows.</a:t>
            </a:r>
          </a:p>
          <a:p>
            <a:pPr>
              <a:lnSpc>
                <a:spcPct val="70000"/>
              </a:lnSpc>
            </a:pPr>
            <a:r>
              <a:rPr lang="en-NZ" sz="4000" spc="-200" dirty="0">
                <a:solidFill>
                  <a:schemeClr val="bg1"/>
                </a:solidFill>
              </a:rPr>
              <a:t>Freedom.</a:t>
            </a:r>
          </a:p>
          <a:p>
            <a:pPr>
              <a:lnSpc>
                <a:spcPct val="70000"/>
              </a:lnSpc>
            </a:pPr>
            <a:r>
              <a:rPr lang="en-NZ" sz="4000" spc="-200" dirty="0">
                <a:solidFill>
                  <a:schemeClr val="bg1"/>
                </a:solidFill>
              </a:rPr>
              <a:t>Security.</a:t>
            </a:r>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003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t>Companionship.</a:t>
            </a:r>
          </a:p>
          <a:p>
            <a:pPr>
              <a:lnSpc>
                <a:spcPct val="70000"/>
              </a:lnSpc>
            </a:pPr>
            <a:r>
              <a:rPr lang="en-NZ" sz="4000" spc="-200" dirty="0">
                <a:solidFill>
                  <a:schemeClr val="bg1"/>
                </a:solidFill>
              </a:rPr>
              <a:t>Fun.</a:t>
            </a:r>
          </a:p>
          <a:p>
            <a:pPr>
              <a:lnSpc>
                <a:spcPct val="70000"/>
              </a:lnSpc>
            </a:pPr>
            <a:r>
              <a:rPr lang="en-NZ" sz="4000" spc="-200" dirty="0">
                <a:solidFill>
                  <a:schemeClr val="bg1"/>
                </a:solidFill>
              </a:rPr>
              <a:t>No more sorrows.</a:t>
            </a:r>
          </a:p>
          <a:p>
            <a:pPr>
              <a:lnSpc>
                <a:spcPct val="70000"/>
              </a:lnSpc>
            </a:pPr>
            <a:r>
              <a:rPr lang="en-NZ" sz="4000" spc="-200" dirty="0">
                <a:solidFill>
                  <a:schemeClr val="bg1"/>
                </a:solidFill>
              </a:rPr>
              <a:t>Freedom.</a:t>
            </a:r>
          </a:p>
          <a:p>
            <a:pPr>
              <a:lnSpc>
                <a:spcPct val="70000"/>
              </a:lnSpc>
            </a:pPr>
            <a:r>
              <a:rPr lang="en-NZ" sz="4000" spc="-200" dirty="0">
                <a:solidFill>
                  <a:schemeClr val="bg1"/>
                </a:solidFill>
              </a:rPr>
              <a:t>Security.</a:t>
            </a:r>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10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t>Companionship.</a:t>
            </a:r>
          </a:p>
          <a:p>
            <a:pPr>
              <a:lnSpc>
                <a:spcPct val="70000"/>
              </a:lnSpc>
            </a:pPr>
            <a:r>
              <a:rPr lang="en-NZ" sz="4000" spc="-200" dirty="0"/>
              <a:t>Fun.</a:t>
            </a:r>
          </a:p>
          <a:p>
            <a:pPr>
              <a:lnSpc>
                <a:spcPct val="70000"/>
              </a:lnSpc>
            </a:pPr>
            <a:r>
              <a:rPr lang="en-NZ" sz="4000" spc="-200" dirty="0">
                <a:solidFill>
                  <a:schemeClr val="bg1"/>
                </a:solidFill>
              </a:rPr>
              <a:t>No more sorrows.</a:t>
            </a:r>
          </a:p>
          <a:p>
            <a:pPr>
              <a:lnSpc>
                <a:spcPct val="70000"/>
              </a:lnSpc>
            </a:pPr>
            <a:r>
              <a:rPr lang="en-NZ" sz="4000" spc="-200" dirty="0">
                <a:solidFill>
                  <a:schemeClr val="bg1"/>
                </a:solidFill>
              </a:rPr>
              <a:t>Freedom.</a:t>
            </a:r>
          </a:p>
          <a:p>
            <a:pPr>
              <a:lnSpc>
                <a:spcPct val="70000"/>
              </a:lnSpc>
            </a:pPr>
            <a:r>
              <a:rPr lang="en-NZ" sz="4000" spc="-200" dirty="0">
                <a:solidFill>
                  <a:schemeClr val="bg1"/>
                </a:solidFill>
              </a:rPr>
              <a:t>Security.</a:t>
            </a:r>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49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t>Companionship.</a:t>
            </a:r>
          </a:p>
          <a:p>
            <a:pPr>
              <a:lnSpc>
                <a:spcPct val="70000"/>
              </a:lnSpc>
            </a:pPr>
            <a:r>
              <a:rPr lang="en-NZ" sz="4000" spc="-200" dirty="0"/>
              <a:t>Fun.</a:t>
            </a:r>
          </a:p>
          <a:p>
            <a:pPr>
              <a:lnSpc>
                <a:spcPct val="70000"/>
              </a:lnSpc>
            </a:pPr>
            <a:r>
              <a:rPr lang="en-NZ" sz="4000" spc="-200" dirty="0"/>
              <a:t>Freedom.</a:t>
            </a:r>
          </a:p>
          <a:p>
            <a:pPr>
              <a:lnSpc>
                <a:spcPct val="70000"/>
              </a:lnSpc>
            </a:pPr>
            <a:r>
              <a:rPr lang="en-NZ" sz="4000" spc="-200" dirty="0">
                <a:solidFill>
                  <a:schemeClr val="bg1"/>
                </a:solidFill>
              </a:rPr>
              <a:t>Security.</a:t>
            </a:r>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27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349922"/>
            <a:ext cx="8656636" cy="1245529"/>
          </a:xfrm>
        </p:spPr>
        <p:txBody>
          <a:bodyPr>
            <a:noAutofit/>
          </a:bodyPr>
          <a:lstStyle/>
          <a:p>
            <a:pPr algn="l">
              <a:lnSpc>
                <a:spcPct val="70000"/>
              </a:lnSpc>
            </a:pPr>
            <a:r>
              <a:rPr lang="en-NZ" sz="4000" b="0" i="0" spc="-200" dirty="0">
                <a:solidFill>
                  <a:srgbClr val="000000"/>
                </a:solidFill>
                <a:effectLst/>
              </a:rPr>
              <a:t>Other kinds of spirits…</a:t>
            </a:r>
          </a:p>
        </p:txBody>
      </p:sp>
      <p:pic>
        <p:nvPicPr>
          <p:cNvPr id="1028" name="Picture 4" descr="Is drinking alcohol a sin?? Christian view on drinking ...">
            <a:extLst>
              <a:ext uri="{FF2B5EF4-FFF2-40B4-BE49-F238E27FC236}">
                <a16:creationId xmlns:a16="http://schemas.microsoft.com/office/drawing/2014/main" id="{41D494B0-DC27-467D-BB62-2C0AEA88A3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238"/>
          <a:stretch/>
        </p:blipFill>
        <p:spPr bwMode="auto">
          <a:xfrm>
            <a:off x="1008238" y="1020417"/>
            <a:ext cx="7127523" cy="412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49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sp>
        <p:nvSpPr>
          <p:cNvPr id="6" name="Content Placeholder 3">
            <a:extLst>
              <a:ext uri="{FF2B5EF4-FFF2-40B4-BE49-F238E27FC236}">
                <a16:creationId xmlns:a16="http://schemas.microsoft.com/office/drawing/2014/main" id="{DBD0FB6B-D2E3-49D9-A91D-103619B174A1}"/>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Home with God</a:t>
            </a:r>
            <a:r>
              <a:rPr lang="en-NZ" sz="4000" spc="-200" dirty="0"/>
              <a:t>:</a:t>
            </a:r>
          </a:p>
          <a:p>
            <a:pPr>
              <a:lnSpc>
                <a:spcPct val="70000"/>
              </a:lnSpc>
            </a:pPr>
            <a:r>
              <a:rPr lang="en-NZ" sz="4000" spc="-200" dirty="0"/>
              <a:t>“…filled with the Holy Spirit.”</a:t>
            </a:r>
          </a:p>
          <a:p>
            <a:pPr>
              <a:lnSpc>
                <a:spcPct val="70000"/>
              </a:lnSpc>
            </a:pPr>
            <a:r>
              <a:rPr lang="en-NZ" sz="4000" spc="-200" dirty="0"/>
              <a:t>Lifted spirits.</a:t>
            </a:r>
          </a:p>
          <a:p>
            <a:pPr>
              <a:lnSpc>
                <a:spcPct val="70000"/>
              </a:lnSpc>
            </a:pPr>
            <a:r>
              <a:rPr lang="en-NZ" sz="4000" spc="-200" dirty="0"/>
              <a:t>Joy.</a:t>
            </a:r>
          </a:p>
          <a:p>
            <a:pPr>
              <a:lnSpc>
                <a:spcPct val="70000"/>
              </a:lnSpc>
            </a:pPr>
            <a:r>
              <a:rPr lang="en-NZ" sz="4000" spc="-200" dirty="0"/>
              <a:t>Companionship.</a:t>
            </a:r>
          </a:p>
          <a:p>
            <a:pPr>
              <a:lnSpc>
                <a:spcPct val="70000"/>
              </a:lnSpc>
            </a:pPr>
            <a:r>
              <a:rPr lang="en-NZ" sz="4000" spc="-200" dirty="0"/>
              <a:t>Fun.</a:t>
            </a:r>
          </a:p>
          <a:p>
            <a:pPr>
              <a:lnSpc>
                <a:spcPct val="70000"/>
              </a:lnSpc>
            </a:pPr>
            <a:r>
              <a:rPr lang="en-NZ" sz="4000" spc="-200" dirty="0"/>
              <a:t>Freedom.</a:t>
            </a:r>
          </a:p>
          <a:p>
            <a:pPr>
              <a:lnSpc>
                <a:spcPct val="70000"/>
              </a:lnSpc>
            </a:pPr>
            <a:r>
              <a:rPr lang="en-NZ" sz="4000" spc="-200" dirty="0"/>
              <a:t>Security.</a:t>
            </a:r>
          </a:p>
        </p:txBody>
      </p:sp>
      <p:pic>
        <p:nvPicPr>
          <p:cNvPr id="4100" name="Picture 4" descr="The Prodigal Son - Luke 15:11-32 - March 31 2019 - New ...">
            <a:extLst>
              <a:ext uri="{FF2B5EF4-FFF2-40B4-BE49-F238E27FC236}">
                <a16:creationId xmlns:a16="http://schemas.microsoft.com/office/drawing/2014/main" id="{91DD85CB-38E5-44AD-B2C2-8601ABBB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90" y="998655"/>
            <a:ext cx="4228698"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03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txBody>
          <a:bodyPr>
            <a:noAutofit/>
          </a:bodyPr>
          <a:lstStyle/>
          <a:p>
            <a:pPr algn="l">
              <a:lnSpc>
                <a:spcPct val="70000"/>
              </a:lnSpc>
            </a:pPr>
            <a:r>
              <a:rPr lang="en-NZ" sz="4000" b="0" i="0" spc="-200" dirty="0">
                <a:solidFill>
                  <a:srgbClr val="000000"/>
                </a:solidFill>
                <a:effectLst/>
              </a:rPr>
              <a:t>Ephesians 5:18-20—</a:t>
            </a:r>
          </a:p>
          <a:p>
            <a:pPr algn="l">
              <a:lnSpc>
                <a:spcPct val="70000"/>
              </a:lnSpc>
            </a:pPr>
            <a:r>
              <a:rPr lang="en-NZ" sz="4000" b="1" i="0" spc="-200" baseline="30000" dirty="0">
                <a:solidFill>
                  <a:srgbClr val="000000"/>
                </a:solidFill>
                <a:effectLst/>
              </a:rPr>
              <a:t>18</a:t>
            </a:r>
            <a:r>
              <a:rPr lang="en-NZ" sz="4000" b="0" i="0" spc="-200" dirty="0">
                <a:solidFill>
                  <a:srgbClr val="000000"/>
                </a:solidFill>
                <a:effectLst/>
              </a:rPr>
              <a:t>And do not get drunk with wine, for that is dissipation, but be filled with the Spirit, </a:t>
            </a:r>
            <a:r>
              <a:rPr lang="en-NZ" sz="2800" b="0" i="0" dirty="0">
                <a:solidFill>
                  <a:srgbClr val="000000"/>
                </a:solidFill>
                <a:effectLst/>
                <a:latin typeface="system-ui"/>
              </a:rPr>
              <a:t> (NASB95)</a:t>
            </a:r>
          </a:p>
        </p:txBody>
      </p:sp>
      <p:sp>
        <p:nvSpPr>
          <p:cNvPr id="6" name="Content Placeholder 3">
            <a:extLst>
              <a:ext uri="{FF2B5EF4-FFF2-40B4-BE49-F238E27FC236}">
                <a16:creationId xmlns:a16="http://schemas.microsoft.com/office/drawing/2014/main" id="{056CA51B-972F-4840-A1F9-639E4AA4BBE3}"/>
              </a:ext>
            </a:extLst>
          </p:cNvPr>
          <p:cNvSpPr txBox="1">
            <a:spLocks/>
          </p:cNvSpPr>
          <p:nvPr/>
        </p:nvSpPr>
        <p:spPr>
          <a:xfrm>
            <a:off x="4629150" y="1160060"/>
            <a:ext cx="3886200" cy="5016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4000" dirty="0"/>
              <a:t>Dissipation </a:t>
            </a:r>
          </a:p>
          <a:p>
            <a:pPr marL="0" indent="0" algn="ctr">
              <a:buNone/>
            </a:pPr>
            <a:r>
              <a:rPr lang="en-NZ" sz="4000" dirty="0"/>
              <a:t>leads to</a:t>
            </a:r>
          </a:p>
          <a:p>
            <a:pPr marL="0" indent="0" algn="ctr">
              <a:buNone/>
            </a:pPr>
            <a:r>
              <a:rPr lang="en-NZ" sz="4000" u="sng" dirty="0"/>
              <a:t>disintegration</a:t>
            </a:r>
            <a:r>
              <a:rPr lang="en-NZ" sz="4000" dirty="0"/>
              <a:t>.</a:t>
            </a:r>
          </a:p>
        </p:txBody>
      </p:sp>
      <p:pic>
        <p:nvPicPr>
          <p:cNvPr id="21506" name="Picture 2">
            <a:extLst>
              <a:ext uri="{FF2B5EF4-FFF2-40B4-BE49-F238E27FC236}">
                <a16:creationId xmlns:a16="http://schemas.microsoft.com/office/drawing/2014/main" id="{1E79BC03-8D09-4061-B72F-061D92C3C4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983"/>
          <a:stretch/>
        </p:blipFill>
        <p:spPr bwMode="auto">
          <a:xfrm>
            <a:off x="4164278" y="3442757"/>
            <a:ext cx="4979722" cy="341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67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txBody>
          <a:bodyPr>
            <a:noAutofit/>
          </a:bodyPr>
          <a:lstStyle/>
          <a:p>
            <a:pPr algn="l">
              <a:lnSpc>
                <a:spcPct val="70000"/>
              </a:lnSpc>
            </a:pPr>
            <a:r>
              <a:rPr lang="en-NZ" sz="4000" b="0" i="0" spc="-200" dirty="0">
                <a:solidFill>
                  <a:srgbClr val="000000"/>
                </a:solidFill>
                <a:effectLst/>
              </a:rPr>
              <a:t>Ephesians 5:18-20—</a:t>
            </a:r>
          </a:p>
          <a:p>
            <a:pPr algn="l">
              <a:lnSpc>
                <a:spcPct val="70000"/>
              </a:lnSpc>
            </a:pPr>
            <a:r>
              <a:rPr lang="en-NZ" sz="4000" b="1" i="0" spc="-200" baseline="30000" dirty="0">
                <a:solidFill>
                  <a:srgbClr val="000000"/>
                </a:solidFill>
                <a:effectLst/>
              </a:rPr>
              <a:t>19</a:t>
            </a:r>
            <a:r>
              <a:rPr lang="en-NZ" sz="4000" b="0" i="0" spc="-200" dirty="0">
                <a:solidFill>
                  <a:srgbClr val="000000"/>
                </a:solidFill>
                <a:effectLst/>
              </a:rPr>
              <a:t>speaking to one another in psalms and hymns and spiritual songs, singing and making melody with your heart to the Lord; </a:t>
            </a:r>
            <a:r>
              <a:rPr lang="en-NZ" sz="2800" b="0" i="0" dirty="0">
                <a:solidFill>
                  <a:srgbClr val="000000"/>
                </a:solidFill>
                <a:effectLst/>
                <a:latin typeface="system-ui"/>
              </a:rPr>
              <a:t>(NASB95)</a:t>
            </a:r>
          </a:p>
        </p:txBody>
      </p:sp>
      <p:sp>
        <p:nvSpPr>
          <p:cNvPr id="6" name="Content Placeholder 3">
            <a:extLst>
              <a:ext uri="{FF2B5EF4-FFF2-40B4-BE49-F238E27FC236}">
                <a16:creationId xmlns:a16="http://schemas.microsoft.com/office/drawing/2014/main" id="{09E2F705-D2E1-4D17-98B8-E791433F882B}"/>
              </a:ext>
            </a:extLst>
          </p:cNvPr>
          <p:cNvSpPr txBox="1">
            <a:spLocks/>
          </p:cNvSpPr>
          <p:nvPr/>
        </p:nvSpPr>
        <p:spPr>
          <a:xfrm>
            <a:off x="4629150" y="1160060"/>
            <a:ext cx="3886200" cy="5016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60000"/>
              </a:lnSpc>
              <a:buNone/>
            </a:pPr>
            <a:r>
              <a:rPr lang="en-NZ" sz="4000" u="sng" spc="-200" dirty="0"/>
              <a:t>The Holy Spirit </a:t>
            </a:r>
          </a:p>
          <a:p>
            <a:pPr marL="0" indent="0" algn="ctr">
              <a:lnSpc>
                <a:spcPct val="60000"/>
              </a:lnSpc>
              <a:buNone/>
            </a:pPr>
            <a:r>
              <a:rPr lang="en-NZ" sz="4000" spc="-200" dirty="0"/>
              <a:t>leads to </a:t>
            </a:r>
          </a:p>
          <a:p>
            <a:pPr marL="0" indent="0" algn="ctr">
              <a:lnSpc>
                <a:spcPct val="60000"/>
              </a:lnSpc>
              <a:buNone/>
            </a:pPr>
            <a:r>
              <a:rPr lang="en-NZ" sz="4000" spc="-200" dirty="0"/>
              <a:t>Integration,</a:t>
            </a:r>
          </a:p>
          <a:p>
            <a:pPr marL="0" indent="0" algn="ctr">
              <a:lnSpc>
                <a:spcPct val="60000"/>
              </a:lnSpc>
              <a:buNone/>
            </a:pPr>
            <a:r>
              <a:rPr lang="en-NZ" sz="4000" spc="-200" dirty="0"/>
              <a:t> education,</a:t>
            </a:r>
          </a:p>
          <a:p>
            <a:pPr marL="0" indent="0" algn="ctr">
              <a:lnSpc>
                <a:spcPct val="60000"/>
              </a:lnSpc>
              <a:buNone/>
            </a:pPr>
            <a:r>
              <a:rPr lang="en-NZ" sz="4000" spc="-200" dirty="0"/>
              <a:t>And…</a:t>
            </a:r>
          </a:p>
        </p:txBody>
      </p:sp>
      <p:pic>
        <p:nvPicPr>
          <p:cNvPr id="10242" name="Picture 2" descr="Are You Really Worshipping if You Don't Sing?">
            <a:extLst>
              <a:ext uri="{FF2B5EF4-FFF2-40B4-BE49-F238E27FC236}">
                <a16:creationId xmlns:a16="http://schemas.microsoft.com/office/drawing/2014/main" id="{9EC01E5C-0883-4509-A43E-B0EA7ED42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908" y="4107976"/>
            <a:ext cx="5262504" cy="275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426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txBody>
          <a:bodyPr>
            <a:noAutofit/>
          </a:bodyPr>
          <a:lstStyle/>
          <a:p>
            <a:pPr algn="l">
              <a:lnSpc>
                <a:spcPct val="70000"/>
              </a:lnSpc>
            </a:pPr>
            <a:r>
              <a:rPr lang="en-NZ" sz="4000" b="0" i="0" spc="-200" dirty="0">
                <a:solidFill>
                  <a:srgbClr val="000000"/>
                </a:solidFill>
                <a:effectLst/>
              </a:rPr>
              <a:t>Ephesians 5:18-20—</a:t>
            </a:r>
          </a:p>
          <a:p>
            <a:pPr algn="l">
              <a:lnSpc>
                <a:spcPct val="70000"/>
              </a:lnSpc>
            </a:pPr>
            <a:r>
              <a:rPr lang="en-NZ" sz="4000" b="1" i="0" spc="-200" baseline="30000" dirty="0">
                <a:solidFill>
                  <a:srgbClr val="000000"/>
                </a:solidFill>
                <a:effectLst/>
              </a:rPr>
              <a:t>20</a:t>
            </a:r>
            <a:r>
              <a:rPr lang="en-NZ" sz="4000" b="0" i="0" spc="-200" dirty="0">
                <a:solidFill>
                  <a:srgbClr val="000000"/>
                </a:solidFill>
                <a:effectLst/>
              </a:rPr>
              <a:t>always giving thanks for all things in the name of our Lord Jesus Christ to God, even the Father;</a:t>
            </a:r>
            <a:r>
              <a:rPr lang="en-NZ" sz="2800" b="0" i="0" dirty="0">
                <a:solidFill>
                  <a:srgbClr val="000000"/>
                </a:solidFill>
                <a:effectLst/>
                <a:latin typeface="system-ui"/>
              </a:rPr>
              <a:t> (NASB95)</a:t>
            </a:r>
          </a:p>
        </p:txBody>
      </p:sp>
      <p:sp>
        <p:nvSpPr>
          <p:cNvPr id="7" name="Content Placeholder 3">
            <a:extLst>
              <a:ext uri="{FF2B5EF4-FFF2-40B4-BE49-F238E27FC236}">
                <a16:creationId xmlns:a16="http://schemas.microsoft.com/office/drawing/2014/main" id="{63A0598E-9081-4FA0-8672-DF1F31D30382}"/>
              </a:ext>
            </a:extLst>
          </p:cNvPr>
          <p:cNvSpPr txBox="1">
            <a:spLocks/>
          </p:cNvSpPr>
          <p:nvPr/>
        </p:nvSpPr>
        <p:spPr>
          <a:xfrm>
            <a:off x="4629150" y="1160060"/>
            <a:ext cx="3886200" cy="5016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60000"/>
              </a:lnSpc>
              <a:buNone/>
            </a:pPr>
            <a:r>
              <a:rPr lang="en-NZ" sz="4000" u="sng" spc="-200" dirty="0"/>
              <a:t>The Holy Spirit </a:t>
            </a:r>
          </a:p>
          <a:p>
            <a:pPr marL="0" indent="0" algn="ctr">
              <a:lnSpc>
                <a:spcPct val="60000"/>
              </a:lnSpc>
              <a:buNone/>
            </a:pPr>
            <a:r>
              <a:rPr lang="en-NZ" sz="4000" spc="-200" dirty="0"/>
              <a:t>leads to </a:t>
            </a:r>
          </a:p>
          <a:p>
            <a:pPr marL="0" indent="0" algn="ctr">
              <a:lnSpc>
                <a:spcPct val="60000"/>
              </a:lnSpc>
              <a:buNone/>
            </a:pPr>
            <a:r>
              <a:rPr lang="en-NZ" sz="4000" spc="-200" dirty="0"/>
              <a:t>Celebration.</a:t>
            </a:r>
          </a:p>
        </p:txBody>
      </p:sp>
      <p:pic>
        <p:nvPicPr>
          <p:cNvPr id="19458" name="Picture 2" descr="Giving Thanks to God | Thank you god, Church fundraisers ...">
            <a:extLst>
              <a:ext uri="{FF2B5EF4-FFF2-40B4-BE49-F238E27FC236}">
                <a16:creationId xmlns:a16="http://schemas.microsoft.com/office/drawing/2014/main" id="{61166B07-B04A-473C-A2E1-702A767D7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96" r="20904"/>
          <a:stretch/>
        </p:blipFill>
        <p:spPr bwMode="auto">
          <a:xfrm>
            <a:off x="4839838" y="2832329"/>
            <a:ext cx="3809431" cy="402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404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pic>
        <p:nvPicPr>
          <p:cNvPr id="20482" name="Picture 2" descr="CLR | Articles">
            <a:extLst>
              <a:ext uri="{FF2B5EF4-FFF2-40B4-BE49-F238E27FC236}">
                <a16:creationId xmlns:a16="http://schemas.microsoft.com/office/drawing/2014/main" id="{7C5235D8-7BFF-4D87-A9BC-D127627D5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37"/>
          <a:stretch/>
        </p:blipFill>
        <p:spPr bwMode="auto">
          <a:xfrm>
            <a:off x="4571999" y="2522338"/>
            <a:ext cx="4572001" cy="2599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022A01-27F1-4258-9915-CCE2F45BD7A9}"/>
              </a:ext>
            </a:extLst>
          </p:cNvPr>
          <p:cNvSpPr txBox="1"/>
          <p:nvPr/>
        </p:nvSpPr>
        <p:spPr>
          <a:xfrm>
            <a:off x="6974006" y="4612522"/>
            <a:ext cx="1815151" cy="461665"/>
          </a:xfrm>
          <a:prstGeom prst="rect">
            <a:avLst/>
          </a:prstGeom>
          <a:noFill/>
        </p:spPr>
        <p:txBody>
          <a:bodyPr wrap="square">
            <a:spAutoFit/>
          </a:bodyPr>
          <a:lstStyle/>
          <a:p>
            <a:r>
              <a:rPr lang="en-NZ" sz="2400" b="0" i="0" spc="-200" dirty="0">
                <a:solidFill>
                  <a:srgbClr val="000000"/>
                </a:solidFill>
                <a:effectLst/>
              </a:rPr>
              <a:t>Ephesians 5:18</a:t>
            </a:r>
            <a:endParaRPr lang="en-NZ" sz="2400" dirty="0"/>
          </a:p>
        </p:txBody>
      </p:sp>
    </p:spTree>
    <p:extLst>
      <p:ext uri="{BB962C8B-B14F-4D97-AF65-F5344CB8AC3E}">
        <p14:creationId xmlns:p14="http://schemas.microsoft.com/office/powerpoint/2010/main" val="1859273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lgn="ctr">
              <a:lnSpc>
                <a:spcPct val="70000"/>
              </a:lnSpc>
              <a:buNone/>
            </a:pPr>
            <a:endParaRPr lang="en-NZ" spc="-200" dirty="0">
              <a:solidFill>
                <a:schemeClr val="bg1"/>
              </a:solidFill>
            </a:endParaRPr>
          </a:p>
          <a:p>
            <a:pPr marL="0" indent="0" algn="ctr">
              <a:lnSpc>
                <a:spcPct val="70000"/>
              </a:lnSpc>
              <a:buNone/>
            </a:pPr>
            <a:r>
              <a:rPr lang="en-NZ" sz="4800" spc="-200" dirty="0">
                <a:solidFill>
                  <a:schemeClr val="bg1"/>
                </a:solidFill>
              </a:rPr>
              <a:t>Not </a:t>
            </a:r>
          </a:p>
          <a:p>
            <a:pPr marL="0" indent="0" algn="ctr">
              <a:lnSpc>
                <a:spcPct val="70000"/>
              </a:lnSpc>
              <a:buNone/>
            </a:pPr>
            <a:r>
              <a:rPr lang="en-NZ" sz="4800" u="sng" spc="-200" dirty="0">
                <a:solidFill>
                  <a:schemeClr val="bg1"/>
                </a:solidFill>
              </a:rPr>
              <a:t>WAIT</a:t>
            </a:r>
            <a:r>
              <a:rPr lang="en-NZ" sz="4800" spc="-200" dirty="0">
                <a:solidFill>
                  <a:schemeClr val="bg1"/>
                </a:solidFill>
              </a:rPr>
              <a:t>  </a:t>
            </a:r>
          </a:p>
        </p:txBody>
      </p:sp>
      <p:pic>
        <p:nvPicPr>
          <p:cNvPr id="20482" name="Picture 2" descr="CLR | Articles">
            <a:extLst>
              <a:ext uri="{FF2B5EF4-FFF2-40B4-BE49-F238E27FC236}">
                <a16:creationId xmlns:a16="http://schemas.microsoft.com/office/drawing/2014/main" id="{7C5235D8-7BFF-4D87-A9BC-D127627D5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37"/>
          <a:stretch/>
        </p:blipFill>
        <p:spPr bwMode="auto">
          <a:xfrm>
            <a:off x="4571999" y="2522338"/>
            <a:ext cx="4572001" cy="2599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022A01-27F1-4258-9915-CCE2F45BD7A9}"/>
              </a:ext>
            </a:extLst>
          </p:cNvPr>
          <p:cNvSpPr txBox="1"/>
          <p:nvPr/>
        </p:nvSpPr>
        <p:spPr>
          <a:xfrm>
            <a:off x="6974006" y="4612522"/>
            <a:ext cx="1815151" cy="461665"/>
          </a:xfrm>
          <a:prstGeom prst="rect">
            <a:avLst/>
          </a:prstGeom>
          <a:noFill/>
        </p:spPr>
        <p:txBody>
          <a:bodyPr wrap="square">
            <a:spAutoFit/>
          </a:bodyPr>
          <a:lstStyle/>
          <a:p>
            <a:r>
              <a:rPr lang="en-NZ" sz="2400" b="0" i="0" spc="-200" dirty="0">
                <a:solidFill>
                  <a:srgbClr val="000000"/>
                </a:solidFill>
                <a:effectLst/>
              </a:rPr>
              <a:t>Ephesians 5:18</a:t>
            </a:r>
            <a:endParaRPr lang="en-NZ" sz="2400" dirty="0"/>
          </a:p>
        </p:txBody>
      </p:sp>
    </p:spTree>
    <p:extLst>
      <p:ext uri="{BB962C8B-B14F-4D97-AF65-F5344CB8AC3E}">
        <p14:creationId xmlns:p14="http://schemas.microsoft.com/office/powerpoint/2010/main" val="3407006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lgn="ctr">
              <a:lnSpc>
                <a:spcPct val="70000"/>
              </a:lnSpc>
              <a:buNone/>
            </a:pPr>
            <a:endParaRPr lang="en-NZ" spc="-200" dirty="0">
              <a:solidFill>
                <a:schemeClr val="bg1"/>
              </a:solidFill>
            </a:endParaRPr>
          </a:p>
          <a:p>
            <a:pPr marL="0" indent="0" algn="ctr">
              <a:lnSpc>
                <a:spcPct val="70000"/>
              </a:lnSpc>
              <a:buNone/>
            </a:pPr>
            <a:r>
              <a:rPr lang="en-NZ" sz="4800" spc="-200" dirty="0">
                <a:solidFill>
                  <a:schemeClr val="bg1"/>
                </a:solidFill>
              </a:rPr>
              <a:t>Not </a:t>
            </a:r>
          </a:p>
          <a:p>
            <a:pPr marL="0" indent="0" algn="ctr">
              <a:lnSpc>
                <a:spcPct val="70000"/>
              </a:lnSpc>
              <a:buNone/>
            </a:pPr>
            <a:r>
              <a:rPr lang="en-NZ" sz="4800" spc="-200" dirty="0">
                <a:solidFill>
                  <a:schemeClr val="bg1"/>
                </a:solidFill>
              </a:rPr>
              <a:t>WAIT </a:t>
            </a:r>
          </a:p>
          <a:p>
            <a:pPr marL="0" indent="0" algn="ctr">
              <a:lnSpc>
                <a:spcPct val="70000"/>
              </a:lnSpc>
              <a:buNone/>
            </a:pPr>
            <a:r>
              <a:rPr lang="en-NZ" sz="4800" spc="-200" dirty="0">
                <a:solidFill>
                  <a:schemeClr val="bg1"/>
                </a:solidFill>
              </a:rPr>
              <a:t>But </a:t>
            </a:r>
          </a:p>
          <a:p>
            <a:pPr marL="0" indent="0" algn="ctr">
              <a:lnSpc>
                <a:spcPct val="70000"/>
              </a:lnSpc>
              <a:buNone/>
            </a:pPr>
            <a:r>
              <a:rPr lang="en-NZ" sz="4800" u="sng" spc="-200" dirty="0">
                <a:solidFill>
                  <a:schemeClr val="bg1"/>
                </a:solidFill>
              </a:rPr>
              <a:t>WORK </a:t>
            </a:r>
          </a:p>
        </p:txBody>
      </p:sp>
      <p:pic>
        <p:nvPicPr>
          <p:cNvPr id="20482" name="Picture 2" descr="CLR | Articles">
            <a:extLst>
              <a:ext uri="{FF2B5EF4-FFF2-40B4-BE49-F238E27FC236}">
                <a16:creationId xmlns:a16="http://schemas.microsoft.com/office/drawing/2014/main" id="{7C5235D8-7BFF-4D87-A9BC-D127627D5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37"/>
          <a:stretch/>
        </p:blipFill>
        <p:spPr bwMode="auto">
          <a:xfrm>
            <a:off x="4571999" y="2522338"/>
            <a:ext cx="4572001" cy="2599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022A01-27F1-4258-9915-CCE2F45BD7A9}"/>
              </a:ext>
            </a:extLst>
          </p:cNvPr>
          <p:cNvSpPr txBox="1"/>
          <p:nvPr/>
        </p:nvSpPr>
        <p:spPr>
          <a:xfrm>
            <a:off x="6974006" y="4612522"/>
            <a:ext cx="1815151" cy="461665"/>
          </a:xfrm>
          <a:prstGeom prst="rect">
            <a:avLst/>
          </a:prstGeom>
          <a:noFill/>
        </p:spPr>
        <p:txBody>
          <a:bodyPr wrap="square">
            <a:spAutoFit/>
          </a:bodyPr>
          <a:lstStyle/>
          <a:p>
            <a:r>
              <a:rPr lang="en-NZ" sz="2400" b="0" i="0" spc="-200" dirty="0">
                <a:solidFill>
                  <a:srgbClr val="000000"/>
                </a:solidFill>
                <a:effectLst/>
              </a:rPr>
              <a:t>Ephesians 5:18</a:t>
            </a:r>
            <a:endParaRPr lang="en-NZ" sz="2400" dirty="0"/>
          </a:p>
        </p:txBody>
      </p:sp>
    </p:spTree>
    <p:extLst>
      <p:ext uri="{BB962C8B-B14F-4D97-AF65-F5344CB8AC3E}">
        <p14:creationId xmlns:p14="http://schemas.microsoft.com/office/powerpoint/2010/main" val="2749530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lgn="ctr">
              <a:lnSpc>
                <a:spcPct val="70000"/>
              </a:lnSpc>
              <a:buNone/>
            </a:pPr>
            <a:endParaRPr lang="en-NZ" spc="-200" dirty="0">
              <a:solidFill>
                <a:schemeClr val="bg1"/>
              </a:solidFill>
            </a:endParaRPr>
          </a:p>
          <a:p>
            <a:pPr marL="0" indent="0" algn="ctr">
              <a:lnSpc>
                <a:spcPct val="70000"/>
              </a:lnSpc>
              <a:buNone/>
            </a:pPr>
            <a:r>
              <a:rPr lang="en-NZ" sz="4800" spc="-200" dirty="0">
                <a:solidFill>
                  <a:schemeClr val="bg1"/>
                </a:solidFill>
              </a:rPr>
              <a:t>Not </a:t>
            </a:r>
          </a:p>
          <a:p>
            <a:pPr marL="0" indent="0" algn="ctr">
              <a:lnSpc>
                <a:spcPct val="70000"/>
              </a:lnSpc>
              <a:buNone/>
            </a:pPr>
            <a:r>
              <a:rPr lang="en-NZ" sz="4800" spc="-200" dirty="0">
                <a:solidFill>
                  <a:schemeClr val="bg1"/>
                </a:solidFill>
              </a:rPr>
              <a:t>WAIT </a:t>
            </a:r>
          </a:p>
          <a:p>
            <a:pPr marL="0" indent="0" algn="ctr">
              <a:lnSpc>
                <a:spcPct val="70000"/>
              </a:lnSpc>
              <a:buNone/>
            </a:pPr>
            <a:r>
              <a:rPr lang="en-NZ" sz="4800" spc="-200" dirty="0">
                <a:solidFill>
                  <a:schemeClr val="bg1"/>
                </a:solidFill>
              </a:rPr>
              <a:t>But </a:t>
            </a:r>
          </a:p>
          <a:p>
            <a:pPr marL="0" indent="0" algn="ctr">
              <a:lnSpc>
                <a:spcPct val="70000"/>
              </a:lnSpc>
              <a:buNone/>
            </a:pPr>
            <a:r>
              <a:rPr lang="en-NZ" sz="4800" u="sng" spc="-200" dirty="0">
                <a:solidFill>
                  <a:schemeClr val="bg1"/>
                </a:solidFill>
              </a:rPr>
              <a:t>WORK </a:t>
            </a:r>
          </a:p>
          <a:p>
            <a:pPr marL="0" indent="0" algn="ctr">
              <a:lnSpc>
                <a:spcPct val="70000"/>
              </a:lnSpc>
              <a:buNone/>
            </a:pPr>
            <a:r>
              <a:rPr lang="en-NZ" sz="4800" spc="-200" dirty="0">
                <a:solidFill>
                  <a:schemeClr val="bg1"/>
                </a:solidFill>
              </a:rPr>
              <a:t>at being </a:t>
            </a:r>
          </a:p>
          <a:p>
            <a:pPr marL="0" indent="0" algn="ctr">
              <a:lnSpc>
                <a:spcPct val="70000"/>
              </a:lnSpc>
              <a:buNone/>
            </a:pPr>
            <a:r>
              <a:rPr lang="en-NZ" sz="4800" spc="-200" dirty="0">
                <a:solidFill>
                  <a:schemeClr val="bg1"/>
                </a:solidFill>
              </a:rPr>
              <a:t>Filled </a:t>
            </a:r>
            <a:r>
              <a:rPr lang="en-NZ" sz="4800" spc="-200" dirty="0">
                <a:solidFill>
                  <a:schemeClr val="bg1"/>
                </a:solidFill>
                <a:latin typeface="system-ui"/>
              </a:rPr>
              <a:t>w</a:t>
            </a:r>
            <a:r>
              <a:rPr lang="en-NZ" sz="4800" b="0" i="0" spc="-200" dirty="0">
                <a:solidFill>
                  <a:schemeClr val="bg1"/>
                </a:solidFill>
                <a:effectLst/>
                <a:latin typeface="system-ui"/>
              </a:rPr>
              <a:t>ith the </a:t>
            </a:r>
          </a:p>
          <a:p>
            <a:pPr marL="0" indent="0" algn="ctr">
              <a:lnSpc>
                <a:spcPct val="70000"/>
              </a:lnSpc>
              <a:buNone/>
            </a:pPr>
            <a:r>
              <a:rPr lang="en-NZ" sz="4800" b="0" i="0" spc="-200" dirty="0">
                <a:solidFill>
                  <a:schemeClr val="bg1"/>
                </a:solidFill>
                <a:effectLst/>
                <a:latin typeface="system-ui"/>
              </a:rPr>
              <a:t>Holy Spirit</a:t>
            </a:r>
            <a:endParaRPr lang="en-NZ" sz="4800" b="0" i="0" dirty="0">
              <a:solidFill>
                <a:schemeClr val="bg1"/>
              </a:solidFill>
              <a:effectLst/>
              <a:latin typeface="system-ui"/>
            </a:endParaRPr>
          </a:p>
        </p:txBody>
      </p:sp>
      <p:pic>
        <p:nvPicPr>
          <p:cNvPr id="20482" name="Picture 2" descr="CLR | Articles">
            <a:extLst>
              <a:ext uri="{FF2B5EF4-FFF2-40B4-BE49-F238E27FC236}">
                <a16:creationId xmlns:a16="http://schemas.microsoft.com/office/drawing/2014/main" id="{7C5235D8-7BFF-4D87-A9BC-D127627D5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37"/>
          <a:stretch/>
        </p:blipFill>
        <p:spPr bwMode="auto">
          <a:xfrm>
            <a:off x="4571999" y="2522338"/>
            <a:ext cx="4572001" cy="2599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022A01-27F1-4258-9915-CCE2F45BD7A9}"/>
              </a:ext>
            </a:extLst>
          </p:cNvPr>
          <p:cNvSpPr txBox="1"/>
          <p:nvPr/>
        </p:nvSpPr>
        <p:spPr>
          <a:xfrm>
            <a:off x="6974006" y="4612522"/>
            <a:ext cx="1815151" cy="461665"/>
          </a:xfrm>
          <a:prstGeom prst="rect">
            <a:avLst/>
          </a:prstGeom>
          <a:noFill/>
        </p:spPr>
        <p:txBody>
          <a:bodyPr wrap="square">
            <a:spAutoFit/>
          </a:bodyPr>
          <a:lstStyle/>
          <a:p>
            <a:r>
              <a:rPr lang="en-NZ" sz="2400" b="0" i="0" spc="-200" dirty="0">
                <a:solidFill>
                  <a:srgbClr val="000000"/>
                </a:solidFill>
                <a:effectLst/>
              </a:rPr>
              <a:t>Ephesians 5:18</a:t>
            </a:r>
            <a:endParaRPr lang="en-NZ" sz="2400" dirty="0"/>
          </a:p>
        </p:txBody>
      </p:sp>
    </p:spTree>
    <p:extLst>
      <p:ext uri="{BB962C8B-B14F-4D97-AF65-F5344CB8AC3E}">
        <p14:creationId xmlns:p14="http://schemas.microsoft.com/office/powerpoint/2010/main" val="4152732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lgn="ctr">
              <a:lnSpc>
                <a:spcPct val="70000"/>
              </a:lnSpc>
              <a:buNone/>
            </a:pPr>
            <a:endParaRPr lang="en-NZ" spc="-200" dirty="0">
              <a:solidFill>
                <a:schemeClr val="bg1"/>
              </a:solidFill>
            </a:endParaRPr>
          </a:p>
          <a:p>
            <a:pPr marL="0" indent="0" algn="ctr">
              <a:lnSpc>
                <a:spcPct val="70000"/>
              </a:lnSpc>
              <a:buNone/>
            </a:pPr>
            <a:r>
              <a:rPr lang="en-NZ" sz="4800" spc="-200" dirty="0">
                <a:solidFill>
                  <a:schemeClr val="bg1"/>
                </a:solidFill>
              </a:rPr>
              <a:t>Not </a:t>
            </a:r>
          </a:p>
          <a:p>
            <a:pPr marL="0" indent="0" algn="ctr">
              <a:lnSpc>
                <a:spcPct val="70000"/>
              </a:lnSpc>
              <a:buNone/>
            </a:pPr>
            <a:r>
              <a:rPr lang="en-NZ" sz="4800" u="sng" spc="-200" dirty="0">
                <a:solidFill>
                  <a:schemeClr val="bg1"/>
                </a:solidFill>
              </a:rPr>
              <a:t>WAIT</a:t>
            </a:r>
            <a:r>
              <a:rPr lang="en-NZ" sz="4800" spc="-200" dirty="0">
                <a:solidFill>
                  <a:schemeClr val="bg1"/>
                </a:solidFill>
              </a:rPr>
              <a:t> </a:t>
            </a:r>
          </a:p>
          <a:p>
            <a:pPr marL="0" indent="0" algn="ctr">
              <a:lnSpc>
                <a:spcPct val="70000"/>
              </a:lnSpc>
              <a:buNone/>
            </a:pPr>
            <a:r>
              <a:rPr lang="en-NZ" sz="4800" spc="-200" dirty="0">
                <a:solidFill>
                  <a:schemeClr val="bg1"/>
                </a:solidFill>
              </a:rPr>
              <a:t>But </a:t>
            </a:r>
          </a:p>
          <a:p>
            <a:pPr marL="0" indent="0" algn="ctr">
              <a:lnSpc>
                <a:spcPct val="70000"/>
              </a:lnSpc>
              <a:buNone/>
            </a:pPr>
            <a:r>
              <a:rPr lang="en-NZ" sz="4800" u="sng" spc="-200" dirty="0">
                <a:solidFill>
                  <a:schemeClr val="bg1"/>
                </a:solidFill>
              </a:rPr>
              <a:t>WORK </a:t>
            </a:r>
          </a:p>
          <a:p>
            <a:pPr marL="0" indent="0" algn="ctr">
              <a:lnSpc>
                <a:spcPct val="70000"/>
              </a:lnSpc>
              <a:buNone/>
            </a:pPr>
            <a:r>
              <a:rPr lang="en-NZ" sz="4800" spc="-200" dirty="0">
                <a:solidFill>
                  <a:schemeClr val="bg1"/>
                </a:solidFill>
              </a:rPr>
              <a:t>at being </a:t>
            </a:r>
          </a:p>
          <a:p>
            <a:pPr marL="0" indent="0" algn="ctr">
              <a:lnSpc>
                <a:spcPct val="70000"/>
              </a:lnSpc>
              <a:buNone/>
            </a:pPr>
            <a:r>
              <a:rPr lang="en-NZ" sz="4800" spc="-200" dirty="0">
                <a:solidFill>
                  <a:schemeClr val="bg1"/>
                </a:solidFill>
              </a:rPr>
              <a:t>Filled </a:t>
            </a:r>
            <a:r>
              <a:rPr lang="en-NZ" sz="4800" spc="-200" dirty="0">
                <a:solidFill>
                  <a:schemeClr val="bg1"/>
                </a:solidFill>
                <a:latin typeface="system-ui"/>
              </a:rPr>
              <a:t>w</a:t>
            </a:r>
            <a:r>
              <a:rPr lang="en-NZ" sz="4800" b="0" i="0" spc="-200" dirty="0">
                <a:solidFill>
                  <a:schemeClr val="bg1"/>
                </a:solidFill>
                <a:effectLst/>
                <a:latin typeface="system-ui"/>
              </a:rPr>
              <a:t>ith the </a:t>
            </a:r>
          </a:p>
          <a:p>
            <a:pPr marL="0" indent="0" algn="ctr">
              <a:lnSpc>
                <a:spcPct val="70000"/>
              </a:lnSpc>
              <a:buNone/>
            </a:pPr>
            <a:r>
              <a:rPr lang="en-NZ" sz="4800" b="0" i="0" spc="-200" dirty="0">
                <a:solidFill>
                  <a:schemeClr val="bg1"/>
                </a:solidFill>
                <a:effectLst/>
                <a:latin typeface="system-ui"/>
              </a:rPr>
              <a:t>Holy Spirit</a:t>
            </a:r>
            <a:endParaRPr lang="en-NZ" sz="4800" b="0" i="0" dirty="0">
              <a:solidFill>
                <a:schemeClr val="bg1"/>
              </a:solidFill>
              <a:effectLst/>
              <a:latin typeface="system-ui"/>
            </a:endParaRPr>
          </a:p>
        </p:txBody>
      </p:sp>
      <p:sp>
        <p:nvSpPr>
          <p:cNvPr id="7" name="Content Placeholder 3">
            <a:extLst>
              <a:ext uri="{FF2B5EF4-FFF2-40B4-BE49-F238E27FC236}">
                <a16:creationId xmlns:a16="http://schemas.microsoft.com/office/drawing/2014/main" id="{63A0598E-9081-4FA0-8672-DF1F31D30382}"/>
              </a:ext>
            </a:extLst>
          </p:cNvPr>
          <p:cNvSpPr txBox="1">
            <a:spLocks/>
          </p:cNvSpPr>
          <p:nvPr/>
        </p:nvSpPr>
        <p:spPr>
          <a:xfrm>
            <a:off x="4629150" y="1160060"/>
            <a:ext cx="3886200" cy="5697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en-NZ" sz="4000" spc="-200" dirty="0"/>
              <a:t>"We are</a:t>
            </a:r>
          </a:p>
          <a:p>
            <a:pPr marL="0" indent="0" algn="ctr">
              <a:lnSpc>
                <a:spcPct val="50000"/>
              </a:lnSpc>
              <a:buNone/>
            </a:pPr>
            <a:r>
              <a:rPr lang="en-NZ" sz="4000" spc="-200" dirty="0"/>
              <a:t> </a:t>
            </a:r>
            <a:r>
              <a:rPr lang="en-NZ" sz="4000" u="sng" spc="-200" dirty="0"/>
              <a:t>commanded</a:t>
            </a:r>
            <a:r>
              <a:rPr lang="en-NZ" sz="4000" spc="-200" dirty="0"/>
              <a:t> to be </a:t>
            </a:r>
          </a:p>
          <a:p>
            <a:pPr marL="0" indent="0" algn="ctr">
              <a:lnSpc>
                <a:spcPct val="50000"/>
              </a:lnSpc>
              <a:buNone/>
            </a:pPr>
            <a:r>
              <a:rPr lang="en-NZ" sz="4000" spc="-200" dirty="0"/>
              <a:t>filled with the Holy </a:t>
            </a:r>
          </a:p>
          <a:p>
            <a:pPr marL="0" indent="0" algn="ctr">
              <a:lnSpc>
                <a:spcPct val="50000"/>
              </a:lnSpc>
              <a:buNone/>
            </a:pPr>
            <a:r>
              <a:rPr lang="en-NZ" sz="4000" spc="-200" dirty="0"/>
              <a:t>Spirit. </a:t>
            </a:r>
          </a:p>
        </p:txBody>
      </p:sp>
    </p:spTree>
    <p:extLst>
      <p:ext uri="{BB962C8B-B14F-4D97-AF65-F5344CB8AC3E}">
        <p14:creationId xmlns:p14="http://schemas.microsoft.com/office/powerpoint/2010/main" val="3963175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lgn="ctr">
              <a:lnSpc>
                <a:spcPct val="70000"/>
              </a:lnSpc>
              <a:buNone/>
            </a:pPr>
            <a:endParaRPr lang="en-NZ" spc="-200" dirty="0">
              <a:solidFill>
                <a:schemeClr val="bg1"/>
              </a:solidFill>
            </a:endParaRPr>
          </a:p>
          <a:p>
            <a:pPr marL="0" indent="0" algn="ctr">
              <a:lnSpc>
                <a:spcPct val="70000"/>
              </a:lnSpc>
              <a:buNone/>
            </a:pPr>
            <a:r>
              <a:rPr lang="en-NZ" sz="4800" spc="-200" dirty="0">
                <a:solidFill>
                  <a:schemeClr val="bg1"/>
                </a:solidFill>
              </a:rPr>
              <a:t>Not </a:t>
            </a:r>
          </a:p>
          <a:p>
            <a:pPr marL="0" indent="0" algn="ctr">
              <a:lnSpc>
                <a:spcPct val="70000"/>
              </a:lnSpc>
              <a:buNone/>
            </a:pPr>
            <a:r>
              <a:rPr lang="en-NZ" sz="4800" u="sng" spc="-200" dirty="0">
                <a:solidFill>
                  <a:schemeClr val="bg1"/>
                </a:solidFill>
              </a:rPr>
              <a:t>WAIT</a:t>
            </a:r>
            <a:r>
              <a:rPr lang="en-NZ" sz="4800" spc="-200" dirty="0">
                <a:solidFill>
                  <a:schemeClr val="bg1"/>
                </a:solidFill>
              </a:rPr>
              <a:t> </a:t>
            </a:r>
          </a:p>
          <a:p>
            <a:pPr marL="0" indent="0" algn="ctr">
              <a:lnSpc>
                <a:spcPct val="70000"/>
              </a:lnSpc>
              <a:buNone/>
            </a:pPr>
            <a:r>
              <a:rPr lang="en-NZ" sz="4800" spc="-200" dirty="0">
                <a:solidFill>
                  <a:schemeClr val="bg1"/>
                </a:solidFill>
              </a:rPr>
              <a:t>But </a:t>
            </a:r>
          </a:p>
          <a:p>
            <a:pPr marL="0" indent="0" algn="ctr">
              <a:lnSpc>
                <a:spcPct val="70000"/>
              </a:lnSpc>
              <a:buNone/>
            </a:pPr>
            <a:r>
              <a:rPr lang="en-NZ" sz="4800" u="sng" spc="-200" dirty="0">
                <a:solidFill>
                  <a:schemeClr val="bg1"/>
                </a:solidFill>
              </a:rPr>
              <a:t>WORK </a:t>
            </a:r>
          </a:p>
          <a:p>
            <a:pPr marL="0" indent="0" algn="ctr">
              <a:lnSpc>
                <a:spcPct val="70000"/>
              </a:lnSpc>
              <a:buNone/>
            </a:pPr>
            <a:r>
              <a:rPr lang="en-NZ" sz="4800" spc="-200" dirty="0">
                <a:solidFill>
                  <a:schemeClr val="bg1"/>
                </a:solidFill>
              </a:rPr>
              <a:t>at being </a:t>
            </a:r>
          </a:p>
          <a:p>
            <a:pPr marL="0" indent="0" algn="ctr">
              <a:lnSpc>
                <a:spcPct val="70000"/>
              </a:lnSpc>
              <a:buNone/>
            </a:pPr>
            <a:r>
              <a:rPr lang="en-NZ" sz="4800" spc="-200" dirty="0">
                <a:solidFill>
                  <a:schemeClr val="bg1"/>
                </a:solidFill>
              </a:rPr>
              <a:t>Filled </a:t>
            </a:r>
            <a:r>
              <a:rPr lang="en-NZ" sz="4800" spc="-200" dirty="0">
                <a:solidFill>
                  <a:schemeClr val="bg1"/>
                </a:solidFill>
                <a:latin typeface="system-ui"/>
              </a:rPr>
              <a:t>w</a:t>
            </a:r>
            <a:r>
              <a:rPr lang="en-NZ" sz="4800" b="0" i="0" spc="-200" dirty="0">
                <a:solidFill>
                  <a:schemeClr val="bg1"/>
                </a:solidFill>
                <a:effectLst/>
                <a:latin typeface="system-ui"/>
              </a:rPr>
              <a:t>ith the </a:t>
            </a:r>
          </a:p>
          <a:p>
            <a:pPr marL="0" indent="0" algn="ctr">
              <a:lnSpc>
                <a:spcPct val="70000"/>
              </a:lnSpc>
              <a:buNone/>
            </a:pPr>
            <a:r>
              <a:rPr lang="en-NZ" sz="4800" b="0" i="0" spc="-200" dirty="0">
                <a:solidFill>
                  <a:schemeClr val="bg1"/>
                </a:solidFill>
                <a:effectLst/>
                <a:latin typeface="system-ui"/>
              </a:rPr>
              <a:t>Holy Spirit</a:t>
            </a:r>
            <a:endParaRPr lang="en-NZ" sz="4800" b="0" i="0" dirty="0">
              <a:solidFill>
                <a:schemeClr val="bg1"/>
              </a:solidFill>
              <a:effectLst/>
              <a:latin typeface="system-ui"/>
            </a:endParaRPr>
          </a:p>
        </p:txBody>
      </p:sp>
      <p:sp>
        <p:nvSpPr>
          <p:cNvPr id="7" name="Content Placeholder 3">
            <a:extLst>
              <a:ext uri="{FF2B5EF4-FFF2-40B4-BE49-F238E27FC236}">
                <a16:creationId xmlns:a16="http://schemas.microsoft.com/office/drawing/2014/main" id="{63A0598E-9081-4FA0-8672-DF1F31D30382}"/>
              </a:ext>
            </a:extLst>
          </p:cNvPr>
          <p:cNvSpPr txBox="1">
            <a:spLocks/>
          </p:cNvSpPr>
          <p:nvPr/>
        </p:nvSpPr>
        <p:spPr>
          <a:xfrm>
            <a:off x="4629150" y="1160060"/>
            <a:ext cx="3886200" cy="5697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en-NZ" sz="4000" spc="-200" dirty="0"/>
              <a:t>"We are</a:t>
            </a:r>
          </a:p>
          <a:p>
            <a:pPr marL="0" indent="0" algn="ctr">
              <a:lnSpc>
                <a:spcPct val="50000"/>
              </a:lnSpc>
              <a:buNone/>
            </a:pPr>
            <a:r>
              <a:rPr lang="en-NZ" sz="4000" spc="-200" dirty="0"/>
              <a:t> commanded to be </a:t>
            </a:r>
          </a:p>
          <a:p>
            <a:pPr marL="0" indent="0" algn="ctr">
              <a:lnSpc>
                <a:spcPct val="50000"/>
              </a:lnSpc>
              <a:buNone/>
            </a:pPr>
            <a:r>
              <a:rPr lang="en-NZ" sz="4000" spc="-200" dirty="0"/>
              <a:t>filled with the Holy </a:t>
            </a:r>
          </a:p>
          <a:p>
            <a:pPr marL="0" indent="0" algn="ctr">
              <a:lnSpc>
                <a:spcPct val="50000"/>
              </a:lnSpc>
              <a:buNone/>
            </a:pPr>
            <a:r>
              <a:rPr lang="en-NZ" sz="4000" spc="-200" dirty="0"/>
              <a:t>Spirit. </a:t>
            </a:r>
          </a:p>
          <a:p>
            <a:pPr marL="0" indent="0" algn="ctr">
              <a:lnSpc>
                <a:spcPct val="50000"/>
              </a:lnSpc>
              <a:buNone/>
            </a:pPr>
            <a:r>
              <a:rPr lang="en-NZ" sz="4000" spc="-200" dirty="0"/>
              <a:t>There is </a:t>
            </a:r>
            <a:r>
              <a:rPr lang="en-NZ" sz="4000" u="sng" spc="-200" dirty="0"/>
              <a:t>no passivity</a:t>
            </a:r>
            <a:r>
              <a:rPr lang="en-NZ" sz="4000" spc="-200" dirty="0"/>
              <a:t> </a:t>
            </a:r>
          </a:p>
          <a:p>
            <a:pPr marL="0" indent="0" algn="ctr">
              <a:lnSpc>
                <a:spcPct val="50000"/>
              </a:lnSpc>
              <a:buNone/>
            </a:pPr>
            <a:r>
              <a:rPr lang="en-NZ" sz="4000" spc="-200" dirty="0"/>
              <a:t>in being filled with </a:t>
            </a:r>
          </a:p>
          <a:p>
            <a:pPr marL="0" indent="0" algn="ctr">
              <a:lnSpc>
                <a:spcPct val="50000"/>
              </a:lnSpc>
              <a:buNone/>
            </a:pPr>
            <a:r>
              <a:rPr lang="en-NZ" sz="4000" spc="-200" dirty="0"/>
              <a:t>the Spirit. </a:t>
            </a:r>
          </a:p>
        </p:txBody>
      </p:sp>
    </p:spTree>
    <p:extLst>
      <p:ext uri="{BB962C8B-B14F-4D97-AF65-F5344CB8AC3E}">
        <p14:creationId xmlns:p14="http://schemas.microsoft.com/office/powerpoint/2010/main" val="103607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Science shows drunk people have no idea how wasted they are.</a:t>
            </a:r>
          </a:p>
        </p:txBody>
      </p:sp>
      <p:pic>
        <p:nvPicPr>
          <p:cNvPr id="1026" name="Picture 2" descr="Science shows drunk people have no idea how wasted they are">
            <a:extLst>
              <a:ext uri="{FF2B5EF4-FFF2-40B4-BE49-F238E27FC236}">
                <a16:creationId xmlns:a16="http://schemas.microsoft.com/office/drawing/2014/main" id="{00129B3C-9BF6-444C-9993-A040871C5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644" y="1266953"/>
            <a:ext cx="6166712" cy="41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282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lgn="ctr">
              <a:lnSpc>
                <a:spcPct val="70000"/>
              </a:lnSpc>
              <a:buNone/>
            </a:pPr>
            <a:endParaRPr lang="en-NZ" spc="-200" dirty="0">
              <a:solidFill>
                <a:schemeClr val="bg1"/>
              </a:solidFill>
            </a:endParaRPr>
          </a:p>
          <a:p>
            <a:pPr marL="0" indent="0" algn="ctr">
              <a:lnSpc>
                <a:spcPct val="70000"/>
              </a:lnSpc>
              <a:buNone/>
            </a:pPr>
            <a:r>
              <a:rPr lang="en-NZ" sz="4800" spc="-200" dirty="0">
                <a:solidFill>
                  <a:schemeClr val="bg1"/>
                </a:solidFill>
              </a:rPr>
              <a:t>Not </a:t>
            </a:r>
          </a:p>
          <a:p>
            <a:pPr marL="0" indent="0" algn="ctr">
              <a:lnSpc>
                <a:spcPct val="70000"/>
              </a:lnSpc>
              <a:buNone/>
            </a:pPr>
            <a:r>
              <a:rPr lang="en-NZ" sz="4800" u="sng" spc="-200" dirty="0">
                <a:solidFill>
                  <a:schemeClr val="bg1"/>
                </a:solidFill>
              </a:rPr>
              <a:t>WAIT</a:t>
            </a:r>
            <a:r>
              <a:rPr lang="en-NZ" sz="4800" spc="-200" dirty="0">
                <a:solidFill>
                  <a:schemeClr val="bg1"/>
                </a:solidFill>
              </a:rPr>
              <a:t> </a:t>
            </a:r>
          </a:p>
          <a:p>
            <a:pPr marL="0" indent="0" algn="ctr">
              <a:lnSpc>
                <a:spcPct val="70000"/>
              </a:lnSpc>
              <a:buNone/>
            </a:pPr>
            <a:r>
              <a:rPr lang="en-NZ" sz="4800" spc="-200" dirty="0">
                <a:solidFill>
                  <a:schemeClr val="bg1"/>
                </a:solidFill>
              </a:rPr>
              <a:t>But </a:t>
            </a:r>
          </a:p>
          <a:p>
            <a:pPr marL="0" indent="0" algn="ctr">
              <a:lnSpc>
                <a:spcPct val="70000"/>
              </a:lnSpc>
              <a:buNone/>
            </a:pPr>
            <a:r>
              <a:rPr lang="en-NZ" sz="4800" u="sng" spc="-200" dirty="0">
                <a:solidFill>
                  <a:schemeClr val="bg1"/>
                </a:solidFill>
              </a:rPr>
              <a:t>WORK </a:t>
            </a:r>
          </a:p>
          <a:p>
            <a:pPr marL="0" indent="0" algn="ctr">
              <a:lnSpc>
                <a:spcPct val="70000"/>
              </a:lnSpc>
              <a:buNone/>
            </a:pPr>
            <a:r>
              <a:rPr lang="en-NZ" sz="4800" spc="-200" dirty="0">
                <a:solidFill>
                  <a:schemeClr val="bg1"/>
                </a:solidFill>
              </a:rPr>
              <a:t>at being </a:t>
            </a:r>
          </a:p>
          <a:p>
            <a:pPr marL="0" indent="0" algn="ctr">
              <a:lnSpc>
                <a:spcPct val="70000"/>
              </a:lnSpc>
              <a:buNone/>
            </a:pPr>
            <a:r>
              <a:rPr lang="en-NZ" sz="4800" spc="-200" dirty="0">
                <a:solidFill>
                  <a:schemeClr val="bg1"/>
                </a:solidFill>
              </a:rPr>
              <a:t>Filled </a:t>
            </a:r>
            <a:r>
              <a:rPr lang="en-NZ" sz="4800" spc="-200" dirty="0">
                <a:solidFill>
                  <a:schemeClr val="bg1"/>
                </a:solidFill>
                <a:latin typeface="system-ui"/>
              </a:rPr>
              <a:t>w</a:t>
            </a:r>
            <a:r>
              <a:rPr lang="en-NZ" sz="4800" b="0" i="0" spc="-200" dirty="0">
                <a:solidFill>
                  <a:schemeClr val="bg1"/>
                </a:solidFill>
                <a:effectLst/>
                <a:latin typeface="system-ui"/>
              </a:rPr>
              <a:t>ith the </a:t>
            </a:r>
          </a:p>
          <a:p>
            <a:pPr marL="0" indent="0" algn="ctr">
              <a:lnSpc>
                <a:spcPct val="70000"/>
              </a:lnSpc>
              <a:buNone/>
            </a:pPr>
            <a:r>
              <a:rPr lang="en-NZ" sz="4800" b="0" i="0" spc="-200" dirty="0">
                <a:solidFill>
                  <a:schemeClr val="bg1"/>
                </a:solidFill>
                <a:effectLst/>
                <a:latin typeface="system-ui"/>
              </a:rPr>
              <a:t>Holy Spirit</a:t>
            </a:r>
            <a:endParaRPr lang="en-NZ" sz="4800" b="0" i="0" dirty="0">
              <a:solidFill>
                <a:schemeClr val="bg1"/>
              </a:solidFill>
              <a:effectLst/>
              <a:latin typeface="system-ui"/>
            </a:endParaRPr>
          </a:p>
        </p:txBody>
      </p:sp>
      <p:sp>
        <p:nvSpPr>
          <p:cNvPr id="7" name="Content Placeholder 3">
            <a:extLst>
              <a:ext uri="{FF2B5EF4-FFF2-40B4-BE49-F238E27FC236}">
                <a16:creationId xmlns:a16="http://schemas.microsoft.com/office/drawing/2014/main" id="{63A0598E-9081-4FA0-8672-DF1F31D30382}"/>
              </a:ext>
            </a:extLst>
          </p:cNvPr>
          <p:cNvSpPr txBox="1">
            <a:spLocks/>
          </p:cNvSpPr>
          <p:nvPr/>
        </p:nvSpPr>
        <p:spPr>
          <a:xfrm>
            <a:off x="4629150" y="1160060"/>
            <a:ext cx="3886200" cy="5697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en-NZ" sz="4000" spc="-200" dirty="0"/>
              <a:t>"We are</a:t>
            </a:r>
          </a:p>
          <a:p>
            <a:pPr marL="0" indent="0" algn="ctr">
              <a:lnSpc>
                <a:spcPct val="50000"/>
              </a:lnSpc>
              <a:buNone/>
            </a:pPr>
            <a:r>
              <a:rPr lang="en-NZ" sz="4000" spc="-200" dirty="0"/>
              <a:t> commanded to be </a:t>
            </a:r>
          </a:p>
          <a:p>
            <a:pPr marL="0" indent="0" algn="ctr">
              <a:lnSpc>
                <a:spcPct val="50000"/>
              </a:lnSpc>
              <a:buNone/>
            </a:pPr>
            <a:r>
              <a:rPr lang="en-NZ" sz="4000" spc="-200" dirty="0"/>
              <a:t>filled with the Holy </a:t>
            </a:r>
          </a:p>
          <a:p>
            <a:pPr marL="0" indent="0" algn="ctr">
              <a:lnSpc>
                <a:spcPct val="50000"/>
              </a:lnSpc>
              <a:buNone/>
            </a:pPr>
            <a:r>
              <a:rPr lang="en-NZ" sz="4000" spc="-200" dirty="0"/>
              <a:t>Spirit. </a:t>
            </a:r>
          </a:p>
          <a:p>
            <a:pPr marL="0" indent="0" algn="ctr">
              <a:lnSpc>
                <a:spcPct val="50000"/>
              </a:lnSpc>
              <a:buNone/>
            </a:pPr>
            <a:r>
              <a:rPr lang="en-NZ" sz="4000" spc="-200" dirty="0"/>
              <a:t>There is no passivity </a:t>
            </a:r>
          </a:p>
          <a:p>
            <a:pPr marL="0" indent="0" algn="ctr">
              <a:lnSpc>
                <a:spcPct val="50000"/>
              </a:lnSpc>
              <a:buNone/>
            </a:pPr>
            <a:r>
              <a:rPr lang="en-NZ" sz="4000" spc="-200" dirty="0"/>
              <a:t>in being filled with </a:t>
            </a:r>
          </a:p>
          <a:p>
            <a:pPr marL="0" indent="0" algn="ctr">
              <a:lnSpc>
                <a:spcPct val="50000"/>
              </a:lnSpc>
              <a:buNone/>
            </a:pPr>
            <a:r>
              <a:rPr lang="en-NZ" sz="4000" spc="-200" dirty="0"/>
              <a:t>the Spirit. </a:t>
            </a:r>
          </a:p>
          <a:p>
            <a:pPr marL="0" indent="0" algn="ctr">
              <a:lnSpc>
                <a:spcPct val="50000"/>
              </a:lnSpc>
              <a:buNone/>
            </a:pPr>
            <a:r>
              <a:rPr lang="en-NZ" sz="4000" spc="-200" dirty="0"/>
              <a:t>The Spirit's control is </a:t>
            </a:r>
          </a:p>
          <a:p>
            <a:pPr marL="0" indent="0" algn="ctr">
              <a:lnSpc>
                <a:spcPct val="50000"/>
              </a:lnSpc>
              <a:buNone/>
            </a:pPr>
            <a:r>
              <a:rPr lang="en-NZ" sz="4000" u="sng" spc="-200" dirty="0"/>
              <a:t>not automatic</a:t>
            </a:r>
          </a:p>
        </p:txBody>
      </p:sp>
    </p:spTree>
    <p:extLst>
      <p:ext uri="{BB962C8B-B14F-4D97-AF65-F5344CB8AC3E}">
        <p14:creationId xmlns:p14="http://schemas.microsoft.com/office/powerpoint/2010/main" val="3298498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1160060"/>
            <a:ext cx="4217157" cy="5324457"/>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lgn="ctr">
              <a:lnSpc>
                <a:spcPct val="70000"/>
              </a:lnSpc>
              <a:buNone/>
            </a:pPr>
            <a:endParaRPr lang="en-NZ" spc="-200" dirty="0">
              <a:solidFill>
                <a:schemeClr val="bg1"/>
              </a:solidFill>
            </a:endParaRPr>
          </a:p>
          <a:p>
            <a:pPr marL="0" indent="0" algn="ctr">
              <a:lnSpc>
                <a:spcPct val="70000"/>
              </a:lnSpc>
              <a:buNone/>
            </a:pPr>
            <a:r>
              <a:rPr lang="en-NZ" sz="4800" spc="-200" dirty="0">
                <a:solidFill>
                  <a:schemeClr val="bg1"/>
                </a:solidFill>
              </a:rPr>
              <a:t>Not </a:t>
            </a:r>
          </a:p>
          <a:p>
            <a:pPr marL="0" indent="0" algn="ctr">
              <a:lnSpc>
                <a:spcPct val="70000"/>
              </a:lnSpc>
              <a:buNone/>
            </a:pPr>
            <a:r>
              <a:rPr lang="en-NZ" sz="4800" u="sng" spc="-200" dirty="0">
                <a:solidFill>
                  <a:schemeClr val="bg1"/>
                </a:solidFill>
              </a:rPr>
              <a:t>WAIT</a:t>
            </a:r>
            <a:r>
              <a:rPr lang="en-NZ" sz="4800" spc="-200" dirty="0">
                <a:solidFill>
                  <a:schemeClr val="bg1"/>
                </a:solidFill>
              </a:rPr>
              <a:t> </a:t>
            </a:r>
          </a:p>
          <a:p>
            <a:pPr marL="0" indent="0" algn="ctr">
              <a:lnSpc>
                <a:spcPct val="70000"/>
              </a:lnSpc>
              <a:buNone/>
            </a:pPr>
            <a:r>
              <a:rPr lang="en-NZ" sz="4800" spc="-200" dirty="0">
                <a:solidFill>
                  <a:schemeClr val="bg1"/>
                </a:solidFill>
              </a:rPr>
              <a:t>But </a:t>
            </a:r>
          </a:p>
          <a:p>
            <a:pPr marL="0" indent="0" algn="ctr">
              <a:lnSpc>
                <a:spcPct val="70000"/>
              </a:lnSpc>
              <a:buNone/>
            </a:pPr>
            <a:r>
              <a:rPr lang="en-NZ" sz="4800" u="sng" spc="-200" dirty="0">
                <a:solidFill>
                  <a:schemeClr val="bg1"/>
                </a:solidFill>
              </a:rPr>
              <a:t>WORK </a:t>
            </a:r>
          </a:p>
          <a:p>
            <a:pPr marL="0" indent="0" algn="ctr">
              <a:lnSpc>
                <a:spcPct val="70000"/>
              </a:lnSpc>
              <a:buNone/>
            </a:pPr>
            <a:r>
              <a:rPr lang="en-NZ" sz="4800" spc="-200" dirty="0">
                <a:solidFill>
                  <a:schemeClr val="bg1"/>
                </a:solidFill>
              </a:rPr>
              <a:t>at being </a:t>
            </a:r>
          </a:p>
          <a:p>
            <a:pPr marL="0" indent="0" algn="ctr">
              <a:lnSpc>
                <a:spcPct val="70000"/>
              </a:lnSpc>
              <a:buNone/>
            </a:pPr>
            <a:r>
              <a:rPr lang="en-NZ" sz="4800" spc="-200" dirty="0">
                <a:solidFill>
                  <a:schemeClr val="bg1"/>
                </a:solidFill>
              </a:rPr>
              <a:t>Filled </a:t>
            </a:r>
            <a:r>
              <a:rPr lang="en-NZ" sz="4800" spc="-200" dirty="0">
                <a:solidFill>
                  <a:schemeClr val="bg1"/>
                </a:solidFill>
                <a:latin typeface="system-ui"/>
              </a:rPr>
              <a:t>w</a:t>
            </a:r>
            <a:r>
              <a:rPr lang="en-NZ" sz="4800" b="0" i="0" spc="-200" dirty="0">
                <a:solidFill>
                  <a:schemeClr val="bg1"/>
                </a:solidFill>
                <a:effectLst/>
                <a:latin typeface="system-ui"/>
              </a:rPr>
              <a:t>ith the </a:t>
            </a:r>
          </a:p>
          <a:p>
            <a:pPr marL="0" indent="0" algn="ctr">
              <a:lnSpc>
                <a:spcPct val="70000"/>
              </a:lnSpc>
              <a:buNone/>
            </a:pPr>
            <a:r>
              <a:rPr lang="en-NZ" sz="4800" b="0" i="0" spc="-200" dirty="0">
                <a:solidFill>
                  <a:schemeClr val="bg1"/>
                </a:solidFill>
                <a:effectLst/>
                <a:latin typeface="system-ui"/>
              </a:rPr>
              <a:t>Holy Spirit</a:t>
            </a:r>
            <a:endParaRPr lang="en-NZ" sz="4800" b="0" i="0" dirty="0">
              <a:solidFill>
                <a:schemeClr val="bg1"/>
              </a:solidFill>
              <a:effectLst/>
              <a:latin typeface="system-ui"/>
            </a:endParaRPr>
          </a:p>
        </p:txBody>
      </p:sp>
      <p:sp>
        <p:nvSpPr>
          <p:cNvPr id="7" name="Content Placeholder 3">
            <a:extLst>
              <a:ext uri="{FF2B5EF4-FFF2-40B4-BE49-F238E27FC236}">
                <a16:creationId xmlns:a16="http://schemas.microsoft.com/office/drawing/2014/main" id="{63A0598E-9081-4FA0-8672-DF1F31D30382}"/>
              </a:ext>
            </a:extLst>
          </p:cNvPr>
          <p:cNvSpPr txBox="1">
            <a:spLocks/>
          </p:cNvSpPr>
          <p:nvPr/>
        </p:nvSpPr>
        <p:spPr>
          <a:xfrm>
            <a:off x="4629150" y="1160060"/>
            <a:ext cx="3886200" cy="5697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buNone/>
            </a:pPr>
            <a:r>
              <a:rPr lang="en-NZ" sz="4000" spc="-200" dirty="0"/>
              <a:t>"We are</a:t>
            </a:r>
          </a:p>
          <a:p>
            <a:pPr marL="0" indent="0" algn="ctr">
              <a:lnSpc>
                <a:spcPct val="50000"/>
              </a:lnSpc>
              <a:buNone/>
            </a:pPr>
            <a:r>
              <a:rPr lang="en-NZ" sz="4000" spc="-200" dirty="0"/>
              <a:t> commanded to be </a:t>
            </a:r>
          </a:p>
          <a:p>
            <a:pPr marL="0" indent="0" algn="ctr">
              <a:lnSpc>
                <a:spcPct val="50000"/>
              </a:lnSpc>
              <a:buNone/>
            </a:pPr>
            <a:r>
              <a:rPr lang="en-NZ" sz="4000" spc="-200" dirty="0"/>
              <a:t>filled with the Holy </a:t>
            </a:r>
          </a:p>
          <a:p>
            <a:pPr marL="0" indent="0" algn="ctr">
              <a:lnSpc>
                <a:spcPct val="50000"/>
              </a:lnSpc>
              <a:buNone/>
            </a:pPr>
            <a:r>
              <a:rPr lang="en-NZ" sz="4000" spc="-200" dirty="0"/>
              <a:t>Spirit. </a:t>
            </a:r>
          </a:p>
          <a:p>
            <a:pPr marL="0" indent="0" algn="ctr">
              <a:lnSpc>
                <a:spcPct val="50000"/>
              </a:lnSpc>
              <a:buNone/>
            </a:pPr>
            <a:r>
              <a:rPr lang="en-NZ" sz="4000" spc="-200" dirty="0"/>
              <a:t>There is no passivity </a:t>
            </a:r>
          </a:p>
          <a:p>
            <a:pPr marL="0" indent="0" algn="ctr">
              <a:lnSpc>
                <a:spcPct val="50000"/>
              </a:lnSpc>
              <a:buNone/>
            </a:pPr>
            <a:r>
              <a:rPr lang="en-NZ" sz="4000" spc="-200" dirty="0"/>
              <a:t>in being filled with </a:t>
            </a:r>
          </a:p>
          <a:p>
            <a:pPr marL="0" indent="0" algn="ctr">
              <a:lnSpc>
                <a:spcPct val="50000"/>
              </a:lnSpc>
              <a:buNone/>
            </a:pPr>
            <a:r>
              <a:rPr lang="en-NZ" sz="4000" spc="-200" dirty="0"/>
              <a:t>the Spirit. </a:t>
            </a:r>
          </a:p>
          <a:p>
            <a:pPr marL="0" indent="0" algn="ctr">
              <a:lnSpc>
                <a:spcPct val="50000"/>
              </a:lnSpc>
              <a:buNone/>
            </a:pPr>
            <a:r>
              <a:rPr lang="en-NZ" sz="4000" spc="-200" dirty="0"/>
              <a:t>The Spirit's control is </a:t>
            </a:r>
          </a:p>
          <a:p>
            <a:pPr marL="0" indent="0" algn="ctr">
              <a:lnSpc>
                <a:spcPct val="50000"/>
              </a:lnSpc>
              <a:buNone/>
            </a:pPr>
            <a:r>
              <a:rPr lang="en-NZ" sz="4000" spc="-200" dirty="0"/>
              <a:t>not automatic </a:t>
            </a:r>
          </a:p>
          <a:p>
            <a:pPr marL="0" indent="0" algn="ctr">
              <a:lnSpc>
                <a:spcPct val="50000"/>
              </a:lnSpc>
              <a:buNone/>
            </a:pPr>
            <a:r>
              <a:rPr lang="en-NZ" sz="4000" spc="-200" dirty="0"/>
              <a:t>but </a:t>
            </a:r>
            <a:r>
              <a:rPr lang="en-NZ" sz="4000" u="sng" spc="-200" dirty="0"/>
              <a:t>voluntary</a:t>
            </a:r>
            <a:r>
              <a:rPr lang="en-NZ" sz="4000" spc="-200" dirty="0"/>
              <a:t>,</a:t>
            </a:r>
          </a:p>
          <a:p>
            <a:pPr marL="0" indent="0" algn="ctr">
              <a:lnSpc>
                <a:spcPct val="50000"/>
              </a:lnSpc>
              <a:buNone/>
            </a:pPr>
            <a:r>
              <a:rPr lang="en-NZ" sz="4000" u="sng" spc="-200" dirty="0"/>
              <a:t> conceded </a:t>
            </a:r>
          </a:p>
          <a:p>
            <a:pPr marL="0" indent="0" algn="ctr">
              <a:lnSpc>
                <a:spcPct val="50000"/>
              </a:lnSpc>
              <a:buNone/>
            </a:pPr>
            <a:r>
              <a:rPr lang="en-NZ" sz="4000" u="sng" spc="-200" dirty="0"/>
              <a:t>and invited</a:t>
            </a:r>
            <a:r>
              <a:rPr lang="en-NZ" sz="4000" spc="-200" dirty="0"/>
              <a:t>."  </a:t>
            </a:r>
          </a:p>
          <a:p>
            <a:pPr marL="0" indent="0" algn="ctr">
              <a:lnSpc>
                <a:spcPct val="50000"/>
              </a:lnSpc>
              <a:buNone/>
            </a:pPr>
            <a:r>
              <a:rPr lang="en-NZ" sz="4000" spc="-200" dirty="0"/>
              <a:t>(J. Oswald Sanders)</a:t>
            </a:r>
          </a:p>
        </p:txBody>
      </p:sp>
    </p:spTree>
    <p:extLst>
      <p:ext uri="{BB962C8B-B14F-4D97-AF65-F5344CB8AC3E}">
        <p14:creationId xmlns:p14="http://schemas.microsoft.com/office/powerpoint/2010/main" val="338704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349889" y="1020417"/>
            <a:ext cx="5661590" cy="5464100"/>
          </a:xfrm>
        </p:spPr>
        <p:txBody>
          <a:bodyPr>
            <a:noAutofit/>
          </a:bodyPr>
          <a:lstStyle/>
          <a:p>
            <a:pPr algn="l">
              <a:lnSpc>
                <a:spcPct val="70000"/>
              </a:lnSpc>
            </a:pPr>
            <a:r>
              <a:rPr lang="en-NZ" sz="4000" b="0" i="0" spc="-200" dirty="0">
                <a:solidFill>
                  <a:srgbClr val="000000"/>
                </a:solidFill>
                <a:effectLst/>
              </a:rPr>
              <a:t>Hebrews 5:12-14—</a:t>
            </a:r>
          </a:p>
          <a:p>
            <a:pPr algn="l">
              <a:lnSpc>
                <a:spcPct val="70000"/>
              </a:lnSpc>
            </a:pPr>
            <a:r>
              <a:rPr lang="en-NZ" sz="4000" b="1" i="0" spc="-200" baseline="30000" dirty="0">
                <a:solidFill>
                  <a:srgbClr val="000000"/>
                </a:solidFill>
                <a:effectLst/>
              </a:rPr>
              <a:t>12 </a:t>
            </a:r>
            <a:r>
              <a:rPr lang="en-NZ" sz="4000" b="0" i="0" spc="-200" dirty="0">
                <a:solidFill>
                  <a:srgbClr val="000000"/>
                </a:solidFill>
                <a:effectLst/>
              </a:rPr>
              <a:t>For though by this time you ought to be teachers, you have need again for someone to teach you the elementary principles of the oracles of God, and you have come to need milk and not solid food. </a:t>
            </a:r>
            <a:r>
              <a:rPr lang="en-NZ" sz="2000" spc="-200" dirty="0">
                <a:solidFill>
                  <a:srgbClr val="000000"/>
                </a:solidFill>
                <a:latin typeface="system-ui"/>
              </a:rPr>
              <a:t>(NASB95)</a:t>
            </a:r>
            <a:endParaRPr lang="en-NZ" sz="2000" b="0" i="0" dirty="0">
              <a:solidFill>
                <a:srgbClr val="000000"/>
              </a:solidFill>
              <a:effectLst/>
              <a:latin typeface="system-ui"/>
            </a:endParaRPr>
          </a:p>
        </p:txBody>
      </p:sp>
      <p:pic>
        <p:nvPicPr>
          <p:cNvPr id="1026" name="Picture 2">
            <a:extLst>
              <a:ext uri="{FF2B5EF4-FFF2-40B4-BE49-F238E27FC236}">
                <a16:creationId xmlns:a16="http://schemas.microsoft.com/office/drawing/2014/main" id="{B74C71C0-CF6D-4282-BA46-631FBA45FE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982"/>
          <a:stretch/>
        </p:blipFill>
        <p:spPr bwMode="auto">
          <a:xfrm>
            <a:off x="0" y="1020417"/>
            <a:ext cx="3349888" cy="583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68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349889" y="1020417"/>
            <a:ext cx="5661590" cy="5464100"/>
          </a:xfrm>
        </p:spPr>
        <p:txBody>
          <a:bodyPr>
            <a:noAutofit/>
          </a:bodyPr>
          <a:lstStyle/>
          <a:p>
            <a:pPr algn="l">
              <a:lnSpc>
                <a:spcPct val="70000"/>
              </a:lnSpc>
            </a:pPr>
            <a:r>
              <a:rPr lang="en-NZ" sz="4000" b="0" i="0" spc="-200" dirty="0">
                <a:solidFill>
                  <a:srgbClr val="000000"/>
                </a:solidFill>
                <a:effectLst/>
              </a:rPr>
              <a:t>Hebrews 5:12-14—</a:t>
            </a:r>
          </a:p>
          <a:p>
            <a:pPr algn="l">
              <a:lnSpc>
                <a:spcPct val="70000"/>
              </a:lnSpc>
            </a:pPr>
            <a:r>
              <a:rPr lang="en-NZ" sz="4000" b="1" i="0" spc="-200" baseline="30000" dirty="0">
                <a:solidFill>
                  <a:srgbClr val="000000"/>
                </a:solidFill>
                <a:effectLst/>
              </a:rPr>
              <a:t>13</a:t>
            </a:r>
            <a:r>
              <a:rPr lang="en-NZ" sz="4000" b="0" i="0" spc="-200" dirty="0">
                <a:solidFill>
                  <a:srgbClr val="000000"/>
                </a:solidFill>
                <a:effectLst/>
              </a:rPr>
              <a:t>For everyone who partakes </a:t>
            </a:r>
            <a:r>
              <a:rPr lang="en-NZ" sz="4000" b="0" i="1" spc="-200" dirty="0">
                <a:solidFill>
                  <a:srgbClr val="000000"/>
                </a:solidFill>
                <a:effectLst/>
              </a:rPr>
              <a:t>only</a:t>
            </a:r>
            <a:r>
              <a:rPr lang="en-NZ" sz="4000" b="0" i="0" spc="-200" dirty="0">
                <a:solidFill>
                  <a:srgbClr val="000000"/>
                </a:solidFill>
                <a:effectLst/>
              </a:rPr>
              <a:t> of milk is not accustomed to the word of righteousness, for he is an infant. </a:t>
            </a:r>
            <a:r>
              <a:rPr lang="en-NZ" sz="2000" spc="-200" dirty="0">
                <a:solidFill>
                  <a:srgbClr val="000000"/>
                </a:solidFill>
                <a:latin typeface="system-ui"/>
              </a:rPr>
              <a:t>(NASB95)</a:t>
            </a:r>
            <a:endParaRPr lang="en-NZ" sz="2000" b="0" i="0" dirty="0">
              <a:solidFill>
                <a:srgbClr val="000000"/>
              </a:solidFill>
              <a:effectLst/>
              <a:latin typeface="system-ui"/>
            </a:endParaRPr>
          </a:p>
        </p:txBody>
      </p:sp>
      <p:pic>
        <p:nvPicPr>
          <p:cNvPr id="1026" name="Picture 2">
            <a:extLst>
              <a:ext uri="{FF2B5EF4-FFF2-40B4-BE49-F238E27FC236}">
                <a16:creationId xmlns:a16="http://schemas.microsoft.com/office/drawing/2014/main" id="{B74C71C0-CF6D-4282-BA46-631FBA45FE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982"/>
          <a:stretch/>
        </p:blipFill>
        <p:spPr bwMode="auto">
          <a:xfrm>
            <a:off x="0" y="1020417"/>
            <a:ext cx="3349888" cy="583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74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349889" y="1020417"/>
            <a:ext cx="5661590" cy="5464100"/>
          </a:xfrm>
        </p:spPr>
        <p:txBody>
          <a:bodyPr>
            <a:noAutofit/>
          </a:bodyPr>
          <a:lstStyle/>
          <a:p>
            <a:pPr algn="l">
              <a:lnSpc>
                <a:spcPct val="70000"/>
              </a:lnSpc>
            </a:pPr>
            <a:r>
              <a:rPr lang="en-NZ" sz="4000" b="0" i="0" spc="-200" dirty="0">
                <a:solidFill>
                  <a:srgbClr val="000000"/>
                </a:solidFill>
                <a:effectLst/>
              </a:rPr>
              <a:t>Hebrews 5:12-14—</a:t>
            </a:r>
          </a:p>
          <a:p>
            <a:pPr algn="l">
              <a:lnSpc>
                <a:spcPct val="70000"/>
              </a:lnSpc>
            </a:pPr>
            <a:r>
              <a:rPr lang="en-NZ" sz="4000" b="1" i="0" spc="-200" baseline="30000" dirty="0">
                <a:solidFill>
                  <a:srgbClr val="000000"/>
                </a:solidFill>
                <a:effectLst/>
              </a:rPr>
              <a:t>14</a:t>
            </a:r>
            <a:r>
              <a:rPr lang="en-NZ" sz="4000" b="0" i="0" spc="-200" dirty="0">
                <a:solidFill>
                  <a:srgbClr val="000000"/>
                </a:solidFill>
                <a:effectLst/>
              </a:rPr>
              <a:t>But solid food is for the mature, who because of practice have their senses trained to discern good and evil.</a:t>
            </a:r>
            <a:r>
              <a:rPr lang="en-NZ" sz="2000" spc="-200" dirty="0">
                <a:solidFill>
                  <a:srgbClr val="000000"/>
                </a:solidFill>
                <a:latin typeface="system-ui"/>
              </a:rPr>
              <a:t> (NASB95)</a:t>
            </a:r>
            <a:endParaRPr lang="en-NZ" sz="2000" b="0" i="0" dirty="0">
              <a:solidFill>
                <a:srgbClr val="000000"/>
              </a:solidFill>
              <a:effectLst/>
              <a:latin typeface="system-ui"/>
            </a:endParaRPr>
          </a:p>
        </p:txBody>
      </p:sp>
      <p:pic>
        <p:nvPicPr>
          <p:cNvPr id="1026" name="Picture 2">
            <a:extLst>
              <a:ext uri="{FF2B5EF4-FFF2-40B4-BE49-F238E27FC236}">
                <a16:creationId xmlns:a16="http://schemas.microsoft.com/office/drawing/2014/main" id="{B74C71C0-CF6D-4282-BA46-631FBA45FE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3982"/>
          <a:stretch/>
        </p:blipFill>
        <p:spPr bwMode="auto">
          <a:xfrm>
            <a:off x="0" y="1020417"/>
            <a:ext cx="3349888" cy="583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73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E40116D-962D-4E74-B4D6-3293EDCF4F45}"/>
              </a:ext>
            </a:extLst>
          </p:cNvPr>
          <p:cNvSpPr>
            <a:spLocks noGrp="1"/>
          </p:cNvSpPr>
          <p:nvPr>
            <p:ph sz="half" idx="2"/>
          </p:nvPr>
        </p:nvSpPr>
        <p:spPr/>
        <p:txBody>
          <a:bodyPr/>
          <a:lstStyle/>
          <a:p>
            <a:endParaRPr lang="en-NZ"/>
          </a:p>
        </p:txBody>
      </p:sp>
      <p:pic>
        <p:nvPicPr>
          <p:cNvPr id="8194" name="Picture 2" descr="Southern Baptist Beliefs and Doctrine">
            <a:extLst>
              <a:ext uri="{FF2B5EF4-FFF2-40B4-BE49-F238E27FC236}">
                <a16:creationId xmlns:a16="http://schemas.microsoft.com/office/drawing/2014/main" id="{FED6CBCF-B3EA-42C1-8AC1-261BC9970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761"/>
            <a:ext cx="9141714" cy="609447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9CD76651-2C79-4C3C-9D50-5716A6ADBEB6}"/>
              </a:ext>
            </a:extLst>
          </p:cNvPr>
          <p:cNvSpPr txBox="1">
            <a:spLocks/>
          </p:cNvSpPr>
          <p:nvPr/>
        </p:nvSpPr>
        <p:spPr>
          <a:xfrm>
            <a:off x="116586" y="912363"/>
            <a:ext cx="3886200" cy="5264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4000" b="1" dirty="0">
                <a:latin typeface="system-ui"/>
              </a:rPr>
              <a:t>Acts 22:16—</a:t>
            </a:r>
          </a:p>
          <a:p>
            <a:r>
              <a:rPr lang="en-NZ" sz="4000" b="1" dirty="0">
                <a:solidFill>
                  <a:srgbClr val="000000"/>
                </a:solidFill>
                <a:latin typeface="system-ui"/>
              </a:rPr>
              <a:t>Now why do you delay? Get up and be baptized, and wash away your sins, calling on His name.’</a:t>
            </a:r>
          </a:p>
          <a:p>
            <a:endParaRPr lang="en-NZ" sz="4000" dirty="0"/>
          </a:p>
        </p:txBody>
      </p:sp>
    </p:spTree>
    <p:extLst>
      <p:ext uri="{BB962C8B-B14F-4D97-AF65-F5344CB8AC3E}">
        <p14:creationId xmlns:p14="http://schemas.microsoft.com/office/powerpoint/2010/main" val="244114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Just ask those who live with drunks.</a:t>
            </a:r>
          </a:p>
        </p:txBody>
      </p:sp>
      <p:pic>
        <p:nvPicPr>
          <p:cNvPr id="6" name="Picture 2" descr="Science shows drunk people have no idea how wasted they are">
            <a:extLst>
              <a:ext uri="{FF2B5EF4-FFF2-40B4-BE49-F238E27FC236}">
                <a16:creationId xmlns:a16="http://schemas.microsoft.com/office/drawing/2014/main" id="{B989856F-8E22-4501-8948-07B4F74BF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644" y="1129599"/>
            <a:ext cx="6166712" cy="411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5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pic>
        <p:nvPicPr>
          <p:cNvPr id="1026" name="Picture 2" descr="Science shows drunk people have no idea how wasted they are">
            <a:extLst>
              <a:ext uri="{FF2B5EF4-FFF2-40B4-BE49-F238E27FC236}">
                <a16:creationId xmlns:a16="http://schemas.microsoft.com/office/drawing/2014/main" id="{00129B3C-9BF6-444C-9993-A040871C5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644" y="1129599"/>
            <a:ext cx="6166712" cy="411114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a:extLst>
              <a:ext uri="{FF2B5EF4-FFF2-40B4-BE49-F238E27FC236}">
                <a16:creationId xmlns:a16="http://schemas.microsoft.com/office/drawing/2014/main" id="{B8FAC466-461B-4076-BCBD-AC5C38DCA02F}"/>
              </a:ext>
            </a:extLst>
          </p:cNvPr>
          <p:cNvSpPr>
            <a:spLocks noGrp="1"/>
          </p:cNvSpPr>
          <p:nvPr>
            <p:ph sz="half" idx="1"/>
          </p:nvPr>
        </p:nvSpPr>
        <p:spPr>
          <a:xfrm>
            <a:off x="354843" y="5349922"/>
            <a:ext cx="8656636" cy="1245529"/>
          </a:xfrm>
        </p:spPr>
        <p:txBody>
          <a:bodyPr>
            <a:noAutofit/>
          </a:bodyPr>
          <a:lstStyle/>
          <a:p>
            <a:pPr algn="l">
              <a:lnSpc>
                <a:spcPct val="70000"/>
              </a:lnSpc>
            </a:pPr>
            <a:r>
              <a:rPr lang="en-NZ" sz="4000" b="0" i="0" spc="-200" dirty="0">
                <a:solidFill>
                  <a:srgbClr val="000000"/>
                </a:solidFill>
                <a:effectLst/>
              </a:rPr>
              <a:t>Ephesians 5:18—</a:t>
            </a:r>
            <a:r>
              <a:rPr lang="en-NZ" sz="4000" b="1" i="0" spc="-200" baseline="30000" dirty="0">
                <a:solidFill>
                  <a:srgbClr val="000000"/>
                </a:solidFill>
                <a:effectLst/>
              </a:rPr>
              <a:t>18</a:t>
            </a:r>
            <a:r>
              <a:rPr lang="en-NZ" sz="4000" b="0" i="0" spc="-200" dirty="0">
                <a:solidFill>
                  <a:srgbClr val="000000"/>
                </a:solidFill>
                <a:effectLst/>
              </a:rPr>
              <a:t>And do not get drunk with wine, for that is dissipation, but be filled with the Spirit, </a:t>
            </a:r>
            <a:r>
              <a:rPr lang="en-NZ" sz="2000" b="0" i="0" spc="-200" dirty="0">
                <a:solidFill>
                  <a:srgbClr val="000000"/>
                </a:solidFill>
                <a:effectLst/>
              </a:rPr>
              <a:t>(NASB95)</a:t>
            </a:r>
            <a:endParaRPr lang="en-NZ" sz="4000" b="0" i="0" spc="-200" dirty="0">
              <a:solidFill>
                <a:srgbClr val="000000"/>
              </a:solidFill>
              <a:effectLst/>
            </a:endParaRPr>
          </a:p>
        </p:txBody>
      </p:sp>
    </p:spTree>
    <p:extLst>
      <p:ext uri="{BB962C8B-B14F-4D97-AF65-F5344CB8AC3E}">
        <p14:creationId xmlns:p14="http://schemas.microsoft.com/office/powerpoint/2010/main" val="428782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a:stretch/>
        </p:blipFill>
        <p:spPr bwMode="auto">
          <a:xfrm>
            <a:off x="628650" y="1020417"/>
            <a:ext cx="6653283" cy="439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4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70000" lnSpcReduction="20000"/>
          </a:bodyPr>
          <a:lstStyle/>
          <a:p>
            <a:pPr marL="0" indent="0">
              <a:buNone/>
            </a:pPr>
            <a:r>
              <a:rPr lang="en-US" sz="6000" dirty="0"/>
              <a:t>Being Filled with the Holy Spirit</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354843" y="5624630"/>
            <a:ext cx="8656636" cy="970821"/>
          </a:xfrm>
        </p:spPr>
        <p:txBody>
          <a:bodyPr>
            <a:noAutofit/>
          </a:bodyPr>
          <a:lstStyle/>
          <a:p>
            <a:pPr marL="0" indent="0">
              <a:lnSpc>
                <a:spcPct val="70000"/>
              </a:lnSpc>
              <a:buNone/>
            </a:pPr>
            <a:r>
              <a:rPr lang="en-NZ" sz="4000" b="1" i="0" dirty="0">
                <a:solidFill>
                  <a:srgbClr val="000000"/>
                </a:solidFill>
                <a:effectLst/>
                <a:latin typeface="neue-haas-grotesk-display"/>
              </a:rPr>
              <a:t>The Prodigal Son </a:t>
            </a:r>
          </a:p>
          <a:p>
            <a:pPr marL="0" indent="0">
              <a:lnSpc>
                <a:spcPct val="70000"/>
              </a:lnSpc>
              <a:buNone/>
            </a:pPr>
            <a:r>
              <a:rPr lang="en-NZ" sz="4000" b="1" i="0" dirty="0">
                <a:solidFill>
                  <a:srgbClr val="000000"/>
                </a:solidFill>
                <a:effectLst/>
                <a:latin typeface="neue-haas-grotesk-display"/>
              </a:rPr>
              <a:t>(Luke 15:11-32).</a:t>
            </a:r>
          </a:p>
        </p:txBody>
      </p:sp>
      <p:pic>
        <p:nvPicPr>
          <p:cNvPr id="2050" name="Picture 2">
            <a:extLst>
              <a:ext uri="{FF2B5EF4-FFF2-40B4-BE49-F238E27FC236}">
                <a16:creationId xmlns:a16="http://schemas.microsoft.com/office/drawing/2014/main" id="{04D67074-3F57-48BE-86D1-96B6224B6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1" r="27672"/>
          <a:stretch/>
        </p:blipFill>
        <p:spPr bwMode="auto">
          <a:xfrm>
            <a:off x="628651" y="1020417"/>
            <a:ext cx="4489260" cy="43988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A631E724-9CE6-4E8D-97FD-C07033A03C8F}"/>
              </a:ext>
            </a:extLst>
          </p:cNvPr>
          <p:cNvSpPr txBox="1">
            <a:spLocks/>
          </p:cNvSpPr>
          <p:nvPr/>
        </p:nvSpPr>
        <p:spPr>
          <a:xfrm>
            <a:off x="5117910" y="1020416"/>
            <a:ext cx="3671247" cy="583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u="sng" spc="-200" dirty="0"/>
              <a:t>The “spirit” of</a:t>
            </a:r>
            <a:r>
              <a:rPr lang="en-NZ" sz="4000" spc="-200" dirty="0"/>
              <a:t>:</a:t>
            </a:r>
          </a:p>
          <a:p>
            <a:pPr>
              <a:lnSpc>
                <a:spcPct val="70000"/>
              </a:lnSpc>
            </a:pPr>
            <a:r>
              <a:rPr lang="en-NZ" sz="4000" spc="-200" dirty="0">
                <a:solidFill>
                  <a:schemeClr val="bg1"/>
                </a:solidFill>
              </a:rPr>
              <a:t>Freedom.</a:t>
            </a:r>
          </a:p>
          <a:p>
            <a:pPr>
              <a:lnSpc>
                <a:spcPct val="70000"/>
              </a:lnSpc>
            </a:pPr>
            <a:r>
              <a:rPr lang="en-NZ" sz="4000" spc="-200" dirty="0">
                <a:solidFill>
                  <a:schemeClr val="bg1"/>
                </a:solidFill>
              </a:rPr>
              <a:t>Good times.</a:t>
            </a:r>
          </a:p>
          <a:p>
            <a:pPr>
              <a:lnSpc>
                <a:spcPct val="70000"/>
              </a:lnSpc>
            </a:pPr>
            <a:r>
              <a:rPr lang="en-NZ" sz="4000" spc="-200" dirty="0">
                <a:solidFill>
                  <a:schemeClr val="bg1"/>
                </a:solidFill>
              </a:rPr>
              <a:t>Lifted spirits.</a:t>
            </a:r>
          </a:p>
          <a:p>
            <a:pPr>
              <a:lnSpc>
                <a:spcPct val="70000"/>
              </a:lnSpc>
            </a:pPr>
            <a:r>
              <a:rPr lang="en-NZ" sz="4000" spc="-200" dirty="0">
                <a:solidFill>
                  <a:schemeClr val="bg1"/>
                </a:solidFill>
              </a:rPr>
              <a:t>Joy.</a:t>
            </a:r>
          </a:p>
          <a:p>
            <a:pPr>
              <a:lnSpc>
                <a:spcPct val="70000"/>
              </a:lnSpc>
            </a:pPr>
            <a:r>
              <a:rPr lang="en-NZ" sz="4000" spc="-200" dirty="0">
                <a:solidFill>
                  <a:schemeClr val="bg1"/>
                </a:solidFill>
              </a:rPr>
              <a:t>Companionship.</a:t>
            </a:r>
          </a:p>
          <a:p>
            <a:pPr>
              <a:lnSpc>
                <a:spcPct val="70000"/>
              </a:lnSpc>
            </a:pPr>
            <a:r>
              <a:rPr lang="en-NZ" sz="4000" spc="-200" dirty="0">
                <a:solidFill>
                  <a:schemeClr val="bg1"/>
                </a:solidFill>
              </a:rPr>
              <a:t>Fun.</a:t>
            </a:r>
          </a:p>
          <a:p>
            <a:pPr>
              <a:lnSpc>
                <a:spcPct val="70000"/>
              </a:lnSpc>
            </a:pPr>
            <a:r>
              <a:rPr lang="en-NZ" sz="4000" spc="-200" dirty="0">
                <a:solidFill>
                  <a:schemeClr val="bg1"/>
                </a:solidFill>
              </a:rPr>
              <a:t>Forgotten sorrows.</a:t>
            </a:r>
          </a:p>
        </p:txBody>
      </p:sp>
    </p:spTree>
    <p:extLst>
      <p:ext uri="{BB962C8B-B14F-4D97-AF65-F5344CB8AC3E}">
        <p14:creationId xmlns:p14="http://schemas.microsoft.com/office/powerpoint/2010/main" val="33800740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15494</TotalTime>
  <Words>1830</Words>
  <Application>Microsoft Office PowerPoint</Application>
  <PresentationFormat>On-screen Show (4:3)</PresentationFormat>
  <Paragraphs>508</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neue-haas-grotesk-display</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purpose of godliness</dc:title>
  <dc:creator>John Staiger</dc:creator>
  <cp:lastModifiedBy>Morningside Church of Christ</cp:lastModifiedBy>
  <cp:revision>204</cp:revision>
  <dcterms:created xsi:type="dcterms:W3CDTF">2018-02-15T21:37:55Z</dcterms:created>
  <dcterms:modified xsi:type="dcterms:W3CDTF">2021-11-27T21:09:22Z</dcterms:modified>
</cp:coreProperties>
</file>