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77" r:id="rId2"/>
    <p:sldId id="461" r:id="rId3"/>
    <p:sldId id="588" r:id="rId4"/>
    <p:sldId id="645" r:id="rId5"/>
    <p:sldId id="643" r:id="rId6"/>
    <p:sldId id="616" r:id="rId7"/>
    <p:sldId id="617" r:id="rId8"/>
    <p:sldId id="618" r:id="rId9"/>
    <p:sldId id="619" r:id="rId10"/>
    <p:sldId id="620" r:id="rId11"/>
    <p:sldId id="621" r:id="rId12"/>
    <p:sldId id="622" r:id="rId13"/>
    <p:sldId id="623" r:id="rId14"/>
    <p:sldId id="612" r:id="rId15"/>
    <p:sldId id="602" r:id="rId16"/>
    <p:sldId id="603" r:id="rId17"/>
    <p:sldId id="604" r:id="rId18"/>
    <p:sldId id="646" r:id="rId19"/>
    <p:sldId id="605" r:id="rId20"/>
    <p:sldId id="624" r:id="rId21"/>
    <p:sldId id="608" r:id="rId22"/>
    <p:sldId id="625" r:id="rId23"/>
    <p:sldId id="626" r:id="rId24"/>
    <p:sldId id="609" r:id="rId25"/>
    <p:sldId id="627" r:id="rId26"/>
    <p:sldId id="633" r:id="rId27"/>
    <p:sldId id="635" r:id="rId28"/>
    <p:sldId id="628" r:id="rId29"/>
    <p:sldId id="632" r:id="rId30"/>
    <p:sldId id="629" r:id="rId31"/>
    <p:sldId id="630" r:id="rId32"/>
    <p:sldId id="631" r:id="rId33"/>
    <p:sldId id="607" r:id="rId34"/>
    <p:sldId id="644" r:id="rId35"/>
    <p:sldId id="636" r:id="rId36"/>
    <p:sldId id="637" r:id="rId37"/>
    <p:sldId id="638" r:id="rId38"/>
    <p:sldId id="639" r:id="rId39"/>
    <p:sldId id="640" r:id="rId40"/>
    <p:sldId id="641" r:id="rId41"/>
    <p:sldId id="610" r:id="rId42"/>
    <p:sldId id="611" r:id="rId43"/>
    <p:sldId id="58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00FAF-218C-4009-A0DD-8641FA9BC024}" type="datetimeFigureOut">
              <a:rPr lang="en-NZ" smtClean="0"/>
              <a:t>15/12/2021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FE120-436B-46D6-B012-E1639CE418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11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15/12/2021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3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15/12/2021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238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15/12/2021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15/12/2021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7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15/12/2021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382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15/12/2021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4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15/12/2021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504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15/12/2021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14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15/12/2021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2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15/12/2021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15/12/2021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910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DD58-AF44-414E-8EE6-274F67F68675}" type="datetimeFigureOut">
              <a:rPr lang="en-NZ" smtClean="0"/>
              <a:t>15/12/2021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8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Series: What on Earth…</a:t>
            </a:r>
          </a:p>
          <a:p>
            <a:r>
              <a:rPr lang="en-US" sz="3600" dirty="0"/>
              <a:t>Part 5. “Is the Church?”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12 December 2021</a:t>
            </a:r>
          </a:p>
          <a:p>
            <a:endParaRPr lang="en-NZ" sz="800" dirty="0"/>
          </a:p>
          <a:p>
            <a:r>
              <a:rPr lang="en-NZ" sz="3600" dirty="0"/>
              <a:t>AM Sermon</a:t>
            </a:r>
          </a:p>
          <a:p>
            <a:endParaRPr lang="en-NZ" sz="800" dirty="0"/>
          </a:p>
          <a:p>
            <a:r>
              <a:rPr lang="en-NZ" sz="3600" dirty="0"/>
              <a:t>Broadcast live from 42 Leslie Ave, Auckland, Aotearoa/NZ.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C231E-4C19-4BD9-A001-DD1B5EEC9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781" y="818866"/>
            <a:ext cx="8206569" cy="1924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Churches—There 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are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a lot of them around…</a:t>
            </a:r>
          </a:p>
        </p:txBody>
      </p:sp>
      <p:pic>
        <p:nvPicPr>
          <p:cNvPr id="1028" name="Picture 4" descr="Church Sign for Saint Ann Roman Catholic Church ...">
            <a:extLst>
              <a:ext uri="{FF2B5EF4-FFF2-40B4-BE49-F238E27FC236}">
                <a16:creationId xmlns:a16="http://schemas.microsoft.com/office/drawing/2014/main" id="{78AF8ADD-712C-4A8F-91DF-65AC4C48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1" y="2304765"/>
            <a:ext cx="1584847" cy="15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hurch Sign for Leroy First Presbyterian Church - Le Roy, NY">
            <a:extLst>
              <a:ext uri="{FF2B5EF4-FFF2-40B4-BE49-F238E27FC236}">
                <a16:creationId xmlns:a16="http://schemas.microsoft.com/office/drawing/2014/main" id="{F6ECC71F-CE1F-4599-9A0A-77A3F72E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11" y="2318412"/>
            <a:ext cx="1584847" cy="15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nglicans Ablaze: 2,200 Female churchgoers sign petition ...">
            <a:extLst>
              <a:ext uri="{FF2B5EF4-FFF2-40B4-BE49-F238E27FC236}">
                <a16:creationId xmlns:a16="http://schemas.microsoft.com/office/drawing/2014/main" id="{06AB62CF-49B9-424A-91DB-7FE5CE64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41" y="2318412"/>
            <a:ext cx="1149304" cy="15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hurch Sign for Calvary Baptist Church - Fort Wayne, IN">
            <a:extLst>
              <a:ext uri="{FF2B5EF4-FFF2-40B4-BE49-F238E27FC236}">
                <a16:creationId xmlns:a16="http://schemas.microsoft.com/office/drawing/2014/main" id="{F86D4B63-72E2-4857-BBB0-6873A08D3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5"/>
          <a:stretch/>
        </p:blipFill>
        <p:spPr bwMode="auto">
          <a:xfrm>
            <a:off x="5042328" y="2304765"/>
            <a:ext cx="3133867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30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C231E-4C19-4BD9-A001-DD1B5EEC9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781" y="818866"/>
            <a:ext cx="8206569" cy="1924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Churches—There 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are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a lot of them around…</a:t>
            </a:r>
          </a:p>
        </p:txBody>
      </p:sp>
      <p:pic>
        <p:nvPicPr>
          <p:cNvPr id="1028" name="Picture 4" descr="Church Sign for Saint Ann Roman Catholic Church ...">
            <a:extLst>
              <a:ext uri="{FF2B5EF4-FFF2-40B4-BE49-F238E27FC236}">
                <a16:creationId xmlns:a16="http://schemas.microsoft.com/office/drawing/2014/main" id="{78AF8ADD-712C-4A8F-91DF-65AC4C48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1" y="2304765"/>
            <a:ext cx="1584847" cy="15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hurch Sign for Leroy First Presbyterian Church - Le Roy, NY">
            <a:extLst>
              <a:ext uri="{FF2B5EF4-FFF2-40B4-BE49-F238E27FC236}">
                <a16:creationId xmlns:a16="http://schemas.microsoft.com/office/drawing/2014/main" id="{F6ECC71F-CE1F-4599-9A0A-77A3F72E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11" y="2318412"/>
            <a:ext cx="1584847" cy="15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nglicans Ablaze: 2,200 Female churchgoers sign petition ...">
            <a:extLst>
              <a:ext uri="{FF2B5EF4-FFF2-40B4-BE49-F238E27FC236}">
                <a16:creationId xmlns:a16="http://schemas.microsoft.com/office/drawing/2014/main" id="{06AB62CF-49B9-424A-91DB-7FE5CE64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41" y="2318412"/>
            <a:ext cx="1149304" cy="15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hurch Sign for Calvary Baptist Church - Fort Wayne, IN">
            <a:extLst>
              <a:ext uri="{FF2B5EF4-FFF2-40B4-BE49-F238E27FC236}">
                <a16:creationId xmlns:a16="http://schemas.microsoft.com/office/drawing/2014/main" id="{F86D4B63-72E2-4857-BBB0-6873A08D3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5"/>
          <a:stretch/>
        </p:blipFill>
        <p:spPr bwMode="auto">
          <a:xfrm>
            <a:off x="5042329" y="2304765"/>
            <a:ext cx="1413786" cy="15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C231E-4C19-4BD9-A001-DD1B5EEC9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781" y="818866"/>
            <a:ext cx="8206569" cy="1924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Churches—There 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are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a lot of them around…</a:t>
            </a:r>
          </a:p>
        </p:txBody>
      </p:sp>
      <p:pic>
        <p:nvPicPr>
          <p:cNvPr id="1028" name="Picture 4" descr="Church Sign for Saint Ann Roman Catholic Church ...">
            <a:extLst>
              <a:ext uri="{FF2B5EF4-FFF2-40B4-BE49-F238E27FC236}">
                <a16:creationId xmlns:a16="http://schemas.microsoft.com/office/drawing/2014/main" id="{78AF8ADD-712C-4A8F-91DF-65AC4C48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1" y="2304765"/>
            <a:ext cx="1584847" cy="15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hurch Sign for Leroy First Presbyterian Church - Le Roy, NY">
            <a:extLst>
              <a:ext uri="{FF2B5EF4-FFF2-40B4-BE49-F238E27FC236}">
                <a16:creationId xmlns:a16="http://schemas.microsoft.com/office/drawing/2014/main" id="{F6ECC71F-CE1F-4599-9A0A-77A3F72E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11" y="2318412"/>
            <a:ext cx="1584847" cy="15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nglicans Ablaze: 2,200 Female churchgoers sign petition ...">
            <a:extLst>
              <a:ext uri="{FF2B5EF4-FFF2-40B4-BE49-F238E27FC236}">
                <a16:creationId xmlns:a16="http://schemas.microsoft.com/office/drawing/2014/main" id="{06AB62CF-49B9-424A-91DB-7FE5CE64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41" y="2318412"/>
            <a:ext cx="1149304" cy="15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hurch Sign for Calvary Baptist Church - Fort Wayne, IN">
            <a:extLst>
              <a:ext uri="{FF2B5EF4-FFF2-40B4-BE49-F238E27FC236}">
                <a16:creationId xmlns:a16="http://schemas.microsoft.com/office/drawing/2014/main" id="{F86D4B63-72E2-4857-BBB0-6873A08D3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5"/>
          <a:stretch/>
        </p:blipFill>
        <p:spPr bwMode="auto">
          <a:xfrm>
            <a:off x="5042329" y="2304765"/>
            <a:ext cx="1413786" cy="15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ETHODIST CHURCH SIGN | Evans Graphics">
            <a:extLst>
              <a:ext uri="{FF2B5EF4-FFF2-40B4-BE49-F238E27FC236}">
                <a16:creationId xmlns:a16="http://schemas.microsoft.com/office/drawing/2014/main" id="{CB1A6E67-1E0C-44E6-9E7A-A2FDCBAA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32" y="2318412"/>
            <a:ext cx="2457878" cy="327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4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C231E-4C19-4BD9-A001-DD1B5EEC9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781" y="818866"/>
            <a:ext cx="8206569" cy="1924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Churches—There 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are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a lot of them around.</a:t>
            </a:r>
          </a:p>
        </p:txBody>
      </p:sp>
      <p:pic>
        <p:nvPicPr>
          <p:cNvPr id="1028" name="Picture 4" descr="Church Sign for Saint Ann Roman Catholic Church ...">
            <a:extLst>
              <a:ext uri="{FF2B5EF4-FFF2-40B4-BE49-F238E27FC236}">
                <a16:creationId xmlns:a16="http://schemas.microsoft.com/office/drawing/2014/main" id="{78AF8ADD-712C-4A8F-91DF-65AC4C48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1" y="2304765"/>
            <a:ext cx="1584847" cy="15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hurch Sign for Leroy First Presbyterian Church - Le Roy, NY">
            <a:extLst>
              <a:ext uri="{FF2B5EF4-FFF2-40B4-BE49-F238E27FC236}">
                <a16:creationId xmlns:a16="http://schemas.microsoft.com/office/drawing/2014/main" id="{F6ECC71F-CE1F-4599-9A0A-77A3F72E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11" y="2318412"/>
            <a:ext cx="1584847" cy="15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nglicans Ablaze: 2,200 Female churchgoers sign petition ...">
            <a:extLst>
              <a:ext uri="{FF2B5EF4-FFF2-40B4-BE49-F238E27FC236}">
                <a16:creationId xmlns:a16="http://schemas.microsoft.com/office/drawing/2014/main" id="{06AB62CF-49B9-424A-91DB-7FE5CE64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41" y="2318412"/>
            <a:ext cx="1149304" cy="15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hurch Sign for Calvary Baptist Church - Fort Wayne, IN">
            <a:extLst>
              <a:ext uri="{FF2B5EF4-FFF2-40B4-BE49-F238E27FC236}">
                <a16:creationId xmlns:a16="http://schemas.microsoft.com/office/drawing/2014/main" id="{F86D4B63-72E2-4857-BBB0-6873A08D3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5"/>
          <a:stretch/>
        </p:blipFill>
        <p:spPr bwMode="auto">
          <a:xfrm>
            <a:off x="5042329" y="2304765"/>
            <a:ext cx="1413786" cy="15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ETHODIST CHURCH SIGN | Evans Graphics">
            <a:extLst>
              <a:ext uri="{FF2B5EF4-FFF2-40B4-BE49-F238E27FC236}">
                <a16:creationId xmlns:a16="http://schemas.microsoft.com/office/drawing/2014/main" id="{CB1A6E67-1E0C-44E6-9E7A-A2FDCBAA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32" y="2318412"/>
            <a:ext cx="1178400" cy="15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257B596-5352-4755-BE59-4E245EE59CC9}"/>
              </a:ext>
            </a:extLst>
          </p:cNvPr>
          <p:cNvSpPr txBox="1">
            <a:spLocks/>
          </p:cNvSpPr>
          <p:nvPr/>
        </p:nvSpPr>
        <p:spPr>
          <a:xfrm>
            <a:off x="570364" y="4601571"/>
            <a:ext cx="8206569" cy="1924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4000" dirty="0">
                <a:solidFill>
                  <a:srgbClr val="000000"/>
                </a:solidFill>
                <a:latin typeface="system-ui"/>
              </a:rPr>
              <a:t>And hundreds more…</a:t>
            </a:r>
          </a:p>
        </p:txBody>
      </p:sp>
      <p:pic>
        <p:nvPicPr>
          <p:cNvPr id="13314" name="Picture 2" descr="The Death of Denominations? — Congregational Consulting Group">
            <a:extLst>
              <a:ext uri="{FF2B5EF4-FFF2-40B4-BE49-F238E27FC236}">
                <a16:creationId xmlns:a16="http://schemas.microsoft.com/office/drawing/2014/main" id="{F09C34B4-2DF6-4CC4-8CC7-2EDFAF3CC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54" y="4853023"/>
            <a:ext cx="3875278" cy="180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216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C231E-4C19-4BD9-A001-DD1B5EEC9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60060"/>
            <a:ext cx="3886200" cy="56979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20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6" name="Picture 2" descr="Matthew 16:18 The Unique Book of Acts (devotional)10-29 ...">
            <a:extLst>
              <a:ext uri="{FF2B5EF4-FFF2-40B4-BE49-F238E27FC236}">
                <a16:creationId xmlns:a16="http://schemas.microsoft.com/office/drawing/2014/main" id="{DB9F5CDE-CB03-474F-8646-E021B1574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4"/>
          <a:stretch/>
        </p:blipFill>
        <p:spPr bwMode="auto">
          <a:xfrm>
            <a:off x="0" y="644808"/>
            <a:ext cx="9144000" cy="62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636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C231E-4C19-4BD9-A001-DD1B5EEC9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Jesus Built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Matthew 16:18—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 also say to you that you are </a:t>
            </a:r>
            <a:r>
              <a:rPr lang="en-NZ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NZ" baseline="30000" dirty="0">
                <a:solidFill>
                  <a:srgbClr val="4A4A4A"/>
                </a:solidFill>
                <a:latin typeface="system-ui"/>
              </a:rPr>
              <a:t>a</a:t>
            </a:r>
            <a:r>
              <a:rPr lang="en-NZ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Peter, and upon this </a:t>
            </a:r>
            <a:r>
              <a:rPr lang="en-NZ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NZ" baseline="30000" dirty="0">
                <a:solidFill>
                  <a:srgbClr val="4A4A4A"/>
                </a:solidFill>
                <a:latin typeface="system-ui"/>
              </a:rPr>
              <a:t>b</a:t>
            </a:r>
            <a:r>
              <a:rPr lang="en-NZ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rock I will build My church; and the gates of Hades will not overpower it.  </a:t>
            </a:r>
            <a:r>
              <a:rPr lang="en-NZ" sz="20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r>
              <a:rPr lang="en-NZ" sz="2000" b="0" i="0" dirty="0">
                <a:solidFill>
                  <a:srgbClr val="000000"/>
                </a:solidFill>
                <a:effectLst/>
                <a:latin typeface="system-ui"/>
              </a:rPr>
              <a:t>[a]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Gr </a:t>
            </a:r>
            <a:r>
              <a:rPr lang="en-NZ" sz="1400" b="0" i="1" dirty="0">
                <a:solidFill>
                  <a:srgbClr val="000000"/>
                </a:solidFill>
                <a:effectLst/>
                <a:latin typeface="system-ui"/>
              </a:rPr>
              <a:t>Petros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, a stone</a:t>
            </a:r>
          </a:p>
          <a:p>
            <a:pPr algn="l"/>
            <a:r>
              <a:rPr lang="en-NZ" sz="1400" dirty="0">
                <a:solidFill>
                  <a:srgbClr val="000000"/>
                </a:solidFill>
                <a:latin typeface="system-ui"/>
              </a:rPr>
              <a:t>[b]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 Gr </a:t>
            </a:r>
            <a:r>
              <a:rPr lang="en-NZ" sz="1400" b="0" i="1" dirty="0" err="1">
                <a:solidFill>
                  <a:srgbClr val="000000"/>
                </a:solidFill>
                <a:effectLst/>
                <a:latin typeface="system-ui"/>
              </a:rPr>
              <a:t>petra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, large rock; bed-rock</a:t>
            </a:r>
            <a:endParaRPr lang="en-NZ" sz="20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2052" name="Picture 4" descr="MISSION - THE MISSION OF THE DISCIPLES (Matt 4: 18-22, Lk. 5:1-11)  ClassNotes.ng">
            <a:extLst>
              <a:ext uri="{FF2B5EF4-FFF2-40B4-BE49-F238E27FC236}">
                <a16:creationId xmlns:a16="http://schemas.microsoft.com/office/drawing/2014/main" id="{730630DA-0DAE-44B3-BA9F-E1001B7E8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r="42105"/>
          <a:stretch/>
        </p:blipFill>
        <p:spPr bwMode="auto">
          <a:xfrm>
            <a:off x="491319" y="1160060"/>
            <a:ext cx="4203510" cy="516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55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Jesus Built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Matthew 16:18—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…you are:</a:t>
            </a:r>
          </a:p>
          <a:p>
            <a:pPr algn="l"/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Peter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 “Petros—A stone”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and upon this </a:t>
            </a:r>
          </a:p>
          <a:p>
            <a:pPr algn="l"/>
            <a:r>
              <a:rPr lang="en-NZ" u="sng" dirty="0">
                <a:solidFill>
                  <a:schemeClr val="bg1"/>
                </a:solidFill>
                <a:latin typeface="system-ui"/>
              </a:rPr>
              <a:t>R</a:t>
            </a:r>
            <a:r>
              <a:rPr lang="en-NZ" b="0" i="0" u="sng" dirty="0">
                <a:solidFill>
                  <a:schemeClr val="bg1"/>
                </a:solidFill>
                <a:effectLst/>
                <a:latin typeface="system-ui"/>
              </a:rPr>
              <a:t>ock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: “Petra—A Bedrock.” 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I will build My church; and the gates of Hades will not overpower it.  </a:t>
            </a: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3076" name="Picture 4" descr="Hand with rock stock image. Image of rocky, pebble, nature ...">
            <a:extLst>
              <a:ext uri="{FF2B5EF4-FFF2-40B4-BE49-F238E27FC236}">
                <a16:creationId xmlns:a16="http://schemas.microsoft.com/office/drawing/2014/main" id="{54DF577C-9040-4BD5-8FDB-734F6C6DE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5"/>
          <a:stretch/>
        </p:blipFill>
        <p:spPr bwMode="auto">
          <a:xfrm>
            <a:off x="-1" y="2173405"/>
            <a:ext cx="4572001" cy="298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74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pic>
        <p:nvPicPr>
          <p:cNvPr id="2050" name="Picture 2" descr="Why Now Is the Time to Visit Petra in Jordan | Vogue">
            <a:extLst>
              <a:ext uri="{FF2B5EF4-FFF2-40B4-BE49-F238E27FC236}">
                <a16:creationId xmlns:a16="http://schemas.microsoft.com/office/drawing/2014/main" id="{D0420E92-E253-422E-92D9-D9DB189DC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612"/>
            <a:ext cx="4810836" cy="48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Jesus Built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Matthew 16:18—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…you are:</a:t>
            </a:r>
          </a:p>
          <a:p>
            <a:pPr algn="l"/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Peter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 “Petros—A stone”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 upon this </a:t>
            </a:r>
          </a:p>
          <a:p>
            <a:pPr algn="l"/>
            <a:r>
              <a:rPr lang="en-NZ" u="sng" dirty="0">
                <a:solidFill>
                  <a:srgbClr val="000000"/>
                </a:solidFill>
                <a:latin typeface="system-ui"/>
              </a:rPr>
              <a:t>R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ock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 “Petra—A Bedrock.” 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I will build My church; and the gates of Hades will not overpower it.  </a:t>
            </a: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45651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pic>
        <p:nvPicPr>
          <p:cNvPr id="2050" name="Picture 2" descr="Why Now Is the Time to Visit Petra in Jordan | Vogue">
            <a:extLst>
              <a:ext uri="{FF2B5EF4-FFF2-40B4-BE49-F238E27FC236}">
                <a16:creationId xmlns:a16="http://schemas.microsoft.com/office/drawing/2014/main" id="{D0420E92-E253-422E-92D9-D9DB189DC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612"/>
            <a:ext cx="4810836" cy="48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Jesus Built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Matthew 16:18—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…you are:</a:t>
            </a:r>
          </a:p>
          <a:p>
            <a:pPr algn="l"/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Peter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 “Petros—A stone”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 upon this </a:t>
            </a:r>
          </a:p>
          <a:p>
            <a:pPr algn="l"/>
            <a:r>
              <a:rPr lang="en-NZ" u="sng" dirty="0">
                <a:solidFill>
                  <a:srgbClr val="000000"/>
                </a:solidFill>
                <a:latin typeface="system-ui"/>
              </a:rPr>
              <a:t>R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ock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 “Petra—A Bedrock.” 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 will build My church; and the gates of Hades will not overpower it.  </a:t>
            </a:r>
            <a:r>
              <a:rPr lang="en-NZ" sz="20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31187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Jesus Built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 “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Petra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” being Peter’s confession:</a:t>
            </a:r>
          </a:p>
          <a:p>
            <a:pPr algn="l"/>
            <a:endParaRPr lang="en-NZ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5" name="Picture 2" descr="FreeBibleimages :: Peter&amp;#39;s confession of Christ :: Peter declares that Jesus  is the Son of God (Matthew 16:13-28, Mark 8:27-38, Luke 9:18-27)">
            <a:extLst>
              <a:ext uri="{FF2B5EF4-FFF2-40B4-BE49-F238E27FC236}">
                <a16:creationId xmlns:a16="http://schemas.microsoft.com/office/drawing/2014/main" id="{99E54C8B-6F44-41D1-AF9B-4E70215B6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059"/>
            <a:ext cx="4894996" cy="367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27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rth in HD - TFOT">
            <a:extLst>
              <a:ext uri="{FF2B5EF4-FFF2-40B4-BE49-F238E27FC236}">
                <a16:creationId xmlns:a16="http://schemas.microsoft.com/office/drawing/2014/main" id="{0A3C9601-3CA2-4532-82C3-5F5D713AD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DE5866-6A37-47EA-9A76-A46406C4CAFE}"/>
              </a:ext>
            </a:extLst>
          </p:cNvPr>
          <p:cNvSpPr txBox="1"/>
          <p:nvPr/>
        </p:nvSpPr>
        <p:spPr>
          <a:xfrm>
            <a:off x="286578" y="722244"/>
            <a:ext cx="42854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Series: What on Earth…</a:t>
            </a:r>
            <a:r>
              <a:rPr lang="en-US" sz="6000" dirty="0"/>
              <a:t>…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D8EA64-B6F9-44E4-A751-E4C5326C11FB}"/>
              </a:ext>
            </a:extLst>
          </p:cNvPr>
          <p:cNvSpPr txBox="1">
            <a:spLocks/>
          </p:cNvSpPr>
          <p:nvPr/>
        </p:nvSpPr>
        <p:spPr>
          <a:xfrm>
            <a:off x="471494" y="3084395"/>
            <a:ext cx="4007742" cy="3303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</a:rPr>
              <a:t>Is the Church?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4C057-AC36-4D49-81B1-35228CD1A973}"/>
              </a:ext>
            </a:extLst>
          </p:cNvPr>
          <p:cNvSpPr txBox="1"/>
          <p:nvPr/>
        </p:nvSpPr>
        <p:spPr>
          <a:xfrm>
            <a:off x="6469039" y="768410"/>
            <a:ext cx="2524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Part 5.</a:t>
            </a:r>
          </a:p>
        </p:txBody>
      </p:sp>
    </p:spTree>
    <p:extLst>
      <p:ext uri="{BB962C8B-B14F-4D97-AF65-F5344CB8AC3E}">
        <p14:creationId xmlns:p14="http://schemas.microsoft.com/office/powerpoint/2010/main" val="2482918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Jesus Built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 “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Petra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” being Peter’s confession:</a:t>
            </a:r>
          </a:p>
          <a:p>
            <a:pPr algn="l"/>
            <a:endParaRPr lang="en-NZ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Matthew 16:16—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16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Simon Peter answered, “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You are the Christ, the Son of the living God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.” </a:t>
            </a:r>
            <a:r>
              <a:rPr lang="en-NZ" sz="20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14338" name="Picture 2" descr="FreeBibleimages :: Peter&amp;#39;s confession of Christ :: Peter declares that Jesus  is the Son of God (Matthew 16:13-28, Mark 8:27-38, Luke 9:18-27)">
            <a:extLst>
              <a:ext uri="{FF2B5EF4-FFF2-40B4-BE49-F238E27FC236}">
                <a16:creationId xmlns:a16="http://schemas.microsoft.com/office/drawing/2014/main" id="{04F6979E-26EB-4D7E-948D-3C5975A08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059"/>
            <a:ext cx="4894996" cy="367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78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NZ" spc="-200" dirty="0"/>
              <a:t>Jesus Built</a:t>
            </a:r>
            <a:r>
              <a:rPr lang="en-NZ" b="0" i="0" spc="-200" dirty="0">
                <a:effectLst/>
              </a:rPr>
              <a:t>:</a:t>
            </a:r>
          </a:p>
          <a:p>
            <a:pPr algn="ctr">
              <a:lnSpc>
                <a:spcPct val="80000"/>
              </a:lnSpc>
            </a:pPr>
            <a:endParaRPr lang="en-NZ" b="0" i="0" spc="-200" dirty="0">
              <a:effectLst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1" spc="-200" dirty="0" err="1">
                <a:effectLst/>
              </a:rPr>
              <a:t>Ekklesia</a:t>
            </a:r>
            <a:r>
              <a:rPr lang="en-NZ" b="0" i="0" spc="-200" dirty="0">
                <a:effectLst/>
              </a:rPr>
              <a:t> 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(or ecclesia)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is the Greek word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translated in the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New Testament as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"church."</a:t>
            </a:r>
            <a:endParaRPr lang="en-NZ" sz="2000" b="0" i="0" spc="-200" dirty="0">
              <a:effectLst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F7891322-3182-4B8A-B258-13ED649FF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4" y="2640273"/>
            <a:ext cx="4842396" cy="322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96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NZ" spc="-200" dirty="0"/>
              <a:t>Jesus Built</a:t>
            </a:r>
            <a:r>
              <a:rPr lang="en-NZ" b="0" i="0" spc="-200" dirty="0">
                <a:effectLst/>
              </a:rPr>
              <a:t>:</a:t>
            </a:r>
          </a:p>
          <a:p>
            <a:pPr algn="l">
              <a:lnSpc>
                <a:spcPct val="80000"/>
              </a:lnSpc>
            </a:pPr>
            <a:endParaRPr lang="en-NZ" b="0" i="0" spc="-200" dirty="0">
              <a:effectLst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It comes from 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1" spc="-200" dirty="0">
                <a:effectLst/>
              </a:rPr>
              <a:t>ek</a:t>
            </a:r>
            <a:r>
              <a:rPr lang="en-NZ" b="0" i="0" spc="-200" dirty="0">
                <a:effectLst/>
              </a:rPr>
              <a:t>,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meaning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"out from and to"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and 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1" spc="-200" dirty="0" err="1">
                <a:effectLst/>
              </a:rPr>
              <a:t>kaleo</a:t>
            </a:r>
            <a:r>
              <a:rPr lang="en-NZ" b="0" i="0" spc="-200" dirty="0">
                <a:effectLst/>
              </a:rPr>
              <a:t>,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meaning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"to call." </a:t>
            </a:r>
          </a:p>
        </p:txBody>
      </p:sp>
      <p:pic>
        <p:nvPicPr>
          <p:cNvPr id="4" name="Picture 2" descr="First Glance: John 19:26-27 – Etz Pri">
            <a:extLst>
              <a:ext uri="{FF2B5EF4-FFF2-40B4-BE49-F238E27FC236}">
                <a16:creationId xmlns:a16="http://schemas.microsoft.com/office/drawing/2014/main" id="{9AC8B14E-DD0C-4D5E-A9D2-CDAD837F7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8" y="2497540"/>
            <a:ext cx="4298612" cy="282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38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NZ" spc="-200" dirty="0"/>
              <a:t>Jesus Built</a:t>
            </a:r>
            <a:r>
              <a:rPr lang="en-NZ" b="0" i="0" spc="-200" dirty="0">
                <a:effectLst/>
              </a:rPr>
              <a:t>:</a:t>
            </a:r>
          </a:p>
          <a:p>
            <a:pPr algn="l">
              <a:lnSpc>
                <a:spcPct val="80000"/>
              </a:lnSpc>
            </a:pPr>
            <a:endParaRPr lang="en-NZ" b="0" i="0" spc="-200" dirty="0">
              <a:effectLst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It has to do with a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group of people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called out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from one place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to another.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It is an assembly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or a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congregation. </a:t>
            </a:r>
            <a:endParaRPr lang="en-NZ" sz="2000" b="0" i="0" spc="-200" dirty="0">
              <a:effectLst/>
            </a:endParaRPr>
          </a:p>
        </p:txBody>
      </p:sp>
      <p:pic>
        <p:nvPicPr>
          <p:cNvPr id="4" name="Picture 2" descr="First Glance: John 19:26-27 – Etz Pri">
            <a:extLst>
              <a:ext uri="{FF2B5EF4-FFF2-40B4-BE49-F238E27FC236}">
                <a16:creationId xmlns:a16="http://schemas.microsoft.com/office/drawing/2014/main" id="{8B0BB10F-44D9-4F8D-841C-F3BC311E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8" y="2497540"/>
            <a:ext cx="4298612" cy="282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86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NZ" spc="-200" dirty="0"/>
              <a:t>Jesus Built</a:t>
            </a:r>
            <a:r>
              <a:rPr lang="en-NZ" b="0" i="0" spc="-200" dirty="0">
                <a:effectLst/>
              </a:rPr>
              <a:t>:</a:t>
            </a:r>
          </a:p>
          <a:p>
            <a:pPr algn="l">
              <a:lnSpc>
                <a:spcPct val="80000"/>
              </a:lnSpc>
            </a:pPr>
            <a:endParaRPr lang="en-NZ" b="0" i="0" spc="-200" dirty="0">
              <a:effectLst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The </a:t>
            </a:r>
            <a:r>
              <a:rPr lang="en-NZ" b="0" i="1" spc="-200" dirty="0" err="1">
                <a:effectLst/>
              </a:rPr>
              <a:t>ekklesia</a:t>
            </a:r>
            <a:r>
              <a:rPr lang="en-NZ" b="0" i="0" spc="-200" dirty="0">
                <a:effectLst/>
              </a:rPr>
              <a:t> 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in the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New Testament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is a group of people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who have been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called out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of the world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and to God;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spc="-200" dirty="0">
                <a:effectLst/>
              </a:rPr>
              <a:t>it is the church.</a:t>
            </a:r>
            <a:endParaRPr lang="en-NZ" sz="2000" b="0" i="0" spc="-200" dirty="0">
              <a:effectLst/>
            </a:endParaRPr>
          </a:p>
        </p:txBody>
      </p:sp>
      <p:pic>
        <p:nvPicPr>
          <p:cNvPr id="4" name="Picture 2" descr="First Glance: John 19:26-27 – Etz Pri">
            <a:extLst>
              <a:ext uri="{FF2B5EF4-FFF2-40B4-BE49-F238E27FC236}">
                <a16:creationId xmlns:a16="http://schemas.microsoft.com/office/drawing/2014/main" id="{D717CD95-AEFC-4020-A45A-886AF963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8" y="2497540"/>
            <a:ext cx="4298612" cy="282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704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NZ" spc="-200" dirty="0"/>
              <a:t>Jesus Built</a:t>
            </a:r>
            <a:r>
              <a:rPr lang="en-NZ" b="0" i="0" spc="-200" dirty="0">
                <a:effectLst/>
              </a:rPr>
              <a:t>:</a:t>
            </a:r>
          </a:p>
          <a:p>
            <a:pPr algn="l">
              <a:lnSpc>
                <a:spcPct val="80000"/>
              </a:lnSpc>
            </a:pPr>
            <a:endParaRPr lang="en-NZ" b="0" i="0" spc="-200" dirty="0">
              <a:effectLst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Timothy 3:15—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15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 in case I am delayed,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I write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so that you will know how one ought to conduct himself in the 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household of God, </a:t>
            </a:r>
            <a:r>
              <a:rPr lang="en-NZ" b="0" i="0" u="sng" dirty="0">
                <a:effectLst/>
                <a:latin typeface="system-ui"/>
              </a:rPr>
              <a:t>which is the church of the living God</a:t>
            </a:r>
            <a:r>
              <a:rPr lang="en-NZ" b="0" i="0" dirty="0">
                <a:effectLst/>
                <a:latin typeface="system-ui"/>
              </a:rPr>
              <a:t>, 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the pillar and support of the truth. </a:t>
            </a:r>
            <a:r>
              <a:rPr lang="en-NZ" sz="16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8" name="Picture 2" descr="First Glance: John 19:26-27 – Etz Pri">
            <a:extLst>
              <a:ext uri="{FF2B5EF4-FFF2-40B4-BE49-F238E27FC236}">
                <a16:creationId xmlns:a16="http://schemas.microsoft.com/office/drawing/2014/main" id="{98E49168-93D6-4CCD-9BFF-2DCB0DE0A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85" y="5581010"/>
            <a:ext cx="1924334" cy="12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62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NZ" spc="-200" dirty="0"/>
              <a:t>Jesus Built</a:t>
            </a:r>
            <a:r>
              <a:rPr lang="en-NZ" b="0" i="0" spc="-200" dirty="0">
                <a:effectLst/>
              </a:rPr>
              <a:t>:</a:t>
            </a:r>
          </a:p>
          <a:p>
            <a:pPr algn="l">
              <a:lnSpc>
                <a:spcPct val="80000"/>
              </a:lnSpc>
            </a:pPr>
            <a:endParaRPr lang="en-NZ" b="0" i="0" spc="-200" dirty="0">
              <a:effectLst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Timothy 3:15—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15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 in case I am delayed,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I write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so that you will know how one ought to conduct himself in the household of God, which is the church of the living God, 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the pillar</a:t>
            </a:r>
            <a:r>
              <a:rPr lang="en-NZ" b="0" i="0" u="sng" dirty="0">
                <a:effectLst/>
                <a:latin typeface="system-ui"/>
              </a:rPr>
              <a:t> and support 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of the truth. </a:t>
            </a:r>
            <a:r>
              <a:rPr lang="en-NZ" sz="16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21506" name="Picture 2" descr="A Passage To Ponder: 1 Timothy 3:15 | ThePreachersWord">
            <a:extLst>
              <a:ext uri="{FF2B5EF4-FFF2-40B4-BE49-F238E27FC236}">
                <a16:creationId xmlns:a16="http://schemas.microsoft.com/office/drawing/2014/main" id="{D005368C-A583-4346-A72C-F0AF3768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7304"/>
            <a:ext cx="4747904" cy="267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rst Glance: John 19:26-27 – Etz Pri">
            <a:extLst>
              <a:ext uri="{FF2B5EF4-FFF2-40B4-BE49-F238E27FC236}">
                <a16:creationId xmlns:a16="http://schemas.microsoft.com/office/drawing/2014/main" id="{98E49168-93D6-4CCD-9BFF-2DCB0DE0A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85" y="5581010"/>
            <a:ext cx="1924334" cy="12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Open Bible PNG | PNG All">
            <a:extLst>
              <a:ext uri="{FF2B5EF4-FFF2-40B4-BE49-F238E27FC236}">
                <a16:creationId xmlns:a16="http://schemas.microsoft.com/office/drawing/2014/main" id="{CCFA05DB-E0C8-4F98-B34E-51995096E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2"/>
          <a:stretch/>
        </p:blipFill>
        <p:spPr bwMode="auto">
          <a:xfrm>
            <a:off x="0" y="2847924"/>
            <a:ext cx="4747904" cy="13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14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NZ" spc="-200" dirty="0"/>
              <a:t>Jesus Built</a:t>
            </a:r>
            <a:r>
              <a:rPr lang="en-NZ" b="0" i="0" spc="-200" dirty="0">
                <a:effectLst/>
              </a:rPr>
              <a:t>:</a:t>
            </a:r>
          </a:p>
          <a:p>
            <a:pPr algn="l">
              <a:lnSpc>
                <a:spcPct val="80000"/>
              </a:lnSpc>
            </a:pPr>
            <a:endParaRPr lang="en-NZ" b="0" i="0" spc="-200" dirty="0">
              <a:effectLst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Timothy 3:15—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15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 in case I am delayed,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I write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so that you will know how one ought to conduct himself in the household of God, which is the church of the living God, the pillar and support 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of the truth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. </a:t>
            </a:r>
            <a:r>
              <a:rPr lang="en-NZ" sz="16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21506" name="Picture 2" descr="A Passage To Ponder: 1 Timothy 3:15 | ThePreachersWord">
            <a:extLst>
              <a:ext uri="{FF2B5EF4-FFF2-40B4-BE49-F238E27FC236}">
                <a16:creationId xmlns:a16="http://schemas.microsoft.com/office/drawing/2014/main" id="{D005368C-A583-4346-A72C-F0AF3768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7304"/>
            <a:ext cx="4747904" cy="267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ow was Christ crucified? « IMPERIUM ROMANUM">
            <a:extLst>
              <a:ext uri="{FF2B5EF4-FFF2-40B4-BE49-F238E27FC236}">
                <a16:creationId xmlns:a16="http://schemas.microsoft.com/office/drawing/2014/main" id="{64424C51-CB38-4840-99CF-FAB6D2E41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808"/>
            <a:ext cx="4747904" cy="267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Open Bible PNG | PNG All">
            <a:extLst>
              <a:ext uri="{FF2B5EF4-FFF2-40B4-BE49-F238E27FC236}">
                <a16:creationId xmlns:a16="http://schemas.microsoft.com/office/drawing/2014/main" id="{C78188FD-66B0-4E84-8706-58D7CACAD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2"/>
          <a:stretch/>
        </p:blipFill>
        <p:spPr bwMode="auto">
          <a:xfrm>
            <a:off x="0" y="2847924"/>
            <a:ext cx="4747904" cy="13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rst Glance: John 19:26-27 – Etz Pri">
            <a:extLst>
              <a:ext uri="{FF2B5EF4-FFF2-40B4-BE49-F238E27FC236}">
                <a16:creationId xmlns:a16="http://schemas.microsoft.com/office/drawing/2014/main" id="{98E49168-93D6-4CCD-9BFF-2DCB0DE0A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85" y="5581010"/>
            <a:ext cx="1924334" cy="12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66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NZ" spc="-200" dirty="0"/>
              <a:t>The Function of the Church</a:t>
            </a:r>
            <a:r>
              <a:rPr lang="en-NZ" b="0" i="0" spc="-200" dirty="0">
                <a:effectLst/>
              </a:rPr>
              <a:t>:</a:t>
            </a:r>
          </a:p>
          <a:p>
            <a:pPr algn="l">
              <a:lnSpc>
                <a:spcPct val="80000"/>
              </a:lnSpc>
            </a:pPr>
            <a:endParaRPr lang="en-NZ" b="0" i="0" spc="-200" dirty="0">
              <a:effectLst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Acts 2:42—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42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They were continually devoting themselves to the…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22542" name="Picture 14" descr="Stories From &amp;#39;The Devoted Church&amp;#39; Series — Arise Ventura">
            <a:extLst>
              <a:ext uri="{FF2B5EF4-FFF2-40B4-BE49-F238E27FC236}">
                <a16:creationId xmlns:a16="http://schemas.microsoft.com/office/drawing/2014/main" id="{A0B5F896-B6BE-4A5F-B133-D78841EEA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96" y="2466726"/>
            <a:ext cx="4187304" cy="26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958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NZ" spc="-200" dirty="0"/>
              <a:t>The Function of the Church</a:t>
            </a:r>
            <a:r>
              <a:rPr lang="en-NZ" b="0" i="0" spc="-200" dirty="0">
                <a:effectLst/>
              </a:rPr>
              <a:t>:</a:t>
            </a:r>
          </a:p>
          <a:p>
            <a:pPr algn="l">
              <a:lnSpc>
                <a:spcPct val="80000"/>
              </a:lnSpc>
            </a:pPr>
            <a:endParaRPr lang="en-NZ" b="0" i="0" spc="-200" dirty="0">
              <a:effectLst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Acts 2:42—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42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They were continually devoting themselves to the 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apostles’ teaching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…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22530" name="Picture 2" descr="St. John Open Bible Church - Home | Facebook">
            <a:extLst>
              <a:ext uri="{FF2B5EF4-FFF2-40B4-BE49-F238E27FC236}">
                <a16:creationId xmlns:a16="http://schemas.microsoft.com/office/drawing/2014/main" id="{3323728D-B0DA-402A-B564-A509D770C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17353"/>
          <a:stretch/>
        </p:blipFill>
        <p:spPr bwMode="auto">
          <a:xfrm>
            <a:off x="-15618" y="644808"/>
            <a:ext cx="3249519" cy="229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1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C231E-4C19-4BD9-A001-DD1B5EEC9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781" y="818866"/>
            <a:ext cx="8206569" cy="1924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Churches—There 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are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a lot of them around…</a:t>
            </a:r>
          </a:p>
        </p:txBody>
      </p:sp>
    </p:spTree>
    <p:extLst>
      <p:ext uri="{BB962C8B-B14F-4D97-AF65-F5344CB8AC3E}">
        <p14:creationId xmlns:p14="http://schemas.microsoft.com/office/powerpoint/2010/main" val="324217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NZ" spc="-200" dirty="0"/>
              <a:t>The Function of the Church</a:t>
            </a:r>
            <a:r>
              <a:rPr lang="en-NZ" b="0" i="0" spc="-200" dirty="0">
                <a:effectLst/>
              </a:rPr>
              <a:t>:</a:t>
            </a:r>
          </a:p>
          <a:p>
            <a:pPr algn="l">
              <a:lnSpc>
                <a:spcPct val="80000"/>
              </a:lnSpc>
            </a:pPr>
            <a:endParaRPr lang="en-NZ" b="0" i="0" spc="-200" dirty="0">
              <a:effectLst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Acts 2:42—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42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They were continually devoting themselves to the apostles’ teaching and to 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fellowship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,… 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to the breaking of bread and to prayer. </a:t>
            </a:r>
            <a:r>
              <a:rPr lang="en-NZ" sz="16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22530" name="Picture 2" descr="St. John Open Bible Church - Home | Facebook">
            <a:extLst>
              <a:ext uri="{FF2B5EF4-FFF2-40B4-BE49-F238E27FC236}">
                <a16:creationId xmlns:a16="http://schemas.microsoft.com/office/drawing/2014/main" id="{3323728D-B0DA-402A-B564-A509D770C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17353"/>
          <a:stretch/>
        </p:blipFill>
        <p:spPr bwMode="auto">
          <a:xfrm>
            <a:off x="-15618" y="644808"/>
            <a:ext cx="3249519" cy="229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Welcome | Creekside Church of Christ | Bell Shoals Church of Christ -  Brandon FL">
            <a:extLst>
              <a:ext uri="{FF2B5EF4-FFF2-40B4-BE49-F238E27FC236}">
                <a16:creationId xmlns:a16="http://schemas.microsoft.com/office/drawing/2014/main" id="{500F538B-5A18-4201-9B40-C62DD41A1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8"/>
          <a:stretch/>
        </p:blipFill>
        <p:spPr bwMode="auto">
          <a:xfrm>
            <a:off x="-15618" y="2550993"/>
            <a:ext cx="4708478" cy="250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84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NZ" spc="-200" dirty="0"/>
              <a:t>The Function of the Church</a:t>
            </a:r>
            <a:r>
              <a:rPr lang="en-NZ" b="0" i="0" spc="-200" dirty="0">
                <a:effectLst/>
              </a:rPr>
              <a:t>:</a:t>
            </a:r>
          </a:p>
          <a:p>
            <a:pPr algn="l">
              <a:lnSpc>
                <a:spcPct val="80000"/>
              </a:lnSpc>
            </a:pPr>
            <a:endParaRPr lang="en-NZ" b="0" i="0" spc="-200" dirty="0">
              <a:effectLst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Acts 2:42—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42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They were continually devoting themselves to the apostles’ teaching and to fellowship, 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to the breaking of bread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…</a:t>
            </a:r>
            <a:endParaRPr lang="en-NZ" sz="1600" b="0" i="0" u="sng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22530" name="Picture 2" descr="St. John Open Bible Church - Home | Facebook">
            <a:extLst>
              <a:ext uri="{FF2B5EF4-FFF2-40B4-BE49-F238E27FC236}">
                <a16:creationId xmlns:a16="http://schemas.microsoft.com/office/drawing/2014/main" id="{3323728D-B0DA-402A-B564-A509D770C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17353"/>
          <a:stretch/>
        </p:blipFill>
        <p:spPr bwMode="auto">
          <a:xfrm>
            <a:off x="-15618" y="644808"/>
            <a:ext cx="3249519" cy="229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Communion Cup Pictures | Download Free Images on Unsplash">
            <a:extLst>
              <a:ext uri="{FF2B5EF4-FFF2-40B4-BE49-F238E27FC236}">
                <a16:creationId xmlns:a16="http://schemas.microsoft.com/office/drawing/2014/main" id="{7AA0F51D-C78C-4CF0-997A-95A1B00A3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2514"/>
            <a:ext cx="2706818" cy="180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Welcome | Creekside Church of Christ | Bell Shoals Church of Christ -  Brandon FL">
            <a:extLst>
              <a:ext uri="{FF2B5EF4-FFF2-40B4-BE49-F238E27FC236}">
                <a16:creationId xmlns:a16="http://schemas.microsoft.com/office/drawing/2014/main" id="{500F538B-5A18-4201-9B40-C62DD41A1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8"/>
          <a:stretch/>
        </p:blipFill>
        <p:spPr bwMode="auto">
          <a:xfrm>
            <a:off x="-15618" y="2550993"/>
            <a:ext cx="4708478" cy="250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34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NZ" spc="-200" dirty="0"/>
              <a:t>The Function of the Church</a:t>
            </a:r>
            <a:r>
              <a:rPr lang="en-NZ" b="0" i="0" spc="-200" dirty="0">
                <a:effectLst/>
              </a:rPr>
              <a:t>:</a:t>
            </a:r>
          </a:p>
          <a:p>
            <a:pPr algn="l">
              <a:lnSpc>
                <a:spcPct val="80000"/>
              </a:lnSpc>
            </a:pPr>
            <a:endParaRPr lang="en-NZ" b="0" i="0" spc="-200" dirty="0">
              <a:effectLst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Acts 2:42—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42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They were continually devoting themselves to the apostles’ teaching and to fellowship, to the breaking of bread and to 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prayer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. 			</a:t>
            </a:r>
            <a:r>
              <a:rPr lang="en-NZ" sz="16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22530" name="Picture 2" descr="St. John Open Bible Church - Home | Facebook">
            <a:extLst>
              <a:ext uri="{FF2B5EF4-FFF2-40B4-BE49-F238E27FC236}">
                <a16:creationId xmlns:a16="http://schemas.microsoft.com/office/drawing/2014/main" id="{3323728D-B0DA-402A-B564-A509D770C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17353"/>
          <a:stretch/>
        </p:blipFill>
        <p:spPr bwMode="auto">
          <a:xfrm>
            <a:off x="-15618" y="644808"/>
            <a:ext cx="3249519" cy="229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20 Opening Prayers for Meetings, Church, Bible Study">
            <a:extLst>
              <a:ext uri="{FF2B5EF4-FFF2-40B4-BE49-F238E27FC236}">
                <a16:creationId xmlns:a16="http://schemas.microsoft.com/office/drawing/2014/main" id="{D6684EDD-20F2-4971-ABA9-2ECC7E18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04" y="5052514"/>
            <a:ext cx="3455018" cy="180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Communion Cup Pictures | Download Free Images on Unsplash">
            <a:extLst>
              <a:ext uri="{FF2B5EF4-FFF2-40B4-BE49-F238E27FC236}">
                <a16:creationId xmlns:a16="http://schemas.microsoft.com/office/drawing/2014/main" id="{7AA0F51D-C78C-4CF0-997A-95A1B00A3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2514"/>
            <a:ext cx="2706818" cy="180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Welcome | Creekside Church of Christ | Bell Shoals Church of Christ -  Brandon FL">
            <a:extLst>
              <a:ext uri="{FF2B5EF4-FFF2-40B4-BE49-F238E27FC236}">
                <a16:creationId xmlns:a16="http://schemas.microsoft.com/office/drawing/2014/main" id="{500F538B-5A18-4201-9B40-C62DD41A1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8"/>
          <a:stretch/>
        </p:blipFill>
        <p:spPr bwMode="auto">
          <a:xfrm>
            <a:off x="-15618" y="2550993"/>
            <a:ext cx="4708478" cy="250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66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433" y="1160060"/>
            <a:ext cx="8433463" cy="5697940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A great place to be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home for the wanderer.</a:t>
            </a:r>
          </a:p>
          <a:p>
            <a:pPr algn="l"/>
            <a:r>
              <a:rPr lang="en-NZ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harbour of peace for the burdened. 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She lifts our thoughts beyond the stars.</a:t>
            </a:r>
          </a:p>
          <a:p>
            <a:pPr algn="l"/>
            <a:r>
              <a:rPr lang="en-NZ" dirty="0">
                <a:solidFill>
                  <a:schemeClr val="bg1"/>
                </a:solidFill>
                <a:latin typeface="Arial" panose="020B0604020202020204" pitchFamily="34" charset="0"/>
              </a:rPr>
              <a:t>Leads </a:t>
            </a:r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us away from the troubles of time into the consciousness of eternity.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She is heaven on earth—a foretaste of glory divine.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Her mission is not to buy or sell but to deliver a message of salvation to the lost and assurance of an eternal home to the saved.</a:t>
            </a:r>
          </a:p>
        </p:txBody>
      </p:sp>
    </p:spTree>
    <p:extLst>
      <p:ext uri="{BB962C8B-B14F-4D97-AF65-F5344CB8AC3E}">
        <p14:creationId xmlns:p14="http://schemas.microsoft.com/office/powerpoint/2010/main" val="400654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433" y="1160060"/>
            <a:ext cx="8433463" cy="5697940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A great place to be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church is a place of rest for the weary.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home for the wanderer.</a:t>
            </a:r>
          </a:p>
          <a:p>
            <a:pPr algn="l"/>
            <a:r>
              <a:rPr lang="en-NZ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harbour of peace for the burdened. 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She lifts our thoughts beyond the stars.</a:t>
            </a:r>
          </a:p>
          <a:p>
            <a:pPr algn="l"/>
            <a:r>
              <a:rPr lang="en-NZ" dirty="0">
                <a:solidFill>
                  <a:schemeClr val="bg1"/>
                </a:solidFill>
                <a:latin typeface="Arial" panose="020B0604020202020204" pitchFamily="34" charset="0"/>
              </a:rPr>
              <a:t>Leads </a:t>
            </a:r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us away from the troubles of time into the consciousness of eternity.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She is heaven on earth—a foretaste of glory divine.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Her mission is not to buy or sell but to deliver a message of salvation to the lost and assurance of an eternal home to the saved.</a:t>
            </a:r>
          </a:p>
        </p:txBody>
      </p:sp>
    </p:spTree>
    <p:extLst>
      <p:ext uri="{BB962C8B-B14F-4D97-AF65-F5344CB8AC3E}">
        <p14:creationId xmlns:p14="http://schemas.microsoft.com/office/powerpoint/2010/main" val="3206888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433" y="1160060"/>
            <a:ext cx="8433463" cy="5697940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A great place to be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church is a place of rest for the weary.</a:t>
            </a: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home for the wanderer.</a:t>
            </a:r>
          </a:p>
          <a:p>
            <a:pPr algn="l"/>
            <a:r>
              <a:rPr lang="en-NZ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harbour of peace for the burdened. 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She lifts our thoughts beyond the stars.</a:t>
            </a:r>
          </a:p>
          <a:p>
            <a:pPr algn="l"/>
            <a:r>
              <a:rPr lang="en-NZ" dirty="0">
                <a:solidFill>
                  <a:schemeClr val="bg1"/>
                </a:solidFill>
                <a:latin typeface="Arial" panose="020B0604020202020204" pitchFamily="34" charset="0"/>
              </a:rPr>
              <a:t>Leads </a:t>
            </a:r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us away from the troubles of time into the consciousness of eternity.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She is heaven on earth—a foretaste of glory divine.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Her mission is not to buy or sell but to deliver a message of salvation to the lost and assurance of an eternal home to the saved.</a:t>
            </a:r>
          </a:p>
        </p:txBody>
      </p:sp>
    </p:spTree>
    <p:extLst>
      <p:ext uri="{BB962C8B-B14F-4D97-AF65-F5344CB8AC3E}">
        <p14:creationId xmlns:p14="http://schemas.microsoft.com/office/powerpoint/2010/main" val="1179398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433" y="1160060"/>
            <a:ext cx="8433463" cy="5697940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A great place to be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church is a place of rest for the weary.</a:t>
            </a: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home for the wanderer.</a:t>
            </a:r>
          </a:p>
          <a:p>
            <a:pPr algn="l"/>
            <a:r>
              <a:rPr lang="en-NZ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harbour of peace for the burdened. 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She lifts our thoughts beyond the stars.</a:t>
            </a:r>
          </a:p>
          <a:p>
            <a:pPr algn="l"/>
            <a:r>
              <a:rPr lang="en-NZ" dirty="0">
                <a:solidFill>
                  <a:schemeClr val="bg1"/>
                </a:solidFill>
                <a:latin typeface="Arial" panose="020B0604020202020204" pitchFamily="34" charset="0"/>
              </a:rPr>
              <a:t>Leads </a:t>
            </a:r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us away from the troubles of time into the consciousness of eternity.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She is heaven on earth—a foretaste of glory divine.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Her mission is not to buy or sell but to deliver a message of salvation to the lost and assurance of an eternal home to the saved.</a:t>
            </a:r>
          </a:p>
        </p:txBody>
      </p:sp>
    </p:spTree>
    <p:extLst>
      <p:ext uri="{BB962C8B-B14F-4D97-AF65-F5344CB8AC3E}">
        <p14:creationId xmlns:p14="http://schemas.microsoft.com/office/powerpoint/2010/main" val="2647833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433" y="1160060"/>
            <a:ext cx="8433463" cy="5697940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A great place to be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church is a place of rest for the weary.</a:t>
            </a: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home for the wanderer.</a:t>
            </a:r>
          </a:p>
          <a:p>
            <a:pPr algn="l"/>
            <a:r>
              <a:rPr lang="en-NZ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harbour of peace for the burdened. </a:t>
            </a: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She lifts our thoughts beyond the stars.</a:t>
            </a:r>
          </a:p>
          <a:p>
            <a:pPr algn="l"/>
            <a:r>
              <a:rPr lang="en-NZ" dirty="0">
                <a:solidFill>
                  <a:schemeClr val="bg1"/>
                </a:solidFill>
                <a:latin typeface="Arial" panose="020B0604020202020204" pitchFamily="34" charset="0"/>
              </a:rPr>
              <a:t>Leads </a:t>
            </a:r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us away from the troubles of time into the consciousness of eternity.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She is heaven on earth—a foretaste of glory divine.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Her mission is not to buy or sell but to deliver a message of salvation to the lost and assurance of an eternal home to the saved.</a:t>
            </a:r>
          </a:p>
        </p:txBody>
      </p:sp>
    </p:spTree>
    <p:extLst>
      <p:ext uri="{BB962C8B-B14F-4D97-AF65-F5344CB8AC3E}">
        <p14:creationId xmlns:p14="http://schemas.microsoft.com/office/powerpoint/2010/main" val="2175941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433" y="1160060"/>
            <a:ext cx="8433463" cy="5697940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A great place to be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church is a place of rest for the weary.</a:t>
            </a: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home for the wanderer.</a:t>
            </a:r>
          </a:p>
          <a:p>
            <a:pPr algn="l"/>
            <a:r>
              <a:rPr lang="en-NZ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harbour of peace for the burdened. </a:t>
            </a: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She lifts our thoughts beyond the stars.</a:t>
            </a:r>
          </a:p>
          <a:p>
            <a:pPr algn="l"/>
            <a:r>
              <a:rPr lang="en-NZ" dirty="0">
                <a:solidFill>
                  <a:srgbClr val="222222"/>
                </a:solidFill>
                <a:latin typeface="Arial" panose="020B0604020202020204" pitchFamily="34" charset="0"/>
              </a:rPr>
              <a:t>Leads </a:t>
            </a:r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 away from the troubles of time into the consciousness of eternity.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She is heaven on earth—a foretaste of glory divine.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Her mission is not to buy or sell but to deliver a message of salvation to the lost and assurance of an eternal home to the saved.</a:t>
            </a:r>
          </a:p>
        </p:txBody>
      </p:sp>
    </p:spTree>
    <p:extLst>
      <p:ext uri="{BB962C8B-B14F-4D97-AF65-F5344CB8AC3E}">
        <p14:creationId xmlns:p14="http://schemas.microsoft.com/office/powerpoint/2010/main" val="1936455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433" y="1160060"/>
            <a:ext cx="8433463" cy="5697940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A great place to be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church is a place of rest for the weary.</a:t>
            </a: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home for the wanderer.</a:t>
            </a:r>
          </a:p>
          <a:p>
            <a:pPr algn="l"/>
            <a:r>
              <a:rPr lang="en-NZ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harbour of peace for the burdened. </a:t>
            </a: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She lifts our thoughts beyond the stars.</a:t>
            </a:r>
          </a:p>
          <a:p>
            <a:pPr algn="l"/>
            <a:r>
              <a:rPr lang="en-NZ" dirty="0">
                <a:solidFill>
                  <a:srgbClr val="222222"/>
                </a:solidFill>
                <a:latin typeface="Arial" panose="020B0604020202020204" pitchFamily="34" charset="0"/>
              </a:rPr>
              <a:t>Leads </a:t>
            </a:r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 away from the troubles of time into the consciousness of eternity.</a:t>
            </a: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She is heaven on earth—a foretaste of glory divine.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Her mission is not to buy or sell but to deliver a message of salvation to the lost and assurance of an eternal home to the saved.</a:t>
            </a:r>
          </a:p>
        </p:txBody>
      </p:sp>
    </p:spTree>
    <p:extLst>
      <p:ext uri="{BB962C8B-B14F-4D97-AF65-F5344CB8AC3E}">
        <p14:creationId xmlns:p14="http://schemas.microsoft.com/office/powerpoint/2010/main" val="127559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C231E-4C19-4BD9-A001-DD1B5EEC9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781" y="818866"/>
            <a:ext cx="8206569" cy="1924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Churches—There 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are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a lot of them around…</a:t>
            </a:r>
          </a:p>
        </p:txBody>
      </p:sp>
      <p:pic>
        <p:nvPicPr>
          <p:cNvPr id="1034" name="Picture 10" descr="Why are there so many denominations? | Bibleinfo.com">
            <a:extLst>
              <a:ext uri="{FF2B5EF4-FFF2-40B4-BE49-F238E27FC236}">
                <a16:creationId xmlns:a16="http://schemas.microsoft.com/office/drawing/2014/main" id="{1C320F81-F220-48D1-A85D-CDD1CF30B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6" b="9919"/>
          <a:stretch/>
        </p:blipFill>
        <p:spPr bwMode="auto">
          <a:xfrm>
            <a:off x="0" y="2173358"/>
            <a:ext cx="9144000" cy="43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8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433" y="1160060"/>
            <a:ext cx="8433463" cy="5697940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A great place to be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church is a place of rest for the weary.</a:t>
            </a: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home for the wanderer.</a:t>
            </a:r>
          </a:p>
          <a:p>
            <a:pPr algn="l"/>
            <a:r>
              <a:rPr lang="en-NZ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harbour of peace for the burdened. </a:t>
            </a: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She lifts our thoughts beyond the stars.</a:t>
            </a:r>
          </a:p>
          <a:p>
            <a:pPr algn="l"/>
            <a:r>
              <a:rPr lang="en-NZ" dirty="0">
                <a:solidFill>
                  <a:srgbClr val="222222"/>
                </a:solidFill>
                <a:latin typeface="Arial" panose="020B0604020202020204" pitchFamily="34" charset="0"/>
              </a:rPr>
              <a:t>Leads </a:t>
            </a:r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 away from the troubles of time into the consciousness of eternity.</a:t>
            </a: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She is heaven on earth—a foretaste of glory divine.</a:t>
            </a:r>
          </a:p>
          <a:p>
            <a:pPr algn="l"/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Her mission is not to buy or sell but to deliver a message of salvation to the lost and assurance of an eternal home to the saved.</a:t>
            </a:r>
          </a:p>
        </p:txBody>
      </p:sp>
    </p:spTree>
    <p:extLst>
      <p:ext uri="{BB962C8B-B14F-4D97-AF65-F5344CB8AC3E}">
        <p14:creationId xmlns:p14="http://schemas.microsoft.com/office/powerpoint/2010/main" val="2901377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The True Church:</a:t>
            </a:r>
          </a:p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2 Timothy 2:19—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19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Nevertheless, the firm foundation of God stands, having this seal, “The Lord knows those who are His,” and, “Everyone who names the name of the Lord is to abstain from wickedness.” </a:t>
            </a:r>
            <a:r>
              <a:rPr lang="en-NZ" sz="17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20482" name="Picture 2" descr="What Does 2 Timothy 2:19 Mean?">
            <a:extLst>
              <a:ext uri="{FF2B5EF4-FFF2-40B4-BE49-F238E27FC236}">
                <a16:creationId xmlns:a16="http://schemas.microsoft.com/office/drawing/2014/main" id="{FA783A85-4371-4A11-A3AF-909A1D254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6" y="2238552"/>
            <a:ext cx="4721273" cy="354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91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209E70-0348-46F4-9DB4-240084D4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696" y="1160060"/>
            <a:ext cx="3886200" cy="5697940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Is Christ in you?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2 Corinthians 13:5—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5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Test yourselves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to see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if you are in the faith; examine yourselves! Or do you not recognize this about yourselves, that Jesus Christ is in you—unless indeed you fail the test? </a:t>
            </a:r>
            <a:r>
              <a:rPr lang="en-NZ" sz="17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4098" name="Picture 2" descr="IIHS Muscle Car Crash Tests - YouTube">
            <a:extLst>
              <a:ext uri="{FF2B5EF4-FFF2-40B4-BE49-F238E27FC236}">
                <a16:creationId xmlns:a16="http://schemas.microsoft.com/office/drawing/2014/main" id="{096EEAC0-1976-4DFE-9178-0E7BC6699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7611"/>
            <a:ext cx="4925136" cy="277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Detailed History of Crash Test Dummies">
            <a:extLst>
              <a:ext uri="{FF2B5EF4-FFF2-40B4-BE49-F238E27FC236}">
                <a16:creationId xmlns:a16="http://schemas.microsoft.com/office/drawing/2014/main" id="{C1F33F75-2E31-4762-BD8F-0E9E569E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187"/>
            <a:ext cx="4925136" cy="32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461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ptism clipart water baptism, Baptism water baptism ...">
            <a:extLst>
              <a:ext uri="{FF2B5EF4-FFF2-40B4-BE49-F238E27FC236}">
                <a16:creationId xmlns:a16="http://schemas.microsoft.com/office/drawing/2014/main" id="{DC1AB105-8464-49BA-A516-D3E534378F5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513"/>
            <a:ext cx="7067128" cy="39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F6667B-D9E9-42D9-9E40-13C8F7853E34}"/>
              </a:ext>
            </a:extLst>
          </p:cNvPr>
          <p:cNvSpPr txBox="1">
            <a:spLocks/>
          </p:cNvSpPr>
          <p:nvPr/>
        </p:nvSpPr>
        <p:spPr>
          <a:xfrm>
            <a:off x="4932040" y="332656"/>
            <a:ext cx="3960440" cy="37444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Acts 2:41—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41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So then, those who had received his word were baptized; and that day there were added about three thousand souls.</a:t>
            </a:r>
            <a:r>
              <a:rPr lang="en-NZ" b="0" i="0" dirty="0">
                <a:effectLst/>
                <a:latin typeface="system-ui"/>
              </a:rPr>
              <a:t> </a:t>
            </a:r>
            <a:r>
              <a:rPr lang="en-NZ" sz="1200" b="0" i="0" dirty="0">
                <a:effectLst/>
                <a:latin typeface="system-ui"/>
              </a:rPr>
              <a:t>(NASB95)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5716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C231E-4C19-4BD9-A001-DD1B5EEC9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781" y="818866"/>
            <a:ext cx="8206569" cy="1924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Churches—There 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are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a lot of them around…</a:t>
            </a:r>
          </a:p>
        </p:txBody>
      </p:sp>
      <p:pic>
        <p:nvPicPr>
          <p:cNvPr id="1028" name="Picture 4" descr="Church Sign for Saint Ann Roman Catholic Church ...">
            <a:extLst>
              <a:ext uri="{FF2B5EF4-FFF2-40B4-BE49-F238E27FC236}">
                <a16:creationId xmlns:a16="http://schemas.microsoft.com/office/drawing/2014/main" id="{78AF8ADD-712C-4A8F-91DF-65AC4C48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1" y="2304765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0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C231E-4C19-4BD9-A001-DD1B5EEC9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781" y="818866"/>
            <a:ext cx="8206569" cy="1924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Churches—There 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are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a lot of them around…</a:t>
            </a:r>
          </a:p>
        </p:txBody>
      </p:sp>
      <p:pic>
        <p:nvPicPr>
          <p:cNvPr id="1028" name="Picture 4" descr="Church Sign for Saint Ann Roman Catholic Church ...">
            <a:extLst>
              <a:ext uri="{FF2B5EF4-FFF2-40B4-BE49-F238E27FC236}">
                <a16:creationId xmlns:a16="http://schemas.microsoft.com/office/drawing/2014/main" id="{78AF8ADD-712C-4A8F-91DF-65AC4C48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1" y="2304765"/>
            <a:ext cx="1584847" cy="15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hurch Sign for Leroy First Presbyterian Church - Le Roy, NY">
            <a:extLst>
              <a:ext uri="{FF2B5EF4-FFF2-40B4-BE49-F238E27FC236}">
                <a16:creationId xmlns:a16="http://schemas.microsoft.com/office/drawing/2014/main" id="{F6ECC71F-CE1F-4599-9A0A-77A3F72E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35" y="1951630"/>
            <a:ext cx="4645356" cy="46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C231E-4C19-4BD9-A001-DD1B5EEC9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781" y="818866"/>
            <a:ext cx="8206569" cy="1924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Churches—There 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are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a lot of them around…</a:t>
            </a:r>
          </a:p>
        </p:txBody>
      </p:sp>
      <p:pic>
        <p:nvPicPr>
          <p:cNvPr id="1028" name="Picture 4" descr="Church Sign for Saint Ann Roman Catholic Church ...">
            <a:extLst>
              <a:ext uri="{FF2B5EF4-FFF2-40B4-BE49-F238E27FC236}">
                <a16:creationId xmlns:a16="http://schemas.microsoft.com/office/drawing/2014/main" id="{78AF8ADD-712C-4A8F-91DF-65AC4C48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1" y="2304765"/>
            <a:ext cx="1584847" cy="15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hurch Sign for Leroy First Presbyterian Church - Le Roy, NY">
            <a:extLst>
              <a:ext uri="{FF2B5EF4-FFF2-40B4-BE49-F238E27FC236}">
                <a16:creationId xmlns:a16="http://schemas.microsoft.com/office/drawing/2014/main" id="{F6ECC71F-CE1F-4599-9A0A-77A3F72E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11" y="2318412"/>
            <a:ext cx="1584847" cy="15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34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C231E-4C19-4BD9-A001-DD1B5EEC9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781" y="818866"/>
            <a:ext cx="8206569" cy="1924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Churches—There 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are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a lot of them around…</a:t>
            </a:r>
          </a:p>
        </p:txBody>
      </p:sp>
      <p:pic>
        <p:nvPicPr>
          <p:cNvPr id="1028" name="Picture 4" descr="Church Sign for Saint Ann Roman Catholic Church ...">
            <a:extLst>
              <a:ext uri="{FF2B5EF4-FFF2-40B4-BE49-F238E27FC236}">
                <a16:creationId xmlns:a16="http://schemas.microsoft.com/office/drawing/2014/main" id="{78AF8ADD-712C-4A8F-91DF-65AC4C48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1" y="2304765"/>
            <a:ext cx="1584847" cy="15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hurch Sign for Leroy First Presbyterian Church - Le Roy, NY">
            <a:extLst>
              <a:ext uri="{FF2B5EF4-FFF2-40B4-BE49-F238E27FC236}">
                <a16:creationId xmlns:a16="http://schemas.microsoft.com/office/drawing/2014/main" id="{F6ECC71F-CE1F-4599-9A0A-77A3F72E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11" y="2318412"/>
            <a:ext cx="1584847" cy="15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nglicans Ablaze: 2,200 Female churchgoers sign petition ...">
            <a:extLst>
              <a:ext uri="{FF2B5EF4-FFF2-40B4-BE49-F238E27FC236}">
                <a16:creationId xmlns:a16="http://schemas.microsoft.com/office/drawing/2014/main" id="{06AB62CF-49B9-424A-91DB-7FE5CE64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41" y="2450626"/>
            <a:ext cx="30099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8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AE42-38A5-4410-A455-F6CB4122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4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on Earth is the Church?”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C231E-4C19-4BD9-A001-DD1B5EEC9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781" y="818866"/>
            <a:ext cx="8206569" cy="1924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Churches—There 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are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a lot of them around…</a:t>
            </a:r>
          </a:p>
        </p:txBody>
      </p:sp>
      <p:pic>
        <p:nvPicPr>
          <p:cNvPr id="1028" name="Picture 4" descr="Church Sign for Saint Ann Roman Catholic Church ...">
            <a:extLst>
              <a:ext uri="{FF2B5EF4-FFF2-40B4-BE49-F238E27FC236}">
                <a16:creationId xmlns:a16="http://schemas.microsoft.com/office/drawing/2014/main" id="{78AF8ADD-712C-4A8F-91DF-65AC4C48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1" y="2304765"/>
            <a:ext cx="1584847" cy="15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hurch Sign for Leroy First Presbyterian Church - Le Roy, NY">
            <a:extLst>
              <a:ext uri="{FF2B5EF4-FFF2-40B4-BE49-F238E27FC236}">
                <a16:creationId xmlns:a16="http://schemas.microsoft.com/office/drawing/2014/main" id="{F6ECC71F-CE1F-4599-9A0A-77A3F72E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11" y="2318412"/>
            <a:ext cx="1584847" cy="15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nglicans Ablaze: 2,200 Female churchgoers sign petition ...">
            <a:extLst>
              <a:ext uri="{FF2B5EF4-FFF2-40B4-BE49-F238E27FC236}">
                <a16:creationId xmlns:a16="http://schemas.microsoft.com/office/drawing/2014/main" id="{06AB62CF-49B9-424A-91DB-7FE5CE64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41" y="2318412"/>
            <a:ext cx="1149304" cy="15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91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16470</TotalTime>
  <Words>1971</Words>
  <Application>Microsoft Office PowerPoint</Application>
  <PresentationFormat>On-screen Show (4:3)</PresentationFormat>
  <Paragraphs>258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purpose of godliness</dc:title>
  <dc:creator>John Staiger</dc:creator>
  <cp:lastModifiedBy>HODGMAN, Geoff (BOSTSC)</cp:lastModifiedBy>
  <cp:revision>211</cp:revision>
  <dcterms:created xsi:type="dcterms:W3CDTF">2018-02-15T21:37:55Z</dcterms:created>
  <dcterms:modified xsi:type="dcterms:W3CDTF">2021-12-15T10:12:51Z</dcterms:modified>
</cp:coreProperties>
</file>