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377" r:id="rId2"/>
    <p:sldId id="461" r:id="rId3"/>
    <p:sldId id="647" r:id="rId4"/>
    <p:sldId id="655" r:id="rId5"/>
    <p:sldId id="660" r:id="rId6"/>
    <p:sldId id="661" r:id="rId7"/>
    <p:sldId id="662" r:id="rId8"/>
    <p:sldId id="663" r:id="rId9"/>
    <p:sldId id="262" r:id="rId10"/>
    <p:sldId id="665" r:id="rId11"/>
    <p:sldId id="667" r:id="rId12"/>
    <p:sldId id="668" r:id="rId13"/>
    <p:sldId id="648" r:id="rId14"/>
    <p:sldId id="265" r:id="rId15"/>
    <p:sldId id="664" r:id="rId16"/>
    <p:sldId id="257" r:id="rId17"/>
    <p:sldId id="658" r:id="rId18"/>
    <p:sldId id="659" r:id="rId19"/>
    <p:sldId id="650" r:id="rId20"/>
    <p:sldId id="263" r:id="rId21"/>
    <p:sldId id="586" r:id="rId22"/>
    <p:sldId id="66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6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00FAF-218C-4009-A0DD-8641FA9BC024}" type="datetimeFigureOut">
              <a:rPr lang="en-NZ" smtClean="0"/>
              <a:t>21/12/2021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FE120-436B-46D6-B012-E1639CE418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1159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21/12/2021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437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21/12/2021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238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21/12/2021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57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21/12/2021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3079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21/12/2021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382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21/12/2021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7347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21/12/2021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504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21/12/2021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514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21/12/2021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423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21/12/2021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226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21/12/2021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910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3DD58-AF44-414E-8EE6-274F67F68675}" type="datetimeFigureOut">
              <a:rPr lang="en-NZ" smtClean="0"/>
              <a:t>21/12/2021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289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278296"/>
            <a:ext cx="9144000" cy="65797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Series: What on Earth…</a:t>
            </a:r>
          </a:p>
          <a:p>
            <a:r>
              <a:rPr lang="en-US" sz="3600" dirty="0"/>
              <a:t>Part 6. “Is Sanctification?”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NZ" sz="3600" dirty="0"/>
              <a:t>John Staiger</a:t>
            </a:r>
          </a:p>
          <a:p>
            <a:endParaRPr lang="en-NZ" sz="800" dirty="0"/>
          </a:p>
          <a:p>
            <a:r>
              <a:rPr lang="en-NZ" sz="3600" dirty="0"/>
              <a:t>Morningside Church of Christ </a:t>
            </a:r>
          </a:p>
          <a:p>
            <a:endParaRPr lang="en-NZ" sz="800" dirty="0"/>
          </a:p>
          <a:p>
            <a:r>
              <a:rPr lang="en-NZ" sz="3600" dirty="0"/>
              <a:t>Sunday 19 December 2021</a:t>
            </a:r>
          </a:p>
          <a:p>
            <a:endParaRPr lang="en-NZ" sz="800" dirty="0"/>
          </a:p>
          <a:p>
            <a:r>
              <a:rPr lang="en-NZ" sz="3600" dirty="0"/>
              <a:t>AM Sermon</a:t>
            </a:r>
          </a:p>
          <a:p>
            <a:endParaRPr lang="en-NZ" sz="800" dirty="0"/>
          </a:p>
          <a:p>
            <a:r>
              <a:rPr lang="en-NZ" sz="3600" dirty="0"/>
              <a:t>Broadcast live from 42 Leslie Ave, Auckland, Aotearoa/NZ.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C3CDF-86DD-4DEF-8E4F-E01C96B62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59456" y="1604300"/>
            <a:ext cx="3886200" cy="5253700"/>
          </a:xfrm>
        </p:spPr>
        <p:txBody>
          <a:bodyPr/>
          <a:lstStyle/>
          <a:p>
            <a:r>
              <a:rPr lang="en-NZ" b="0" i="0" dirty="0">
                <a:solidFill>
                  <a:srgbClr val="09202F"/>
                </a:solidFill>
                <a:effectLst/>
                <a:latin typeface="system-ui"/>
              </a:rPr>
              <a:t>Sanctification is a once-for-ever separation of believers unto God. </a:t>
            </a:r>
          </a:p>
          <a:p>
            <a:r>
              <a:rPr lang="en-NZ" b="0" i="0" dirty="0">
                <a:solidFill>
                  <a:srgbClr val="09202F"/>
                </a:solidFill>
                <a:effectLst/>
                <a:latin typeface="system-ui"/>
              </a:rPr>
              <a:t>It is a work God performs.</a:t>
            </a:r>
          </a:p>
          <a:p>
            <a:r>
              <a:rPr lang="en-NZ" dirty="0">
                <a:latin typeface="system-ui"/>
              </a:rPr>
              <a:t>Hebrews 10:10…</a:t>
            </a:r>
            <a:endParaRPr lang="en-NZ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132732-DD76-4756-AF69-D6060D791C0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/>
              <a:t>What on Earth is Sanctification?”</a:t>
            </a:r>
          </a:p>
          <a:p>
            <a:endParaRPr lang="en-NZ" dirty="0"/>
          </a:p>
        </p:txBody>
      </p:sp>
      <p:pic>
        <p:nvPicPr>
          <p:cNvPr id="7" name="Content Placeholder 3" descr="s1.jpg">
            <a:extLst>
              <a:ext uri="{FF2B5EF4-FFF2-40B4-BE49-F238E27FC236}">
                <a16:creationId xmlns:a16="http://schemas.microsoft.com/office/drawing/2014/main" id="{2EC770C6-B17D-474B-9F6D-50CCFE62234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7583" r="20746"/>
          <a:stretch/>
        </p:blipFill>
        <p:spPr>
          <a:xfrm>
            <a:off x="398344" y="1604300"/>
            <a:ext cx="4258102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770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C3CDF-86DD-4DEF-8E4F-E01C96B62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59456" y="1604300"/>
            <a:ext cx="3886200" cy="5253700"/>
          </a:xfrm>
        </p:spPr>
        <p:txBody>
          <a:bodyPr>
            <a:normAutofit/>
          </a:bodyPr>
          <a:lstStyle/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Hebrews 10:10—</a:t>
            </a:r>
          </a:p>
          <a:p>
            <a:pPr algn="l"/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10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By this will we have been sanctified through the offering of the body of Jesus Christ once for all.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132732-DD76-4756-AF69-D6060D791C0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/>
              <a:t>What on Earth is Sanctification?”</a:t>
            </a:r>
          </a:p>
          <a:p>
            <a:endParaRPr lang="en-NZ" dirty="0"/>
          </a:p>
        </p:txBody>
      </p:sp>
      <p:pic>
        <p:nvPicPr>
          <p:cNvPr id="7" name="Content Placeholder 3" descr="s1.jpg">
            <a:extLst>
              <a:ext uri="{FF2B5EF4-FFF2-40B4-BE49-F238E27FC236}">
                <a16:creationId xmlns:a16="http://schemas.microsoft.com/office/drawing/2014/main" id="{2EC770C6-B17D-474B-9F6D-50CCFE62234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7583" r="20746"/>
          <a:stretch/>
        </p:blipFill>
        <p:spPr>
          <a:xfrm>
            <a:off x="398344" y="1604300"/>
            <a:ext cx="4258102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71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C3CDF-86DD-4DEF-8E4F-E01C96B62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59456" y="1604300"/>
            <a:ext cx="3886200" cy="5253700"/>
          </a:xfrm>
        </p:spPr>
        <p:txBody>
          <a:bodyPr>
            <a:normAutofit/>
          </a:bodyPr>
          <a:lstStyle/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Corinthians 1:30—</a:t>
            </a:r>
          </a:p>
          <a:p>
            <a:pPr algn="l"/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30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But by His doing you are in Christ Jesus, who became to us wisdom from God, and righteousness and sanctification, and redemption,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132732-DD76-4756-AF69-D6060D791C0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/>
              <a:t>What on Earth is Sanctification?”</a:t>
            </a:r>
          </a:p>
          <a:p>
            <a:endParaRPr lang="en-NZ" dirty="0"/>
          </a:p>
        </p:txBody>
      </p:sp>
      <p:pic>
        <p:nvPicPr>
          <p:cNvPr id="7" name="Content Placeholder 3" descr="s1.jpg">
            <a:extLst>
              <a:ext uri="{FF2B5EF4-FFF2-40B4-BE49-F238E27FC236}">
                <a16:creationId xmlns:a16="http://schemas.microsoft.com/office/drawing/2014/main" id="{2EC770C6-B17D-474B-9F6D-50CCFE62234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7583" r="20746"/>
          <a:stretch/>
        </p:blipFill>
        <p:spPr>
          <a:xfrm>
            <a:off x="398344" y="1604300"/>
            <a:ext cx="4258102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817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C3CDF-86DD-4DEF-8E4F-E01C96B62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9343" y="1705970"/>
            <a:ext cx="3886200" cy="5152030"/>
          </a:xfrm>
        </p:spPr>
        <p:txBody>
          <a:bodyPr/>
          <a:lstStyle/>
          <a:p>
            <a:r>
              <a:rPr lang="en-NZ" b="0" i="0" dirty="0">
                <a:solidFill>
                  <a:srgbClr val="09202F"/>
                </a:solidFill>
                <a:effectLst/>
                <a:latin typeface="system-ui"/>
              </a:rPr>
              <a:t>The word sanctification is related to the word saint.</a:t>
            </a:r>
          </a:p>
          <a:p>
            <a:r>
              <a:rPr lang="en-NZ" b="0" i="0" dirty="0">
                <a:solidFill>
                  <a:srgbClr val="09202F"/>
                </a:solidFill>
                <a:effectLst/>
                <a:latin typeface="system-ui"/>
              </a:rPr>
              <a:t>Both words have to do with holiness. </a:t>
            </a:r>
          </a:p>
          <a:p>
            <a:r>
              <a:rPr lang="en-NZ" b="0" i="0" dirty="0">
                <a:solidFill>
                  <a:srgbClr val="09202F"/>
                </a:solidFill>
                <a:effectLst/>
                <a:latin typeface="system-ui"/>
              </a:rPr>
              <a:t>To “sanctify” something is to set it apart for special use; </a:t>
            </a:r>
          </a:p>
          <a:p>
            <a:r>
              <a:rPr lang="en-NZ" dirty="0">
                <a:solidFill>
                  <a:srgbClr val="09202F"/>
                </a:solidFill>
                <a:latin typeface="system-ui"/>
              </a:rPr>
              <a:t>T</a:t>
            </a:r>
            <a:r>
              <a:rPr lang="en-NZ" b="0" i="0" dirty="0">
                <a:solidFill>
                  <a:srgbClr val="09202F"/>
                </a:solidFill>
                <a:effectLst/>
                <a:latin typeface="system-ui"/>
              </a:rPr>
              <a:t>o “sanctify” a person is to make him holy.</a:t>
            </a:r>
            <a:endParaRPr lang="en-NZ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132732-DD76-4756-AF69-D6060D791C0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  <p:pic>
        <p:nvPicPr>
          <p:cNvPr id="6" name="Content Placeholder 3" descr="s3.jpg">
            <a:extLst>
              <a:ext uri="{FF2B5EF4-FFF2-40B4-BE49-F238E27FC236}">
                <a16:creationId xmlns:a16="http://schemas.microsoft.com/office/drawing/2014/main" id="{0DE95349-2496-4191-89EE-D53043938B1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58618" y="2661314"/>
            <a:ext cx="4532474" cy="3016156"/>
          </a:xfrm>
        </p:spPr>
      </p:pic>
    </p:spTree>
    <p:extLst>
      <p:ext uri="{BB962C8B-B14F-4D97-AF65-F5344CB8AC3E}">
        <p14:creationId xmlns:p14="http://schemas.microsoft.com/office/powerpoint/2010/main" val="4168425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46412"/>
            <a:ext cx="3886200" cy="503055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NZ" b="1" dirty="0"/>
              <a:t>The Greek word for sanctification is: </a:t>
            </a:r>
          </a:p>
          <a:p>
            <a:pPr marL="0" indent="0" algn="ctr">
              <a:buNone/>
            </a:pPr>
            <a:r>
              <a:rPr lang="en-NZ" b="1" dirty="0"/>
              <a:t>"</a:t>
            </a:r>
            <a:r>
              <a:rPr lang="en-NZ" b="1" dirty="0" err="1"/>
              <a:t>hagiasmos</a:t>
            </a:r>
            <a:r>
              <a:rPr lang="en-NZ" b="1" dirty="0"/>
              <a:t>" </a:t>
            </a:r>
          </a:p>
          <a:p>
            <a:pPr marL="0" indent="0" algn="ctr">
              <a:buNone/>
            </a:pPr>
            <a:r>
              <a:rPr lang="en-NZ" b="1" dirty="0"/>
              <a:t>meaning </a:t>
            </a:r>
          </a:p>
          <a:p>
            <a:pPr marL="0" indent="0" algn="ctr">
              <a:buNone/>
            </a:pPr>
            <a:r>
              <a:rPr lang="en-NZ" b="1" dirty="0"/>
              <a:t>"separation </a:t>
            </a:r>
          </a:p>
          <a:p>
            <a:pPr marL="0" indent="0" algn="ctr">
              <a:buNone/>
            </a:pPr>
            <a:r>
              <a:rPr lang="en-NZ" b="1" dirty="0"/>
              <a:t>or </a:t>
            </a:r>
          </a:p>
          <a:p>
            <a:pPr marL="0" indent="0" algn="ctr">
              <a:buNone/>
            </a:pPr>
            <a:r>
              <a:rPr lang="en-NZ" b="1" dirty="0"/>
              <a:t>setting apart."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46412"/>
            <a:ext cx="3886200" cy="503055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en-NZ" b="1" dirty="0"/>
              <a:t>Separation from the</a:t>
            </a:r>
          </a:p>
          <a:p>
            <a:pPr algn="ctr">
              <a:buNone/>
            </a:pPr>
            <a:r>
              <a:rPr lang="en-NZ" b="1" dirty="0"/>
              <a:t> secular and sinful </a:t>
            </a:r>
          </a:p>
          <a:p>
            <a:pPr algn="ctr">
              <a:buNone/>
            </a:pPr>
            <a:r>
              <a:rPr lang="en-NZ" b="1" dirty="0"/>
              <a:t>and </a:t>
            </a:r>
          </a:p>
          <a:p>
            <a:pPr algn="ctr">
              <a:buNone/>
            </a:pPr>
            <a:r>
              <a:rPr lang="en-NZ" b="1" dirty="0"/>
              <a:t>setting apart </a:t>
            </a:r>
          </a:p>
          <a:p>
            <a:pPr algn="ctr">
              <a:buNone/>
            </a:pPr>
            <a:r>
              <a:rPr lang="en-NZ" b="1" dirty="0"/>
              <a:t>for a sacred purpose.</a:t>
            </a:r>
            <a:endParaRPr lang="en-NZ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90F2665-7C81-4015-AE9E-862C65F7268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90F2665-7C81-4015-AE9E-862C65F7268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3384A2-7484-4E94-87EF-456E725BB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5627" y="1342500"/>
            <a:ext cx="3886200" cy="4935017"/>
          </a:xfrm>
        </p:spPr>
        <p:txBody>
          <a:bodyPr>
            <a:normAutofit lnSpcReduction="10000"/>
          </a:bodyPr>
          <a:lstStyle/>
          <a:p>
            <a:r>
              <a:rPr lang="en-NZ" b="1" i="0" dirty="0">
                <a:solidFill>
                  <a:srgbClr val="000000"/>
                </a:solidFill>
                <a:effectLst/>
                <a:latin typeface="system-ui"/>
              </a:rPr>
              <a:t>Nadab and Abihu </a:t>
            </a:r>
            <a:r>
              <a:rPr lang="en-NZ" i="0" dirty="0">
                <a:solidFill>
                  <a:srgbClr val="000000"/>
                </a:solidFill>
                <a:effectLst/>
                <a:latin typeface="system-ui"/>
              </a:rPr>
              <a:t>(</a:t>
            </a:r>
            <a:r>
              <a:rPr lang="en-NZ" dirty="0"/>
              <a:t>Leviticus 10:1-11).</a:t>
            </a:r>
          </a:p>
          <a:p>
            <a:r>
              <a:rPr lang="en-NZ" dirty="0"/>
              <a:t>Everything was Sanctified </a:t>
            </a:r>
          </a:p>
          <a:p>
            <a:r>
              <a:rPr lang="en-NZ" dirty="0"/>
              <a:t>Tribe—Levites </a:t>
            </a:r>
          </a:p>
          <a:p>
            <a:r>
              <a:rPr lang="en-NZ" dirty="0"/>
              <a:t>Priesthood—Aaronic </a:t>
            </a:r>
          </a:p>
          <a:p>
            <a:r>
              <a:rPr lang="en-NZ" dirty="0"/>
              <a:t>Tabernacle</a:t>
            </a:r>
          </a:p>
          <a:p>
            <a:r>
              <a:rPr lang="en-NZ" dirty="0"/>
              <a:t>Sacrifices</a:t>
            </a:r>
          </a:p>
          <a:p>
            <a:r>
              <a:rPr lang="en-NZ" dirty="0"/>
              <a:t>Clothes </a:t>
            </a:r>
          </a:p>
          <a:p>
            <a:r>
              <a:rPr lang="en-NZ" dirty="0"/>
              <a:t>Food</a:t>
            </a:r>
          </a:p>
          <a:p>
            <a:r>
              <a:rPr lang="en-NZ" dirty="0"/>
              <a:t>Fire</a:t>
            </a:r>
          </a:p>
        </p:txBody>
      </p:sp>
      <p:pic>
        <p:nvPicPr>
          <p:cNvPr id="3074" name="Picture 2" descr="Fun, Memes, Pictures - The Staunch Calvinist">
            <a:extLst>
              <a:ext uri="{FF2B5EF4-FFF2-40B4-BE49-F238E27FC236}">
                <a16:creationId xmlns:a16="http://schemas.microsoft.com/office/drawing/2014/main" id="{BA70052A-D42C-48F9-9467-E832BB0A6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27" y="1634340"/>
            <a:ext cx="4351339" cy="435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886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797010" y="3303686"/>
            <a:ext cx="6346990" cy="3554314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DF1765F-3B0D-4FDE-BAC6-D23AE14082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B39505-671D-407C-A9DB-D3CD722D6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4024" y="982639"/>
            <a:ext cx="8406248" cy="4544704"/>
          </a:xfrm>
        </p:spPr>
        <p:txBody>
          <a:bodyPr/>
          <a:lstStyle/>
          <a:p>
            <a:pPr>
              <a:buNone/>
            </a:pPr>
            <a:r>
              <a:rPr lang="en-NZ" b="1" dirty="0"/>
              <a:t>2 Corinthians 4:16—</a:t>
            </a:r>
          </a:p>
          <a:p>
            <a:pPr>
              <a:buNone/>
            </a:pPr>
            <a:r>
              <a:rPr lang="en-NZ" b="1" dirty="0"/>
              <a:t>"Therefore we do not lose heart. Though outwardly we are wasting away, yet inwardly we are being renewed day by day."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797010" y="3303686"/>
            <a:ext cx="6346990" cy="3554314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DF1765F-3B0D-4FDE-BAC6-D23AE14082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B39505-671D-407C-A9DB-D3CD722D6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4024" y="982639"/>
            <a:ext cx="8679976" cy="4544704"/>
          </a:xfrm>
        </p:spPr>
        <p:txBody>
          <a:bodyPr>
            <a:normAutofit/>
          </a:bodyPr>
          <a:lstStyle/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Colossians 3:9-10—</a:t>
            </a:r>
          </a:p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“…since you laid aside the old self with its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evil </a:t>
            </a:r>
            <a:r>
              <a:rPr lang="en-NZ" b="0" dirty="0">
                <a:solidFill>
                  <a:srgbClr val="000000"/>
                </a:solidFill>
                <a:effectLst/>
                <a:latin typeface="system-ui"/>
              </a:rPr>
              <a:t>practices,  </a:t>
            </a: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10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and have put on the new self who is being renewed to a true knowledge according to the image of the One who created him—</a:t>
            </a:r>
          </a:p>
        </p:txBody>
      </p:sp>
    </p:spTree>
    <p:extLst>
      <p:ext uri="{BB962C8B-B14F-4D97-AF65-F5344CB8AC3E}">
        <p14:creationId xmlns:p14="http://schemas.microsoft.com/office/powerpoint/2010/main" val="1207724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797010" y="3303686"/>
            <a:ext cx="6346990" cy="3554314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DF1765F-3B0D-4FDE-BAC6-D23AE14082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B39505-671D-407C-A9DB-D3CD722D6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4024" y="982639"/>
            <a:ext cx="8679976" cy="4544704"/>
          </a:xfrm>
        </p:spPr>
        <p:txBody>
          <a:bodyPr>
            <a:normAutofit/>
          </a:bodyPr>
          <a:lstStyle/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John 2:5-6—</a:t>
            </a:r>
          </a:p>
          <a:p>
            <a:pPr algn="l"/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but whoever keeps His word, in him the love of God has truly been perfected. By this we know that we are in Him: </a:t>
            </a: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6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 one who says he abides in Him ought himself to walk in the same manner as He walked.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</p:spTree>
    <p:extLst>
      <p:ext uri="{BB962C8B-B14F-4D97-AF65-F5344CB8AC3E}">
        <p14:creationId xmlns:p14="http://schemas.microsoft.com/office/powerpoint/2010/main" val="268914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132732-DD76-4756-AF69-D6060D791C0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AC1A3B48-3293-4366-9CE9-6872622C732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53" y="1323833"/>
            <a:ext cx="8383293" cy="471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985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arth in HD - TFOT">
            <a:extLst>
              <a:ext uri="{FF2B5EF4-FFF2-40B4-BE49-F238E27FC236}">
                <a16:creationId xmlns:a16="http://schemas.microsoft.com/office/drawing/2014/main" id="{0A3C9601-3CA2-4532-82C3-5F5D713AD4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DE5866-6A37-47EA-9A76-A46406C4CAFE}"/>
              </a:ext>
            </a:extLst>
          </p:cNvPr>
          <p:cNvSpPr txBox="1"/>
          <p:nvPr/>
        </p:nvSpPr>
        <p:spPr>
          <a:xfrm>
            <a:off x="286578" y="722244"/>
            <a:ext cx="428542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Series: What on Earth…</a:t>
            </a:r>
            <a:r>
              <a:rPr lang="en-US" sz="6000" dirty="0"/>
              <a:t>…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3D8EA64-B6F9-44E4-A751-E4C5326C11FB}"/>
              </a:ext>
            </a:extLst>
          </p:cNvPr>
          <p:cNvSpPr txBox="1">
            <a:spLocks/>
          </p:cNvSpPr>
          <p:nvPr/>
        </p:nvSpPr>
        <p:spPr>
          <a:xfrm>
            <a:off x="539733" y="3159535"/>
            <a:ext cx="5751885" cy="12423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>
                <a:solidFill>
                  <a:schemeClr val="bg1"/>
                </a:solidFill>
              </a:rPr>
              <a:t>is Sanctification?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C4C057-AC36-4D49-81B1-35228CD1A973}"/>
              </a:ext>
            </a:extLst>
          </p:cNvPr>
          <p:cNvSpPr txBox="1"/>
          <p:nvPr/>
        </p:nvSpPr>
        <p:spPr>
          <a:xfrm>
            <a:off x="6469039" y="768410"/>
            <a:ext cx="25248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Part 6.</a:t>
            </a:r>
          </a:p>
        </p:txBody>
      </p:sp>
    </p:spTree>
    <p:extLst>
      <p:ext uri="{BB962C8B-B14F-4D97-AF65-F5344CB8AC3E}">
        <p14:creationId xmlns:p14="http://schemas.microsoft.com/office/powerpoint/2010/main" val="2482918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15153" y="1941581"/>
            <a:ext cx="5504780" cy="3500917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5A8A185-E6A2-4320-AACF-0C5D58DE5A2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aptism clipart water baptism, Baptism water baptism ...">
            <a:extLst>
              <a:ext uri="{FF2B5EF4-FFF2-40B4-BE49-F238E27FC236}">
                <a16:creationId xmlns:a16="http://schemas.microsoft.com/office/drawing/2014/main" id="{DC1AB105-8464-49BA-A516-D3E534378F5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8513"/>
            <a:ext cx="7067128" cy="3975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F5F6667B-D9E9-42D9-9E40-13C8F7853E34}"/>
              </a:ext>
            </a:extLst>
          </p:cNvPr>
          <p:cNvSpPr txBox="1">
            <a:spLocks/>
          </p:cNvSpPr>
          <p:nvPr/>
        </p:nvSpPr>
        <p:spPr>
          <a:xfrm>
            <a:off x="4932040" y="332656"/>
            <a:ext cx="3960440" cy="37444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Acts 2:41—</a:t>
            </a:r>
          </a:p>
          <a:p>
            <a:pPr algn="l"/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41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So then, those who had received his word were baptized; and that day there were added about three thousand souls.</a:t>
            </a:r>
            <a:r>
              <a:rPr lang="en-NZ" b="0" i="0" dirty="0">
                <a:effectLst/>
                <a:latin typeface="system-ui"/>
              </a:rPr>
              <a:t> </a:t>
            </a:r>
            <a:r>
              <a:rPr lang="en-NZ" sz="1200" b="0" i="0" dirty="0">
                <a:effectLst/>
                <a:latin typeface="system-ui"/>
              </a:rPr>
              <a:t>(NASB95)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357167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aptism clipart water baptism, Baptism water baptism ...">
            <a:extLst>
              <a:ext uri="{FF2B5EF4-FFF2-40B4-BE49-F238E27FC236}">
                <a16:creationId xmlns:a16="http://schemas.microsoft.com/office/drawing/2014/main" id="{DC1AB105-8464-49BA-A516-D3E534378F5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8513"/>
            <a:ext cx="7067128" cy="3975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F5F6667B-D9E9-42D9-9E40-13C8F7853E34}"/>
              </a:ext>
            </a:extLst>
          </p:cNvPr>
          <p:cNvSpPr txBox="1">
            <a:spLocks/>
          </p:cNvSpPr>
          <p:nvPr/>
        </p:nvSpPr>
        <p:spPr>
          <a:xfrm>
            <a:off x="4932040" y="332656"/>
            <a:ext cx="3960440" cy="37444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Peter 1:2</a:t>
            </a:r>
          </a:p>
          <a:p>
            <a:pPr algn="l"/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2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according to the foreknowledge of God the Father, by the sanctifying work of the Spirit…</a:t>
            </a:r>
            <a:r>
              <a:rPr lang="en-NZ" b="0" i="0" dirty="0">
                <a:effectLst/>
                <a:latin typeface="system-ui"/>
              </a:rPr>
              <a:t> </a:t>
            </a:r>
            <a:r>
              <a:rPr lang="en-NZ" sz="1200" b="0" i="0" dirty="0">
                <a:effectLst/>
                <a:latin typeface="system-ui"/>
              </a:rPr>
              <a:t>(NASB95)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17947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132732-DD76-4756-AF69-D6060D791C0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  <p:pic>
        <p:nvPicPr>
          <p:cNvPr id="1026" name="Picture 2" descr="Pin on Gods Will">
            <a:extLst>
              <a:ext uri="{FF2B5EF4-FFF2-40B4-BE49-F238E27FC236}">
                <a16:creationId xmlns:a16="http://schemas.microsoft.com/office/drawing/2014/main" id="{6DDFABBD-16A5-4D8C-B17F-267C6232EEB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29"/>
          <a:stretch/>
        </p:blipFill>
        <p:spPr bwMode="auto">
          <a:xfrm>
            <a:off x="-1" y="644809"/>
            <a:ext cx="9144000" cy="621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636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58C3C3-25C9-493D-961A-255EE220102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B4992F8-F7CE-4211-82C4-124F241389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621346" y="782624"/>
            <a:ext cx="5901307" cy="590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60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8608B-E9DD-4B2D-A937-DCFA43D05E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3624" y="1022669"/>
            <a:ext cx="4376597" cy="5957248"/>
          </a:xfrm>
        </p:spPr>
        <p:txBody>
          <a:bodyPr>
            <a:normAutofit/>
          </a:bodyPr>
          <a:lstStyle/>
          <a:p>
            <a:r>
              <a:rPr lang="en-NZ" b="0" i="0" dirty="0">
                <a:solidFill>
                  <a:srgbClr val="0A0A0A"/>
                </a:solidFill>
                <a:effectLst/>
              </a:rPr>
              <a:t>It is like the old fellow who was a drinker, a carouser, a liar and a user, but was soundly converted and he characterized his progress by saying,…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58C3C3-25C9-493D-961A-255EE220102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B4992F8-F7CE-4211-82C4-124F241389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3778" y="1983628"/>
            <a:ext cx="3762375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948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8608B-E9DD-4B2D-A937-DCFA43D05E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3624" y="1022669"/>
            <a:ext cx="4376597" cy="5957248"/>
          </a:xfrm>
        </p:spPr>
        <p:txBody>
          <a:bodyPr>
            <a:normAutofit/>
          </a:bodyPr>
          <a:lstStyle/>
          <a:p>
            <a:r>
              <a:rPr lang="en-NZ" b="0" i="0" dirty="0">
                <a:solidFill>
                  <a:srgbClr val="0A0A0A"/>
                </a:solidFill>
                <a:effectLst/>
              </a:rPr>
              <a:t>It is sort of like the old fellow who was a drinker, a carouser, a liar and a user, but was soundly converted and he characterized his progress by saying, </a:t>
            </a:r>
          </a:p>
          <a:p>
            <a:r>
              <a:rPr lang="en-NZ" b="0" i="0" dirty="0">
                <a:solidFill>
                  <a:srgbClr val="0A0A0A"/>
                </a:solidFill>
                <a:effectLst/>
              </a:rPr>
              <a:t>“I </a:t>
            </a:r>
            <a:r>
              <a:rPr lang="en-NZ" b="0" i="0" dirty="0" err="1">
                <a:solidFill>
                  <a:srgbClr val="0A0A0A"/>
                </a:solidFill>
                <a:effectLst/>
              </a:rPr>
              <a:t>ain’t</a:t>
            </a:r>
            <a:r>
              <a:rPr lang="en-NZ" b="0" i="0" dirty="0">
                <a:solidFill>
                  <a:srgbClr val="0A0A0A"/>
                </a:solidFill>
                <a:effectLst/>
              </a:rPr>
              <a:t> what I </a:t>
            </a:r>
            <a:r>
              <a:rPr lang="en-NZ" b="0" i="0" dirty="0" err="1">
                <a:solidFill>
                  <a:srgbClr val="0A0A0A"/>
                </a:solidFill>
                <a:effectLst/>
              </a:rPr>
              <a:t>oughter</a:t>
            </a:r>
            <a:r>
              <a:rPr lang="en-NZ" b="0" i="0" dirty="0">
                <a:solidFill>
                  <a:srgbClr val="0A0A0A"/>
                </a:solidFill>
                <a:effectLst/>
              </a:rPr>
              <a:t> be –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58C3C3-25C9-493D-961A-255EE220102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B4992F8-F7CE-4211-82C4-124F241389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3778" y="1983628"/>
            <a:ext cx="3762375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807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8608B-E9DD-4B2D-A937-DCFA43D05E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3624" y="1022669"/>
            <a:ext cx="4376597" cy="5957248"/>
          </a:xfrm>
        </p:spPr>
        <p:txBody>
          <a:bodyPr>
            <a:normAutofit/>
          </a:bodyPr>
          <a:lstStyle/>
          <a:p>
            <a:r>
              <a:rPr lang="en-NZ" b="0" i="0" dirty="0">
                <a:solidFill>
                  <a:srgbClr val="0A0A0A"/>
                </a:solidFill>
                <a:effectLst/>
              </a:rPr>
              <a:t>It is sort of like the old fellow who was a drinker, a carouser, a liar and a user, but was soundly converted and he characterized his progress by saying, </a:t>
            </a:r>
          </a:p>
          <a:p>
            <a:r>
              <a:rPr lang="en-NZ" b="0" i="0" dirty="0">
                <a:solidFill>
                  <a:srgbClr val="0A0A0A"/>
                </a:solidFill>
                <a:effectLst/>
              </a:rPr>
              <a:t>“I </a:t>
            </a:r>
            <a:r>
              <a:rPr lang="en-NZ" b="0" i="0" dirty="0" err="1">
                <a:solidFill>
                  <a:srgbClr val="0A0A0A"/>
                </a:solidFill>
                <a:effectLst/>
              </a:rPr>
              <a:t>ain’t</a:t>
            </a:r>
            <a:r>
              <a:rPr lang="en-NZ" b="0" i="0" dirty="0">
                <a:solidFill>
                  <a:srgbClr val="0A0A0A"/>
                </a:solidFill>
                <a:effectLst/>
              </a:rPr>
              <a:t> what I </a:t>
            </a:r>
            <a:r>
              <a:rPr lang="en-NZ" b="0" i="0" dirty="0" err="1">
                <a:solidFill>
                  <a:srgbClr val="0A0A0A"/>
                </a:solidFill>
                <a:effectLst/>
              </a:rPr>
              <a:t>oughter</a:t>
            </a:r>
            <a:r>
              <a:rPr lang="en-NZ" b="0" i="0" dirty="0">
                <a:solidFill>
                  <a:srgbClr val="0A0A0A"/>
                </a:solidFill>
                <a:effectLst/>
              </a:rPr>
              <a:t> be – </a:t>
            </a:r>
          </a:p>
          <a:p>
            <a:r>
              <a:rPr lang="en-NZ" b="0" i="0" dirty="0">
                <a:solidFill>
                  <a:srgbClr val="0A0A0A"/>
                </a:solidFill>
                <a:effectLst/>
              </a:rPr>
              <a:t>and I </a:t>
            </a:r>
            <a:r>
              <a:rPr lang="en-NZ" b="0" i="0" dirty="0" err="1">
                <a:solidFill>
                  <a:srgbClr val="0A0A0A"/>
                </a:solidFill>
                <a:effectLst/>
              </a:rPr>
              <a:t>ain’t</a:t>
            </a:r>
            <a:r>
              <a:rPr lang="en-NZ" b="0" i="0" dirty="0">
                <a:solidFill>
                  <a:srgbClr val="0A0A0A"/>
                </a:solidFill>
                <a:effectLst/>
              </a:rPr>
              <a:t> what I’m </a:t>
            </a:r>
            <a:r>
              <a:rPr lang="en-NZ" b="0" i="0" dirty="0" err="1">
                <a:solidFill>
                  <a:srgbClr val="0A0A0A"/>
                </a:solidFill>
                <a:effectLst/>
              </a:rPr>
              <a:t>gonner</a:t>
            </a:r>
            <a:r>
              <a:rPr lang="en-NZ" b="0" i="0" dirty="0">
                <a:solidFill>
                  <a:srgbClr val="0A0A0A"/>
                </a:solidFill>
                <a:effectLst/>
              </a:rPr>
              <a:t> be –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58C3C3-25C9-493D-961A-255EE220102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B4992F8-F7CE-4211-82C4-124F241389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3778" y="1983628"/>
            <a:ext cx="3762375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8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8608B-E9DD-4B2D-A937-DCFA43D05E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3624" y="1022669"/>
            <a:ext cx="4376597" cy="5957248"/>
          </a:xfrm>
        </p:spPr>
        <p:txBody>
          <a:bodyPr>
            <a:normAutofit/>
          </a:bodyPr>
          <a:lstStyle/>
          <a:p>
            <a:r>
              <a:rPr lang="en-NZ" b="0" i="0" dirty="0">
                <a:solidFill>
                  <a:srgbClr val="0A0A0A"/>
                </a:solidFill>
                <a:effectLst/>
              </a:rPr>
              <a:t>It is sort of like the old fellow who was a drinker, a carouser, a liar and a user, but was soundly converted and he characterized his progress by saying, </a:t>
            </a:r>
          </a:p>
          <a:p>
            <a:r>
              <a:rPr lang="en-NZ" b="0" i="0" dirty="0">
                <a:solidFill>
                  <a:srgbClr val="0A0A0A"/>
                </a:solidFill>
                <a:effectLst/>
              </a:rPr>
              <a:t>“I </a:t>
            </a:r>
            <a:r>
              <a:rPr lang="en-NZ" b="0" i="0" dirty="0" err="1">
                <a:solidFill>
                  <a:srgbClr val="0A0A0A"/>
                </a:solidFill>
                <a:effectLst/>
              </a:rPr>
              <a:t>ain’t</a:t>
            </a:r>
            <a:r>
              <a:rPr lang="en-NZ" b="0" i="0" dirty="0">
                <a:solidFill>
                  <a:srgbClr val="0A0A0A"/>
                </a:solidFill>
                <a:effectLst/>
              </a:rPr>
              <a:t> what I </a:t>
            </a:r>
            <a:r>
              <a:rPr lang="en-NZ" b="0" i="0" dirty="0" err="1">
                <a:solidFill>
                  <a:srgbClr val="0A0A0A"/>
                </a:solidFill>
                <a:effectLst/>
              </a:rPr>
              <a:t>oughter</a:t>
            </a:r>
            <a:r>
              <a:rPr lang="en-NZ" b="0" i="0" dirty="0">
                <a:solidFill>
                  <a:srgbClr val="0A0A0A"/>
                </a:solidFill>
                <a:effectLst/>
              </a:rPr>
              <a:t> be – </a:t>
            </a:r>
          </a:p>
          <a:p>
            <a:r>
              <a:rPr lang="en-NZ" b="0" i="0" dirty="0">
                <a:solidFill>
                  <a:srgbClr val="0A0A0A"/>
                </a:solidFill>
                <a:effectLst/>
              </a:rPr>
              <a:t>and I </a:t>
            </a:r>
            <a:r>
              <a:rPr lang="en-NZ" b="0" i="0" dirty="0" err="1">
                <a:solidFill>
                  <a:srgbClr val="0A0A0A"/>
                </a:solidFill>
                <a:effectLst/>
              </a:rPr>
              <a:t>ain’t</a:t>
            </a:r>
            <a:r>
              <a:rPr lang="en-NZ" b="0" i="0" dirty="0">
                <a:solidFill>
                  <a:srgbClr val="0A0A0A"/>
                </a:solidFill>
                <a:effectLst/>
              </a:rPr>
              <a:t> what I’m </a:t>
            </a:r>
            <a:r>
              <a:rPr lang="en-NZ" b="0" i="0" dirty="0" err="1">
                <a:solidFill>
                  <a:srgbClr val="0A0A0A"/>
                </a:solidFill>
                <a:effectLst/>
              </a:rPr>
              <a:t>gonner</a:t>
            </a:r>
            <a:r>
              <a:rPr lang="en-NZ" b="0" i="0" dirty="0">
                <a:solidFill>
                  <a:srgbClr val="0A0A0A"/>
                </a:solidFill>
                <a:effectLst/>
              </a:rPr>
              <a:t> be – </a:t>
            </a:r>
          </a:p>
          <a:p>
            <a:r>
              <a:rPr lang="en-NZ" b="0" i="0" dirty="0">
                <a:solidFill>
                  <a:srgbClr val="0A0A0A"/>
                </a:solidFill>
                <a:effectLst/>
              </a:rPr>
              <a:t>but thank the Lord I </a:t>
            </a:r>
            <a:r>
              <a:rPr lang="en-NZ" b="0" i="0" dirty="0" err="1">
                <a:solidFill>
                  <a:srgbClr val="0A0A0A"/>
                </a:solidFill>
                <a:effectLst/>
              </a:rPr>
              <a:t>ain’t</a:t>
            </a:r>
            <a:r>
              <a:rPr lang="en-NZ" b="0" i="0" dirty="0">
                <a:solidFill>
                  <a:srgbClr val="0A0A0A"/>
                </a:solidFill>
                <a:effectLst/>
              </a:rPr>
              <a:t> what I </a:t>
            </a:r>
            <a:r>
              <a:rPr lang="en-NZ" b="0" i="0" dirty="0" err="1">
                <a:solidFill>
                  <a:srgbClr val="0A0A0A"/>
                </a:solidFill>
                <a:effectLst/>
              </a:rPr>
              <a:t>useter</a:t>
            </a:r>
            <a:r>
              <a:rPr lang="en-NZ" b="0" i="0" dirty="0">
                <a:solidFill>
                  <a:srgbClr val="0A0A0A"/>
                </a:solidFill>
                <a:effectLst/>
              </a:rPr>
              <a:t> be neither!”</a:t>
            </a:r>
            <a:endParaRPr lang="en-NZ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58C3C3-25C9-493D-961A-255EE220102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B4992F8-F7CE-4211-82C4-124F241389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3778" y="1983628"/>
            <a:ext cx="3762375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987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791220"/>
          </a:xfrm>
        </p:spPr>
        <p:txBody>
          <a:bodyPr>
            <a:normAutofit/>
          </a:bodyPr>
          <a:lstStyle/>
          <a:p>
            <a:r>
              <a:rPr lang="en-NZ" sz="2800" dirty="0"/>
              <a:t>The ultimate sanctification of every believer in Christ is a covenant of mercy purchased on the cross. </a:t>
            </a:r>
            <a:br>
              <a:rPr lang="en-NZ" sz="2800" dirty="0"/>
            </a:br>
            <a:r>
              <a:rPr lang="en-NZ" sz="2800" dirty="0"/>
              <a:t>Jesus saved us from the penalty of sin...</a:t>
            </a:r>
          </a:p>
        </p:txBody>
      </p:sp>
      <p:pic>
        <p:nvPicPr>
          <p:cNvPr id="4" name="Content Placeholder 3" descr="s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9770" y="2321496"/>
            <a:ext cx="6904460" cy="4536504"/>
          </a:xfr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8B641C4-1B01-4408-89EE-EC754E54AA7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448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What on Earth is Sanctification?”</a:t>
            </a:r>
          </a:p>
          <a:p>
            <a:endParaRPr lang="en-N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18535</TotalTime>
  <Words>725</Words>
  <Application>Microsoft Office PowerPoint</Application>
  <PresentationFormat>On-screen Show (4:3)</PresentationFormat>
  <Paragraphs>85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system-ui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ultimate sanctification of every believer in Christ is a covenant of mercy purchased on the cross.  Jesus saved us from the penalty of sin...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the purpose of godliness</dc:title>
  <dc:creator>John Staiger</dc:creator>
  <cp:lastModifiedBy>HODGMAN, Geoff (BOSTSC)</cp:lastModifiedBy>
  <cp:revision>215</cp:revision>
  <dcterms:created xsi:type="dcterms:W3CDTF">2018-02-15T21:37:55Z</dcterms:created>
  <dcterms:modified xsi:type="dcterms:W3CDTF">2021-12-20T17:51:33Z</dcterms:modified>
</cp:coreProperties>
</file>