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397" r:id="rId3"/>
    <p:sldId id="404" r:id="rId4"/>
    <p:sldId id="422" r:id="rId5"/>
    <p:sldId id="423" r:id="rId6"/>
    <p:sldId id="424" r:id="rId7"/>
    <p:sldId id="398" r:id="rId8"/>
    <p:sldId id="405" r:id="rId9"/>
    <p:sldId id="401" r:id="rId10"/>
    <p:sldId id="406" r:id="rId11"/>
    <p:sldId id="407" r:id="rId12"/>
    <p:sldId id="408" r:id="rId13"/>
    <p:sldId id="403" r:id="rId14"/>
    <p:sldId id="409" r:id="rId15"/>
    <p:sldId id="410" r:id="rId16"/>
    <p:sldId id="411" r:id="rId17"/>
    <p:sldId id="412" r:id="rId18"/>
    <p:sldId id="413" r:id="rId19"/>
    <p:sldId id="414" r:id="rId20"/>
    <p:sldId id="415" r:id="rId21"/>
    <p:sldId id="416" r:id="rId22"/>
    <p:sldId id="402" r:id="rId23"/>
    <p:sldId id="417" r:id="rId24"/>
    <p:sldId id="418" r:id="rId25"/>
    <p:sldId id="419" r:id="rId26"/>
    <p:sldId id="420" r:id="rId27"/>
    <p:sldId id="399" r:id="rId28"/>
    <p:sldId id="421" r:id="rId29"/>
    <p:sldId id="426" r:id="rId30"/>
    <p:sldId id="400" r:id="rId31"/>
    <p:sldId id="425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951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3454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1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808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445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686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712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992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37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836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594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10F75-B395-444D-BD15-FEAD8DBBD74E}" type="datetimeFigureOut">
              <a:rPr lang="en-NZ" smtClean="0"/>
              <a:t>12/12/2021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824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Series: The Word of God</a:t>
            </a:r>
            <a:r>
              <a:rPr lang="en-NZ" sz="4000" dirty="0"/>
              <a:t> (Part 1.).</a:t>
            </a:r>
          </a:p>
          <a:p>
            <a:r>
              <a:rPr lang="en-NZ" sz="4000" dirty="0"/>
              <a:t>“Living and Active!”</a:t>
            </a:r>
            <a:endParaRPr lang="en-US" sz="4000" dirty="0"/>
          </a:p>
          <a:p>
            <a:endParaRPr lang="en-US" sz="800" dirty="0"/>
          </a:p>
          <a:p>
            <a:r>
              <a:rPr lang="en-NZ" sz="3600" dirty="0"/>
              <a:t>John Staiger</a:t>
            </a:r>
          </a:p>
          <a:p>
            <a:endParaRPr lang="en-NZ" sz="800" dirty="0"/>
          </a:p>
          <a:p>
            <a:r>
              <a:rPr lang="en-NZ" sz="3600" dirty="0"/>
              <a:t>Morningside Church of Christ </a:t>
            </a:r>
          </a:p>
          <a:p>
            <a:endParaRPr lang="en-NZ" sz="800" dirty="0"/>
          </a:p>
          <a:p>
            <a:r>
              <a:rPr lang="en-NZ" sz="3600" dirty="0"/>
              <a:t>Sunday 12 December 2021</a:t>
            </a:r>
          </a:p>
          <a:p>
            <a:endParaRPr lang="en-NZ" sz="800" dirty="0"/>
          </a:p>
          <a:p>
            <a:r>
              <a:rPr lang="en-NZ" sz="3600" dirty="0"/>
              <a:t>PM Sermon</a:t>
            </a:r>
          </a:p>
          <a:p>
            <a:endParaRPr lang="en-NZ" sz="800" dirty="0"/>
          </a:p>
          <a:p>
            <a:r>
              <a:rPr lang="en-NZ" sz="3600" dirty="0"/>
              <a:t>Broadcast from 42 Leslie Avenue, Auckland, Aotearoa/NZ.</a:t>
            </a:r>
          </a:p>
          <a:p>
            <a:r>
              <a:rPr lang="en-NZ" sz="3600" dirty="0"/>
              <a:t>www.morningsidechurchofchrist.org.nz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1026" name="Picture 2" descr="FreeBibleimages :: The Parable of the Sower :: Jesus tells a parable about  a seed being sown on different soils to help us understand how different  people respond to God&amp;#39;s Word (Matthew 13:1-9, 18-23)">
            <a:extLst>
              <a:ext uri="{FF2B5EF4-FFF2-40B4-BE49-F238E27FC236}">
                <a16:creationId xmlns:a16="http://schemas.microsoft.com/office/drawing/2014/main" id="{B5F3FAE0-6EA4-4E57-B0E7-679D949CEDA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61"/>
          <a:stretch/>
        </p:blipFill>
        <p:spPr bwMode="auto">
          <a:xfrm>
            <a:off x="-1" y="818865"/>
            <a:ext cx="9143999" cy="60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7DA0E2E-08F8-4B15-988B-A52F2B9DBE66}"/>
              </a:ext>
            </a:extLst>
          </p:cNvPr>
          <p:cNvSpPr txBox="1">
            <a:spLocks/>
          </p:cNvSpPr>
          <p:nvPr/>
        </p:nvSpPr>
        <p:spPr>
          <a:xfrm>
            <a:off x="3302758" y="1151897"/>
            <a:ext cx="5460526" cy="6039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>
              <a:latin typeface="system-ui"/>
            </a:endParaRPr>
          </a:p>
          <a:p>
            <a:r>
              <a:rPr lang="en-NZ" dirty="0">
                <a:latin typeface="system-ui"/>
              </a:rPr>
              <a:t>“Parable of the Sower.”</a:t>
            </a:r>
          </a:p>
          <a:p>
            <a:r>
              <a:rPr lang="en-NZ" dirty="0">
                <a:latin typeface="system-ui"/>
              </a:rPr>
              <a:t>Jesus compared God’s Word to seed (Mt.13:1–23). </a:t>
            </a:r>
          </a:p>
          <a:p>
            <a:endParaRPr lang="en-NZ" dirty="0">
              <a:latin typeface="system-ui"/>
            </a:endParaRPr>
          </a:p>
          <a:p>
            <a:endParaRPr lang="en-NZ" dirty="0"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535027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1026" name="Picture 2" descr="FreeBibleimages :: The Parable of the Sower :: Jesus tells a parable about  a seed being sown on different soils to help us understand how different  people respond to God&amp;#39;s Word (Matthew 13:1-9, 18-23)">
            <a:extLst>
              <a:ext uri="{FF2B5EF4-FFF2-40B4-BE49-F238E27FC236}">
                <a16:creationId xmlns:a16="http://schemas.microsoft.com/office/drawing/2014/main" id="{B5F3FAE0-6EA4-4E57-B0E7-679D949CEDA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61"/>
          <a:stretch/>
        </p:blipFill>
        <p:spPr bwMode="auto">
          <a:xfrm>
            <a:off x="-1" y="818865"/>
            <a:ext cx="9143999" cy="60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7DA0E2E-08F8-4B15-988B-A52F2B9DBE66}"/>
              </a:ext>
            </a:extLst>
          </p:cNvPr>
          <p:cNvSpPr txBox="1">
            <a:spLocks/>
          </p:cNvSpPr>
          <p:nvPr/>
        </p:nvSpPr>
        <p:spPr>
          <a:xfrm>
            <a:off x="3302758" y="1151897"/>
            <a:ext cx="5460526" cy="6039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>
              <a:latin typeface="system-ui"/>
            </a:endParaRPr>
          </a:p>
          <a:p>
            <a:r>
              <a:rPr lang="en-NZ" dirty="0">
                <a:latin typeface="system-ui"/>
              </a:rPr>
              <a:t>“Parable of the Sower.”</a:t>
            </a:r>
          </a:p>
          <a:p>
            <a:r>
              <a:rPr lang="en-NZ" dirty="0">
                <a:latin typeface="system-ui"/>
              </a:rPr>
              <a:t>Jesus compared God’s Word to seed (Mt.13:1–23). </a:t>
            </a:r>
          </a:p>
          <a:p>
            <a:endParaRPr lang="en-NZ" dirty="0">
              <a:latin typeface="system-ui"/>
            </a:endParaRPr>
          </a:p>
          <a:p>
            <a:endParaRPr lang="en-NZ" dirty="0">
              <a:latin typeface="system-ui"/>
            </a:endParaRPr>
          </a:p>
          <a:p>
            <a:r>
              <a:rPr lang="en-NZ" dirty="0">
                <a:latin typeface="system-ui"/>
              </a:rPr>
              <a:t>Seed, like the Word, is a living organism.</a:t>
            </a:r>
          </a:p>
        </p:txBody>
      </p:sp>
    </p:spTree>
    <p:extLst>
      <p:ext uri="{BB962C8B-B14F-4D97-AF65-F5344CB8AC3E}">
        <p14:creationId xmlns:p14="http://schemas.microsoft.com/office/powerpoint/2010/main" val="1311681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1026" name="Picture 2" descr="FreeBibleimages :: The Parable of the Sower :: Jesus tells a parable about  a seed being sown on different soils to help us understand how different  people respond to God&amp;#39;s Word (Matthew 13:1-9, 18-23)">
            <a:extLst>
              <a:ext uri="{FF2B5EF4-FFF2-40B4-BE49-F238E27FC236}">
                <a16:creationId xmlns:a16="http://schemas.microsoft.com/office/drawing/2014/main" id="{B5F3FAE0-6EA4-4E57-B0E7-679D949CEDA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61"/>
          <a:stretch/>
        </p:blipFill>
        <p:spPr bwMode="auto">
          <a:xfrm>
            <a:off x="-1" y="818865"/>
            <a:ext cx="9143999" cy="60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7DA0E2E-08F8-4B15-988B-A52F2B9DBE66}"/>
              </a:ext>
            </a:extLst>
          </p:cNvPr>
          <p:cNvSpPr txBox="1">
            <a:spLocks/>
          </p:cNvSpPr>
          <p:nvPr/>
        </p:nvSpPr>
        <p:spPr>
          <a:xfrm>
            <a:off x="3302758" y="1151897"/>
            <a:ext cx="5460526" cy="6039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>
              <a:latin typeface="system-ui"/>
            </a:endParaRPr>
          </a:p>
          <a:p>
            <a:r>
              <a:rPr lang="en-NZ" dirty="0">
                <a:latin typeface="system-ui"/>
              </a:rPr>
              <a:t>“Parable of the Sower.”</a:t>
            </a:r>
          </a:p>
          <a:p>
            <a:r>
              <a:rPr lang="en-NZ" dirty="0">
                <a:latin typeface="system-ui"/>
              </a:rPr>
              <a:t>Jesus compared God’s Word to seed (Mt.13:1–23). </a:t>
            </a:r>
          </a:p>
          <a:p>
            <a:endParaRPr lang="en-NZ" dirty="0">
              <a:latin typeface="system-ui"/>
            </a:endParaRPr>
          </a:p>
          <a:p>
            <a:endParaRPr lang="en-NZ" dirty="0">
              <a:latin typeface="system-ui"/>
            </a:endParaRPr>
          </a:p>
          <a:p>
            <a:r>
              <a:rPr lang="en-NZ" dirty="0">
                <a:latin typeface="system-ui"/>
              </a:rPr>
              <a:t>Seed, like the Word, is a living organism.</a:t>
            </a:r>
          </a:p>
          <a:p>
            <a:r>
              <a:rPr lang="en-NZ" dirty="0">
                <a:latin typeface="system-ui"/>
              </a:rPr>
              <a:t>When spread and planted in fertile soil, produces abundant life. </a:t>
            </a:r>
            <a:endParaRPr lang="en-NZ" sz="1600" dirty="0"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480238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9144000" cy="6039135"/>
          </a:xfrm>
        </p:spPr>
        <p:txBody>
          <a:bodyPr>
            <a:normAutofit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Delivers warnings:</a:t>
            </a:r>
          </a:p>
          <a:p>
            <a:endParaRPr lang="en-NZ" sz="17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God—Living and Active!</a:t>
            </a:r>
          </a:p>
        </p:txBody>
      </p:sp>
      <p:pic>
        <p:nvPicPr>
          <p:cNvPr id="4098" name="Picture 2" descr="POWER of the BIBLE - Posts | Facebook">
            <a:extLst>
              <a:ext uri="{FF2B5EF4-FFF2-40B4-BE49-F238E27FC236}">
                <a16:creationId xmlns:a16="http://schemas.microsoft.com/office/drawing/2014/main" id="{C2C38CDE-F3AB-49D9-B56A-BC6276DBD5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1" t="27252"/>
          <a:stretch/>
        </p:blipFill>
        <p:spPr bwMode="auto">
          <a:xfrm>
            <a:off x="1371600" y="4016266"/>
            <a:ext cx="6400799" cy="284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1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9144000" cy="6039135"/>
          </a:xfrm>
        </p:spPr>
        <p:txBody>
          <a:bodyPr>
            <a:normAutofit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Delivers warnings:</a:t>
            </a:r>
          </a:p>
          <a:p>
            <a:r>
              <a:rPr lang="en-NZ" dirty="0">
                <a:latin typeface="system-ui"/>
              </a:rPr>
              <a:t>Brings judgment and punishment to the disobedient:</a:t>
            </a:r>
          </a:p>
          <a:p>
            <a:pPr algn="l"/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God—Living and Active!</a:t>
            </a:r>
          </a:p>
        </p:txBody>
      </p:sp>
      <p:pic>
        <p:nvPicPr>
          <p:cNvPr id="4098" name="Picture 2" descr="POWER of the BIBLE - Posts | Facebook">
            <a:extLst>
              <a:ext uri="{FF2B5EF4-FFF2-40B4-BE49-F238E27FC236}">
                <a16:creationId xmlns:a16="http://schemas.microsoft.com/office/drawing/2014/main" id="{C2C38CDE-F3AB-49D9-B56A-BC6276DBD5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1" t="27252"/>
          <a:stretch/>
        </p:blipFill>
        <p:spPr bwMode="auto">
          <a:xfrm>
            <a:off x="1371600" y="4016266"/>
            <a:ext cx="6400799" cy="284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428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9144000" cy="6039135"/>
          </a:xfrm>
        </p:spPr>
        <p:txBody>
          <a:bodyPr>
            <a:normAutofit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Delivers warnings:</a:t>
            </a:r>
          </a:p>
          <a:p>
            <a:r>
              <a:rPr lang="en-NZ" dirty="0">
                <a:latin typeface="system-ui"/>
              </a:rPr>
              <a:t>Brings judgment and punishment to the disobedient:</a:t>
            </a:r>
          </a:p>
          <a:p>
            <a:pPr algn="l"/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Jeremiah 23:29—</a:t>
            </a: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29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“Is not My word like fire?” declares the </a:t>
            </a:r>
            <a:r>
              <a:rPr lang="en-NZ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, “and like a hammer which shatters a rock?</a:t>
            </a:r>
            <a:r>
              <a:rPr lang="en-NZ" dirty="0">
                <a:solidFill>
                  <a:srgbClr val="000000"/>
                </a:solidFill>
                <a:latin typeface="system-ui"/>
              </a:rPr>
              <a:t> </a:t>
            </a:r>
            <a:r>
              <a:rPr lang="en-NZ" sz="1700" dirty="0">
                <a:solidFill>
                  <a:srgbClr val="000000"/>
                </a:solidFill>
                <a:latin typeface="system-ui"/>
              </a:rPr>
              <a:t>(NASB95)</a:t>
            </a:r>
            <a:endParaRPr lang="en-NZ" sz="17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God—Living and Active!</a:t>
            </a:r>
          </a:p>
        </p:txBody>
      </p:sp>
      <p:pic>
        <p:nvPicPr>
          <p:cNvPr id="4098" name="Picture 2" descr="POWER of the BIBLE - Posts | Facebook">
            <a:extLst>
              <a:ext uri="{FF2B5EF4-FFF2-40B4-BE49-F238E27FC236}">
                <a16:creationId xmlns:a16="http://schemas.microsoft.com/office/drawing/2014/main" id="{C2C38CDE-F3AB-49D9-B56A-BC6276DBD5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1" t="27252"/>
          <a:stretch/>
        </p:blipFill>
        <p:spPr bwMode="auto">
          <a:xfrm>
            <a:off x="1371600" y="4016266"/>
            <a:ext cx="6400799" cy="284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495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tx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tx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tx1"/>
                </a:solidFill>
                <a:latin typeface="system-ui"/>
              </a:rPr>
              <a:t>…</a:t>
            </a:r>
            <a:endParaRPr lang="en-NZ" b="0" i="0" dirty="0">
              <a:solidFill>
                <a:schemeClr val="tx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roductive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chemeClr val="bg1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chemeClr val="bg1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3216067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tx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tx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tx1"/>
                </a:solidFill>
                <a:latin typeface="system-ui"/>
              </a:rPr>
              <a:t>…</a:t>
            </a:r>
            <a:endParaRPr lang="en-NZ" b="0" i="0" dirty="0">
              <a:solidFill>
                <a:schemeClr val="tx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roductive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1630859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bg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tx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tx1"/>
                </a:solidFill>
                <a:latin typeface="system-ui"/>
              </a:rPr>
              <a:t>…</a:t>
            </a:r>
            <a:endParaRPr lang="en-NZ" b="0" i="0" dirty="0">
              <a:solidFill>
                <a:schemeClr val="tx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roductive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2336581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bg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tx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tx1"/>
                </a:solidFill>
                <a:latin typeface="system-ui"/>
              </a:rPr>
              <a:t>…</a:t>
            </a:r>
            <a:endParaRPr lang="en-NZ" b="0" i="0" dirty="0">
              <a:solidFill>
                <a:schemeClr val="tx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roductive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308397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9143998" cy="2982037"/>
          </a:xfrm>
        </p:spPr>
        <p:txBody>
          <a:bodyPr>
            <a:normAutofit/>
          </a:bodyPr>
          <a:lstStyle/>
          <a:p>
            <a:pPr algn="l"/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Hebrews 4:12—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12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 the word of God is living and active and sharper than any two-edged sword, and piercing as far as the division of soul and spirit, of both joints and marrow, and able to judge the thoughts and intentions of the heart.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6146" name="Picture 2" descr="What Does the Bible Say About Transgender People? - HRC">
            <a:extLst>
              <a:ext uri="{FF2B5EF4-FFF2-40B4-BE49-F238E27FC236}">
                <a16:creationId xmlns:a16="http://schemas.microsoft.com/office/drawing/2014/main" id="{EAD3E57B-FDA9-456F-80B1-884446BA3D5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85" b="20150"/>
          <a:stretch/>
        </p:blipFill>
        <p:spPr bwMode="auto">
          <a:xfrm>
            <a:off x="-2" y="3800902"/>
            <a:ext cx="9143999" cy="305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526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bg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tx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tx1"/>
                </a:solidFill>
                <a:latin typeface="system-ui"/>
              </a:rPr>
              <a:t>…</a:t>
            </a:r>
            <a:endParaRPr lang="en-NZ" b="0" i="0" dirty="0">
              <a:solidFill>
                <a:schemeClr val="tx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roductive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4146339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bg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tx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tx1"/>
                </a:solidFill>
                <a:latin typeface="system-ui"/>
              </a:rPr>
              <a:t>…</a:t>
            </a:r>
            <a:endParaRPr lang="en-NZ" b="0" i="0" dirty="0">
              <a:solidFill>
                <a:schemeClr val="tx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roductive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431521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bg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bg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bg1"/>
                </a:solidFill>
                <a:latin typeface="system-ui"/>
              </a:rPr>
              <a:t>…</a:t>
            </a:r>
            <a:endParaRPr lang="en-NZ" b="0" i="0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roductive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1295124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bg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bg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bg1"/>
                </a:solidFill>
                <a:latin typeface="system-ui"/>
              </a:rPr>
              <a:t>…</a:t>
            </a:r>
            <a:endParaRPr lang="en-NZ" b="0" i="0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roductive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2279228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bg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bg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bg1"/>
                </a:solidFill>
                <a:latin typeface="system-ui"/>
              </a:rPr>
              <a:t>…</a:t>
            </a:r>
            <a:endParaRPr lang="en-NZ" b="0" i="0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roductive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3956699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bg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bg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bg1"/>
                </a:solidFill>
                <a:latin typeface="system-ui"/>
              </a:rPr>
              <a:t>…</a:t>
            </a:r>
            <a:endParaRPr lang="en-NZ" b="0" i="0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tx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tx1"/>
                </a:solidFill>
                <a:effectLst/>
                <a:latin typeface="system-ui"/>
              </a:rPr>
              <a:t>roductive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2773489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8131" y="713047"/>
            <a:ext cx="2278323" cy="61449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NZ" b="0" i="1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sz="4300" b="0" i="1" dirty="0">
                <a:solidFill>
                  <a:schemeClr val="bg1"/>
                </a:solidFill>
                <a:effectLst/>
                <a:latin typeface="system-ui"/>
              </a:rPr>
              <a:t>Active:</a:t>
            </a:r>
          </a:p>
          <a:p>
            <a:r>
              <a:rPr lang="en-NZ" b="0" i="0" u="sng" dirty="0">
                <a:solidFill>
                  <a:schemeClr val="bg1"/>
                </a:solidFill>
                <a:effectLst/>
                <a:latin typeface="system-ui"/>
              </a:rPr>
              <a:t>It is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…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Effective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owerful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Producing an intended result</a:t>
            </a:r>
          </a:p>
          <a:p>
            <a:r>
              <a:rPr lang="en-NZ" u="sng" dirty="0">
                <a:solidFill>
                  <a:schemeClr val="bg1"/>
                </a:solidFill>
                <a:latin typeface="system-ui"/>
              </a:rPr>
              <a:t>It makes you</a:t>
            </a:r>
            <a:r>
              <a:rPr lang="en-NZ" dirty="0">
                <a:solidFill>
                  <a:schemeClr val="bg1"/>
                </a:solidFill>
                <a:latin typeface="system-ui"/>
              </a:rPr>
              <a:t>…</a:t>
            </a:r>
            <a:endParaRPr lang="en-NZ" b="0" i="0" dirty="0">
              <a:solidFill>
                <a:schemeClr val="bg1"/>
              </a:solidFill>
              <a:effectLst/>
              <a:latin typeface="system-ui"/>
            </a:endParaRP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Vibrant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D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ynamic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Energized</a:t>
            </a:r>
          </a:p>
          <a:p>
            <a:r>
              <a:rPr lang="en-NZ" dirty="0">
                <a:solidFill>
                  <a:schemeClr val="bg1"/>
                </a:solidFill>
                <a:latin typeface="system-ui"/>
              </a:rPr>
              <a:t>P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roductive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6373504" cy="6039135"/>
          </a:xfrm>
        </p:spPr>
        <p:txBody>
          <a:bodyPr>
            <a:normAutofit fontScale="92500" lnSpcReduction="10000"/>
          </a:bodyPr>
          <a:lstStyle/>
          <a:p>
            <a:endParaRPr lang="en-NZ" sz="800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en-NZ" b="0" i="0" dirty="0">
                <a:effectLst/>
                <a:latin typeface="system-ui"/>
              </a:rPr>
              <a:t>It is not static or idle in the lives of believers:</a:t>
            </a:r>
            <a:endParaRPr lang="en-NZ" dirty="0"/>
          </a:p>
          <a:p>
            <a:pPr marL="0" indent="0" algn="ctr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Thessalonians 2:13—</a:t>
            </a:r>
          </a:p>
          <a:p>
            <a:pPr marL="0" indent="0" algn="ctr">
              <a:buNone/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this reason we also constantly thank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God that when you received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 word of God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you heard from us,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you accepted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not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as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the word of men,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for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what it really is,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word of God, 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which also performs its work in you who believe.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38288584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8188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God—Living and Active!</a:t>
            </a:r>
          </a:p>
        </p:txBody>
      </p:sp>
      <p:pic>
        <p:nvPicPr>
          <p:cNvPr id="5122" name="Picture 2" descr="Bible Verses About How the Holy Spirit Works | Only One Hope">
            <a:extLst>
              <a:ext uri="{FF2B5EF4-FFF2-40B4-BE49-F238E27FC236}">
                <a16:creationId xmlns:a16="http://schemas.microsoft.com/office/drawing/2014/main" id="{A1C86DAD-1456-43C6-8443-F8583D445A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591"/>
          <a:stretch/>
        </p:blipFill>
        <p:spPr bwMode="auto">
          <a:xfrm>
            <a:off x="0" y="818865"/>
            <a:ext cx="9143998" cy="88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55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8188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God—Living and Active!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F69B54-AEB9-48B5-888E-0ED882B3E7A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5122" name="Picture 2" descr="Bible Verses About How the Holy Spirit Works | Only One Hope">
            <a:extLst>
              <a:ext uri="{FF2B5EF4-FFF2-40B4-BE49-F238E27FC236}">
                <a16:creationId xmlns:a16="http://schemas.microsoft.com/office/drawing/2014/main" id="{A1C86DAD-1456-43C6-8443-F8583D445A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19"/>
          <a:stretch/>
        </p:blipFill>
        <p:spPr bwMode="auto">
          <a:xfrm>
            <a:off x="0" y="818864"/>
            <a:ext cx="9143998" cy="60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E8488D-4466-446A-83FC-BE9723F0D03A}"/>
              </a:ext>
            </a:extLst>
          </p:cNvPr>
          <p:cNvSpPr txBox="1"/>
          <p:nvPr/>
        </p:nvSpPr>
        <p:spPr>
          <a:xfrm>
            <a:off x="3" y="1825625"/>
            <a:ext cx="9143997" cy="45243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/>
            <a:r>
              <a:rPr lang="en-NZ" sz="4800" b="0" i="0" spc="-200" dirty="0">
                <a:solidFill>
                  <a:schemeClr val="bg1"/>
                </a:solidFill>
                <a:effectLst/>
                <a:latin typeface="system-ui"/>
              </a:rPr>
              <a:t>Ephesians 2:4-5—</a:t>
            </a:r>
            <a:r>
              <a:rPr lang="en-NZ" sz="4800" b="1" i="0" spc="-200" baseline="30000" dirty="0">
                <a:solidFill>
                  <a:schemeClr val="bg1"/>
                </a:solidFill>
                <a:effectLst/>
                <a:latin typeface="system-ui"/>
              </a:rPr>
              <a:t>4</a:t>
            </a:r>
            <a:r>
              <a:rPr lang="en-NZ" sz="4800" b="0" i="0" spc="-200" dirty="0">
                <a:solidFill>
                  <a:schemeClr val="bg1"/>
                </a:solidFill>
                <a:effectLst/>
                <a:latin typeface="system-ui"/>
              </a:rPr>
              <a:t>But God, being rich in mercy, because of His great love with which He loved us, </a:t>
            </a:r>
            <a:r>
              <a:rPr lang="en-NZ" sz="4800" b="1" i="0" spc="-200" baseline="30000" dirty="0">
                <a:solidFill>
                  <a:schemeClr val="bg1"/>
                </a:solidFill>
                <a:effectLst/>
                <a:latin typeface="system-ui"/>
              </a:rPr>
              <a:t>5 </a:t>
            </a:r>
            <a:r>
              <a:rPr lang="en-NZ" sz="4800" b="0" i="0" spc="-200" dirty="0">
                <a:solidFill>
                  <a:schemeClr val="bg1"/>
                </a:solidFill>
                <a:effectLst/>
                <a:latin typeface="system-ui"/>
              </a:rPr>
              <a:t>even when we were dead in our transgressions, made us alive together with Christ (by grace you have been saved),</a:t>
            </a:r>
          </a:p>
        </p:txBody>
      </p:sp>
    </p:spTree>
    <p:extLst>
      <p:ext uri="{BB962C8B-B14F-4D97-AF65-F5344CB8AC3E}">
        <p14:creationId xmlns:p14="http://schemas.microsoft.com/office/powerpoint/2010/main" val="2112837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8188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God—Living and Active!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F69B54-AEB9-48B5-888E-0ED882B3E7A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5122" name="Picture 2" descr="Bible Verses About How the Holy Spirit Works | Only One Hope">
            <a:extLst>
              <a:ext uri="{FF2B5EF4-FFF2-40B4-BE49-F238E27FC236}">
                <a16:creationId xmlns:a16="http://schemas.microsoft.com/office/drawing/2014/main" id="{A1C86DAD-1456-43C6-8443-F8583D445A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19"/>
          <a:stretch/>
        </p:blipFill>
        <p:spPr bwMode="auto">
          <a:xfrm>
            <a:off x="0" y="818864"/>
            <a:ext cx="9143998" cy="60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38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037230"/>
            <a:ext cx="7737428" cy="5139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Z" b="0" i="1" dirty="0">
                <a:effectLst/>
                <a:latin typeface="system-ui"/>
              </a:rPr>
              <a:t>The Word of God</a:t>
            </a:r>
          </a:p>
          <a:p>
            <a:pPr marL="0" indent="0" algn="ctr">
              <a:buNone/>
            </a:pPr>
            <a:endParaRPr lang="en-NZ" sz="800" b="0" i="1" dirty="0"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God’s specific revelation.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Our primary exposure is through His written Word, the Bible.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It is 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alive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 and 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active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—it not only lives but works. 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7" name="Picture 2" descr="What Does the Bible Say About Transgender People? - HRC">
            <a:extLst>
              <a:ext uri="{FF2B5EF4-FFF2-40B4-BE49-F238E27FC236}">
                <a16:creationId xmlns:a16="http://schemas.microsoft.com/office/drawing/2014/main" id="{0CCE51E7-C0DE-4678-B03E-31C10FF10B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85" b="20150"/>
          <a:stretch/>
        </p:blipFill>
        <p:spPr bwMode="auto">
          <a:xfrm>
            <a:off x="-2" y="3800902"/>
            <a:ext cx="9143999" cy="305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966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818865"/>
            <a:ext cx="3886200" cy="6039135"/>
          </a:xfrm>
        </p:spPr>
        <p:txBody>
          <a:bodyPr>
            <a:normAutofit/>
          </a:bodyPr>
          <a:lstStyle/>
          <a:p>
            <a:pPr algn="l"/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NZ" dirty="0">
              <a:solidFill>
                <a:srgbClr val="000000"/>
              </a:solidFill>
              <a:latin typeface="system-ui"/>
            </a:endParaRP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Peter 1:23—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23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you have been born again not of seed which is perishable but imperishable,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that is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, through the living and enduring word of God.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8188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God—Living and Active!</a:t>
            </a:r>
          </a:p>
        </p:txBody>
      </p:sp>
      <p:pic>
        <p:nvPicPr>
          <p:cNvPr id="2050" name="Picture 2" descr="What we believe - Christ&amp;#39;s Church of the Valley">
            <a:extLst>
              <a:ext uri="{FF2B5EF4-FFF2-40B4-BE49-F238E27FC236}">
                <a16:creationId xmlns:a16="http://schemas.microsoft.com/office/drawing/2014/main" id="{A4C3AD48-E7FB-4357-BEDB-21C8897E9FE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02"/>
          <a:stretch/>
        </p:blipFill>
        <p:spPr bwMode="auto">
          <a:xfrm>
            <a:off x="-1" y="1942057"/>
            <a:ext cx="4713719" cy="309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7271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818865"/>
            <a:ext cx="3886200" cy="6039135"/>
          </a:xfrm>
        </p:spPr>
        <p:txBody>
          <a:bodyPr>
            <a:normAutofit/>
          </a:bodyPr>
          <a:lstStyle/>
          <a:p>
            <a:pPr algn="l"/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NZ" dirty="0">
              <a:solidFill>
                <a:srgbClr val="000000"/>
              </a:solidFill>
              <a:latin typeface="system-ui"/>
            </a:endParaRP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Peter 1:23—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23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you have been born again not of seed which is perishable but imperishable,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that is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, through the living and enduring word of God.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8188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God—Living and Active!</a:t>
            </a:r>
          </a:p>
        </p:txBody>
      </p:sp>
      <p:pic>
        <p:nvPicPr>
          <p:cNvPr id="2050" name="Picture 2" descr="What we believe - Christ&amp;#39;s Church of the Valley">
            <a:extLst>
              <a:ext uri="{FF2B5EF4-FFF2-40B4-BE49-F238E27FC236}">
                <a16:creationId xmlns:a16="http://schemas.microsoft.com/office/drawing/2014/main" id="{A4C3AD48-E7FB-4357-BEDB-21C8897E9FE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02"/>
          <a:stretch/>
        </p:blipFill>
        <p:spPr bwMode="auto">
          <a:xfrm>
            <a:off x="-1" y="1942057"/>
            <a:ext cx="4713719" cy="309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C932C1-EC3C-4D2F-B43D-F48C9A6388A3}"/>
              </a:ext>
            </a:extLst>
          </p:cNvPr>
          <p:cNvSpPr txBox="1"/>
          <p:nvPr/>
        </p:nvSpPr>
        <p:spPr>
          <a:xfrm>
            <a:off x="95534" y="5346637"/>
            <a:ext cx="904846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John 3:5—</a:t>
            </a:r>
            <a:r>
              <a:rPr lang="en-NZ" sz="2800" b="1" i="0" baseline="3000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Jesus answered, “Truly, truly, I say to you, unless one is born of water and the Spirit he cannot enter into the kingdom of God.</a:t>
            </a:r>
          </a:p>
        </p:txBody>
      </p:sp>
    </p:spTree>
    <p:extLst>
      <p:ext uri="{BB962C8B-B14F-4D97-AF65-F5344CB8AC3E}">
        <p14:creationId xmlns:p14="http://schemas.microsoft.com/office/powerpoint/2010/main" val="335106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037230"/>
            <a:ext cx="7737428" cy="5139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Z" b="0" i="1" dirty="0">
                <a:effectLst/>
                <a:latin typeface="system-ui"/>
              </a:rPr>
              <a:t>The Word of God</a:t>
            </a:r>
          </a:p>
          <a:p>
            <a:pPr marL="0" indent="0" algn="ctr">
              <a:buNone/>
            </a:pPr>
            <a:endParaRPr lang="en-NZ" sz="800" b="0" i="1" dirty="0"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effectLst/>
                <a:latin typeface="system-ui"/>
              </a:rPr>
              <a:t>God’s specific revelation.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Our primary exposure is through His written Word, the Bible.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It is 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alive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 and 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active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—it not only lives but works. 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7" name="Picture 2" descr="What Does the Bible Say About Transgender People? - HRC">
            <a:extLst>
              <a:ext uri="{FF2B5EF4-FFF2-40B4-BE49-F238E27FC236}">
                <a16:creationId xmlns:a16="http://schemas.microsoft.com/office/drawing/2014/main" id="{0CCE51E7-C0DE-4678-B03E-31C10FF10B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85" b="20150"/>
          <a:stretch/>
        </p:blipFill>
        <p:spPr bwMode="auto">
          <a:xfrm>
            <a:off x="-2" y="3800902"/>
            <a:ext cx="9143999" cy="305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01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037230"/>
            <a:ext cx="7737428" cy="5139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Z" b="0" i="1" dirty="0">
                <a:effectLst/>
                <a:latin typeface="system-ui"/>
              </a:rPr>
              <a:t>The Word of God</a:t>
            </a:r>
          </a:p>
          <a:p>
            <a:pPr marL="0" indent="0" algn="ctr">
              <a:buNone/>
            </a:pPr>
            <a:endParaRPr lang="en-NZ" sz="800" b="0" i="1" dirty="0"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effectLst/>
                <a:latin typeface="system-ui"/>
              </a:rPr>
              <a:t>God’s specific revelation.</a:t>
            </a:r>
          </a:p>
          <a:p>
            <a:pPr marL="0" indent="0" algn="ctr">
              <a:buNone/>
            </a:pPr>
            <a:r>
              <a:rPr lang="en-NZ" b="0" i="0" dirty="0">
                <a:effectLst/>
                <a:latin typeface="system-ui"/>
              </a:rPr>
              <a:t>Our primary exposure is through His written Word, the Bible. </a:t>
            </a:r>
          </a:p>
          <a:p>
            <a:pPr marL="0" indent="0" algn="ctr">
              <a:buNone/>
            </a:pP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It is 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alive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 and 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active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—it not only lives but works. 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7" name="Picture 2" descr="What Does the Bible Say About Transgender People? - HRC">
            <a:extLst>
              <a:ext uri="{FF2B5EF4-FFF2-40B4-BE49-F238E27FC236}">
                <a16:creationId xmlns:a16="http://schemas.microsoft.com/office/drawing/2014/main" id="{0CCE51E7-C0DE-4678-B03E-31C10FF10B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85" b="20150"/>
          <a:stretch/>
        </p:blipFill>
        <p:spPr bwMode="auto">
          <a:xfrm>
            <a:off x="-2" y="3800902"/>
            <a:ext cx="9143999" cy="305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02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037230"/>
            <a:ext cx="7737428" cy="5139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Z" b="0" i="1" dirty="0">
                <a:effectLst/>
                <a:latin typeface="system-ui"/>
              </a:rPr>
              <a:t>The Word of God</a:t>
            </a:r>
          </a:p>
          <a:p>
            <a:pPr marL="0" indent="0" algn="ctr">
              <a:buNone/>
            </a:pPr>
            <a:endParaRPr lang="en-NZ" sz="800" b="0" i="1" dirty="0"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NZ" b="0" i="0" dirty="0">
                <a:effectLst/>
                <a:latin typeface="system-ui"/>
              </a:rPr>
              <a:t>God’s specific revelation.</a:t>
            </a:r>
          </a:p>
          <a:p>
            <a:pPr marL="0" indent="0" algn="ctr">
              <a:buNone/>
            </a:pPr>
            <a:r>
              <a:rPr lang="en-NZ" b="0" i="0" dirty="0">
                <a:effectLst/>
                <a:latin typeface="system-ui"/>
              </a:rPr>
              <a:t>Our primary exposure is through His written Word, the Bible. </a:t>
            </a:r>
          </a:p>
          <a:p>
            <a:pPr marL="0" indent="0" algn="ctr">
              <a:buNone/>
            </a:pPr>
            <a:r>
              <a:rPr lang="en-NZ" b="0" i="0" dirty="0">
                <a:effectLst/>
                <a:latin typeface="system-ui"/>
              </a:rPr>
              <a:t>It is </a:t>
            </a:r>
            <a:r>
              <a:rPr lang="en-NZ" b="0" i="1" dirty="0">
                <a:effectLst/>
                <a:latin typeface="system-ui"/>
              </a:rPr>
              <a:t>alive</a:t>
            </a:r>
            <a:r>
              <a:rPr lang="en-NZ" b="0" i="0" dirty="0">
                <a:effectLst/>
                <a:latin typeface="system-ui"/>
              </a:rPr>
              <a:t> and </a:t>
            </a:r>
            <a:r>
              <a:rPr lang="en-NZ" b="0" i="1" dirty="0">
                <a:effectLst/>
                <a:latin typeface="system-ui"/>
              </a:rPr>
              <a:t>active</a:t>
            </a:r>
            <a:r>
              <a:rPr lang="en-NZ" b="0" i="0" dirty="0">
                <a:effectLst/>
                <a:latin typeface="system-ui"/>
              </a:rPr>
              <a:t>—it not only lives but works. </a:t>
            </a:r>
            <a:endParaRPr lang="en-NZ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7" name="Picture 2" descr="What Does the Bible Say About Transgender People? - HRC">
            <a:extLst>
              <a:ext uri="{FF2B5EF4-FFF2-40B4-BE49-F238E27FC236}">
                <a16:creationId xmlns:a16="http://schemas.microsoft.com/office/drawing/2014/main" id="{0CCE51E7-C0DE-4678-B03E-31C10FF10B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85" b="20150"/>
          <a:stretch/>
        </p:blipFill>
        <p:spPr bwMode="auto">
          <a:xfrm>
            <a:off x="-2" y="3800902"/>
            <a:ext cx="9143999" cy="305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1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660" y="6178308"/>
            <a:ext cx="8898339" cy="679691"/>
          </a:xfrm>
        </p:spPr>
        <p:txBody>
          <a:bodyPr>
            <a:normAutofit/>
          </a:bodyPr>
          <a:lstStyle/>
          <a:p>
            <a:r>
              <a:rPr lang="en-NZ" b="0" i="0" dirty="0">
                <a:effectLst/>
                <a:latin typeface="system-ui"/>
              </a:rPr>
              <a:t>The Word of God is alive because God is a living God.</a:t>
            </a:r>
            <a:endParaRPr lang="en-NZ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4315158-F745-480C-9C7E-1242B5855D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02"/>
          <a:stretch/>
        </p:blipFill>
        <p:spPr bwMode="auto">
          <a:xfrm>
            <a:off x="284045" y="1025596"/>
            <a:ext cx="4230806" cy="480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484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6BB7-F529-4DFE-BEB3-A474006DE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660" y="6178308"/>
            <a:ext cx="8898339" cy="679691"/>
          </a:xfrm>
        </p:spPr>
        <p:txBody>
          <a:bodyPr>
            <a:normAutofit/>
          </a:bodyPr>
          <a:lstStyle/>
          <a:p>
            <a:r>
              <a:rPr lang="en-NZ" b="0" i="0" dirty="0">
                <a:effectLst/>
                <a:latin typeface="system-ui"/>
              </a:rPr>
              <a:t>The Word of God is alive because God is a living God.</a:t>
            </a: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818865"/>
            <a:ext cx="3886200" cy="6039135"/>
          </a:xfrm>
        </p:spPr>
        <p:txBody>
          <a:bodyPr>
            <a:normAutofit/>
          </a:bodyPr>
          <a:lstStyle/>
          <a:p>
            <a:pPr algn="l"/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NZ" dirty="0">
              <a:solidFill>
                <a:srgbClr val="000000"/>
              </a:solidFill>
              <a:latin typeface="system-ui"/>
            </a:endParaRP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Hebrews 3:12—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12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Take care, brethren, that there not be in any one of you an evil, unbelieving heart that falls away from the living God.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4315158-F745-480C-9C7E-1242B5855D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02"/>
          <a:stretch/>
        </p:blipFill>
        <p:spPr bwMode="auto">
          <a:xfrm>
            <a:off x="284045" y="1025596"/>
            <a:ext cx="4230806" cy="480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65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C27FF3C-9069-45F4-B860-DB65C9507FE7}"/>
              </a:ext>
            </a:extLst>
          </p:cNvPr>
          <p:cNvSpPr txBox="1">
            <a:spLocks/>
          </p:cNvSpPr>
          <p:nvPr/>
        </p:nvSpPr>
        <p:spPr>
          <a:xfrm>
            <a:off x="0" y="105818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/>
              <a:t>Word of God—Living and Active!</a:t>
            </a:r>
            <a:endParaRPr lang="en-NZ" sz="4000" dirty="0"/>
          </a:p>
        </p:txBody>
      </p:sp>
      <p:pic>
        <p:nvPicPr>
          <p:cNvPr id="1026" name="Picture 2" descr="FreeBibleimages :: The Parable of the Sower :: Jesus tells a parable about  a seed being sown on different soils to help us understand how different  people respond to God&amp;#39;s Word (Matthew 13:1-9, 18-23)">
            <a:extLst>
              <a:ext uri="{FF2B5EF4-FFF2-40B4-BE49-F238E27FC236}">
                <a16:creationId xmlns:a16="http://schemas.microsoft.com/office/drawing/2014/main" id="{B5F3FAE0-6EA4-4E57-B0E7-679D949CEDA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61"/>
          <a:stretch/>
        </p:blipFill>
        <p:spPr bwMode="auto">
          <a:xfrm>
            <a:off x="-1" y="818865"/>
            <a:ext cx="9143999" cy="60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7DA0E2E-08F8-4B15-988B-A52F2B9DBE66}"/>
              </a:ext>
            </a:extLst>
          </p:cNvPr>
          <p:cNvSpPr txBox="1">
            <a:spLocks/>
          </p:cNvSpPr>
          <p:nvPr/>
        </p:nvSpPr>
        <p:spPr>
          <a:xfrm>
            <a:off x="3302758" y="1151897"/>
            <a:ext cx="5460526" cy="6039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>
              <a:latin typeface="system-ui"/>
            </a:endParaRPr>
          </a:p>
          <a:p>
            <a:r>
              <a:rPr lang="en-NZ" dirty="0">
                <a:latin typeface="system-ui"/>
              </a:rPr>
              <a:t>“Parable of the Sower.”</a:t>
            </a:r>
          </a:p>
        </p:txBody>
      </p:sp>
    </p:spTree>
    <p:extLst>
      <p:ext uri="{BB962C8B-B14F-4D97-AF65-F5344CB8AC3E}">
        <p14:creationId xmlns:p14="http://schemas.microsoft.com/office/powerpoint/2010/main" val="4177996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</TotalTime>
  <Words>1828</Words>
  <Application>Microsoft Office PowerPoint</Application>
  <PresentationFormat>On-screen Show (4:3)</PresentationFormat>
  <Paragraphs>363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system-ui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Unique - To say the least</dc:title>
  <dc:creator>John</dc:creator>
  <cp:lastModifiedBy>Morningside Church of Christ</cp:lastModifiedBy>
  <cp:revision>22</cp:revision>
  <dcterms:created xsi:type="dcterms:W3CDTF">2017-10-28T19:33:34Z</dcterms:created>
  <dcterms:modified xsi:type="dcterms:W3CDTF">2021-12-12T04:29:25Z</dcterms:modified>
</cp:coreProperties>
</file>