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438" r:id="rId3"/>
    <p:sldId id="456" r:id="rId4"/>
    <p:sldId id="457" r:id="rId5"/>
    <p:sldId id="458" r:id="rId6"/>
    <p:sldId id="459" r:id="rId7"/>
    <p:sldId id="460" r:id="rId8"/>
    <p:sldId id="434" r:id="rId9"/>
    <p:sldId id="461" r:id="rId10"/>
    <p:sldId id="462" r:id="rId11"/>
    <p:sldId id="428" r:id="rId12"/>
    <p:sldId id="463" r:id="rId13"/>
    <p:sldId id="429" r:id="rId14"/>
    <p:sldId id="453" r:id="rId15"/>
    <p:sldId id="454" r:id="rId16"/>
    <p:sldId id="451" r:id="rId17"/>
    <p:sldId id="446" r:id="rId18"/>
    <p:sldId id="447" r:id="rId19"/>
    <p:sldId id="448" r:id="rId20"/>
    <p:sldId id="450" r:id="rId21"/>
    <p:sldId id="430" r:id="rId22"/>
    <p:sldId id="445" r:id="rId23"/>
    <p:sldId id="431" r:id="rId24"/>
    <p:sldId id="440" r:id="rId25"/>
    <p:sldId id="442" r:id="rId26"/>
    <p:sldId id="455" r:id="rId27"/>
    <p:sldId id="432" r:id="rId28"/>
    <p:sldId id="443" r:id="rId29"/>
    <p:sldId id="433" r:id="rId30"/>
    <p:sldId id="444" r:id="rId31"/>
    <p:sldId id="437" r:id="rId32"/>
    <p:sldId id="426" r:id="rId33"/>
    <p:sldId id="42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19/12/2021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409951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19/12/2021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33454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19/12/2021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60161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C10F75-B395-444D-BD15-FEAD8DBBD74E}" type="datetimeFigureOut">
              <a:rPr lang="en-NZ" smtClean="0"/>
              <a:t>19/12/2021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918080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C10F75-B395-444D-BD15-FEAD8DBBD74E}" type="datetimeFigureOut">
              <a:rPr lang="en-NZ" smtClean="0"/>
              <a:t>19/12/2021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72445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C10F75-B395-444D-BD15-FEAD8DBBD74E}" type="datetimeFigureOut">
              <a:rPr lang="en-NZ" smtClean="0"/>
              <a:t>19/12/2021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89686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C10F75-B395-444D-BD15-FEAD8DBBD74E}" type="datetimeFigureOut">
              <a:rPr lang="en-NZ" smtClean="0"/>
              <a:t>19/12/2021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5371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C10F75-B395-444D-BD15-FEAD8DBBD74E}" type="datetimeFigureOut">
              <a:rPr lang="en-NZ" smtClean="0"/>
              <a:t>19/12/2021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14992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10F75-B395-444D-BD15-FEAD8DBBD74E}" type="datetimeFigureOut">
              <a:rPr lang="en-NZ" smtClean="0"/>
              <a:t>19/12/2021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32537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C10F75-B395-444D-BD15-FEAD8DBBD74E}" type="datetimeFigureOut">
              <a:rPr lang="en-NZ" smtClean="0"/>
              <a:t>19/12/2021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01836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C10F75-B395-444D-BD15-FEAD8DBBD74E}" type="datetimeFigureOut">
              <a:rPr lang="en-NZ" smtClean="0"/>
              <a:t>19/12/2021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22079E7-5D2A-4A58-9735-6042E9B341AD}" type="slidenum">
              <a:rPr lang="en-NZ" smtClean="0"/>
              <a:t>‹#›</a:t>
            </a:fld>
            <a:endParaRPr lang="en-NZ"/>
          </a:p>
        </p:txBody>
      </p:sp>
    </p:spTree>
    <p:extLst>
      <p:ext uri="{BB962C8B-B14F-4D97-AF65-F5344CB8AC3E}">
        <p14:creationId xmlns:p14="http://schemas.microsoft.com/office/powerpoint/2010/main" val="260594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10F75-B395-444D-BD15-FEAD8DBBD74E}" type="datetimeFigureOut">
              <a:rPr lang="en-NZ" smtClean="0"/>
              <a:t>19/12/2021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079E7-5D2A-4A58-9735-6042E9B341AD}" type="slidenum">
              <a:rPr lang="en-NZ" smtClean="0"/>
              <a:t>‹#›</a:t>
            </a:fld>
            <a:endParaRPr lang="en-NZ"/>
          </a:p>
        </p:txBody>
      </p:sp>
    </p:spTree>
    <p:extLst>
      <p:ext uri="{BB962C8B-B14F-4D97-AF65-F5344CB8AC3E}">
        <p14:creationId xmlns:p14="http://schemas.microsoft.com/office/powerpoint/2010/main" val="3518241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0"/>
            <a:ext cx="9144000" cy="685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t>Series: The Word of God</a:t>
            </a:r>
            <a:r>
              <a:rPr lang="en-NZ" sz="4000" dirty="0"/>
              <a:t> (Part 2).</a:t>
            </a:r>
          </a:p>
          <a:p>
            <a:r>
              <a:rPr lang="en-NZ" sz="4000" dirty="0"/>
              <a:t>“Expect Changes!”</a:t>
            </a:r>
            <a:endParaRPr lang="en-US" sz="4000" dirty="0"/>
          </a:p>
          <a:p>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19 December 2021</a:t>
            </a:r>
          </a:p>
          <a:p>
            <a:endParaRPr lang="en-NZ" sz="800" dirty="0"/>
          </a:p>
          <a:p>
            <a:r>
              <a:rPr lang="en-NZ" sz="3600" dirty="0"/>
              <a:t>PM Sermon</a:t>
            </a:r>
          </a:p>
          <a:p>
            <a:endParaRPr lang="en-NZ" sz="800" dirty="0"/>
          </a:p>
          <a:p>
            <a:r>
              <a:rPr lang="en-NZ" sz="3600" dirty="0"/>
              <a:t>Broadcast from 42 Leslie Avenue, Auckland, Aotearoa/NZ.</a:t>
            </a:r>
          </a:p>
          <a:p>
            <a:r>
              <a:rPr lang="en-NZ" sz="3600" dirty="0"/>
              <a:t>www.morningsidechurchofchrist.org.nz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0" y="818865"/>
            <a:ext cx="4571998" cy="6039135"/>
          </a:xfrm>
        </p:spPr>
        <p:txBody>
          <a:bodyPr>
            <a:normAutofit/>
          </a:bodyPr>
          <a:lstStyle/>
          <a:p>
            <a:pPr algn="l"/>
            <a:endParaRPr lang="en-NZ" b="0" i="0" dirty="0">
              <a:solidFill>
                <a:srgbClr val="000000"/>
              </a:solidFill>
              <a:effectLst/>
              <a:latin typeface="system-ui"/>
            </a:endParaRPr>
          </a:p>
          <a:p>
            <a:pPr algn="ctr">
              <a:spcBef>
                <a:spcPts val="0"/>
              </a:spcBef>
            </a:pPr>
            <a:r>
              <a:rPr lang="en-NZ" sz="4000" b="0" i="0" u="none" strike="noStrike" dirty="0">
                <a:solidFill>
                  <a:srgbClr val="000000"/>
                </a:solidFill>
                <a:effectLst/>
              </a:rPr>
              <a:t>“Is the Bible Fact or Fiction?”</a:t>
            </a:r>
            <a:r>
              <a:rPr lang="en-NZ" b="0" i="0" u="none" strike="noStrike" dirty="0">
                <a:solidFill>
                  <a:srgbClr val="000000"/>
                </a:solidFill>
                <a:effectLst/>
              </a:rPr>
              <a:t> </a:t>
            </a:r>
          </a:p>
          <a:p>
            <a:pPr marL="0" indent="0" algn="ctr">
              <a:spcBef>
                <a:spcPts val="0"/>
              </a:spcBef>
              <a:buNone/>
            </a:pPr>
            <a:r>
              <a:rPr lang="en-NZ" sz="2400" b="0" i="0" u="none" strike="noStrike" dirty="0">
                <a:solidFill>
                  <a:srgbClr val="000000"/>
                </a:solidFill>
                <a:effectLst/>
              </a:rPr>
              <a:t>(</a:t>
            </a:r>
            <a:r>
              <a:rPr lang="en-NZ" sz="2400" dirty="0">
                <a:solidFill>
                  <a:srgbClr val="000000"/>
                </a:solidFill>
              </a:rPr>
              <a:t>Time Magazine. 18-12-1995</a:t>
            </a:r>
            <a:r>
              <a:rPr lang="en-NZ" sz="2400" b="0" i="0" u="none" strike="noStrike" dirty="0">
                <a:solidFill>
                  <a:srgbClr val="000000"/>
                </a:solidFill>
                <a:effectLst/>
              </a:rPr>
              <a:t>).</a:t>
            </a:r>
            <a:endParaRPr lang="en-NZ" sz="2400" b="0" dirty="0">
              <a:effectLst/>
            </a:endParaRPr>
          </a:p>
          <a:p>
            <a:pPr rtl="0">
              <a:spcBef>
                <a:spcPts val="0"/>
              </a:spcBef>
              <a:spcAft>
                <a:spcPts val="0"/>
              </a:spcAft>
            </a:pPr>
            <a:endParaRPr lang="en-NZ" b="0" i="0" u="none" strike="noStrike" dirty="0">
              <a:solidFill>
                <a:srgbClr val="000000"/>
              </a:solidFill>
              <a:effectLst/>
            </a:endParaRPr>
          </a:p>
          <a:p>
            <a:pPr rtl="0">
              <a:spcBef>
                <a:spcPts val="0"/>
              </a:spcBef>
              <a:spcAft>
                <a:spcPts val="0"/>
              </a:spcAft>
            </a:pPr>
            <a:r>
              <a:rPr lang="en-NZ" b="0" i="0" u="none" strike="noStrike" dirty="0">
                <a:solidFill>
                  <a:srgbClr val="000000"/>
                </a:solidFill>
                <a:effectLst/>
              </a:rPr>
              <a:t>Critics say, “The Bible is a book of myths, so we can safely ignore it.”</a:t>
            </a:r>
            <a:endParaRPr lang="en-NZ" b="0" dirty="0">
              <a:effectLst/>
            </a:endParaRPr>
          </a:p>
          <a:p>
            <a:pPr rtl="0">
              <a:spcBef>
                <a:spcPts val="0"/>
              </a:spcBef>
              <a:spcAft>
                <a:spcPts val="0"/>
              </a:spcAft>
            </a:pPr>
            <a:endParaRPr lang="en-NZ" b="0" i="0" u="none" strike="noStrike" dirty="0">
              <a:solidFill>
                <a:srgbClr val="000000"/>
              </a:solidFill>
              <a:effectLst/>
            </a:endParaRPr>
          </a:p>
          <a:p>
            <a:pPr rtl="0">
              <a:spcBef>
                <a:spcPts val="0"/>
              </a:spcBef>
              <a:spcAft>
                <a:spcPts val="0"/>
              </a:spcAft>
            </a:pPr>
            <a:r>
              <a:rPr lang="en-NZ" b="0" i="0" u="none" strike="noStrike" dirty="0">
                <a:solidFill>
                  <a:srgbClr val="000000"/>
                </a:solidFill>
                <a:effectLst/>
              </a:rPr>
              <a:t>But it makes some incredible claims. These claims are either mythology, or they are facts that can be substantiated.</a:t>
            </a:r>
            <a:endParaRPr lang="en-NZ" b="0" dirty="0">
              <a:effectLst/>
            </a:endParaRPr>
          </a:p>
        </p:txBody>
      </p:sp>
      <p:pic>
        <p:nvPicPr>
          <p:cNvPr id="9218" name="Picture 2">
            <a:extLst>
              <a:ext uri="{FF2B5EF4-FFF2-40B4-BE49-F238E27FC236}">
                <a16:creationId xmlns:a16="http://schemas.microsoft.com/office/drawing/2014/main" id="{ABB89559-6C3A-4C97-A848-C6E7FB01DA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1" y="834389"/>
            <a:ext cx="4571998" cy="60236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66074219-BFB7-46AD-8DF7-10C1D39B6FCD}"/>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86496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B25A30E-CCEB-4AA2-AFAE-9C36FC64639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71849" y="2507775"/>
            <a:ext cx="5800299" cy="43502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CC1EA098-EED7-49D4-A119-E9FF279B4A89}"/>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228410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0" y="818865"/>
            <a:ext cx="9143998" cy="2982037"/>
          </a:xfrm>
        </p:spPr>
        <p:txBody>
          <a:bodyPr>
            <a:normAutofit/>
          </a:bodyPr>
          <a:lstStyle/>
          <a:p>
            <a:pPr algn="ctr"/>
            <a:endParaRPr lang="en-NZ" sz="800" b="0" i="0" dirty="0">
              <a:solidFill>
                <a:srgbClr val="000000"/>
              </a:solidFill>
              <a:effectLst/>
              <a:latin typeface="system-ui"/>
            </a:endParaRPr>
          </a:p>
          <a:p>
            <a:pPr marL="0" indent="0" algn="ctr">
              <a:buNone/>
            </a:pPr>
            <a:r>
              <a:rPr lang="en-NZ" b="0" i="0" dirty="0">
                <a:solidFill>
                  <a:srgbClr val="000000"/>
                </a:solidFill>
                <a:effectLst/>
                <a:latin typeface="system-ui"/>
              </a:rPr>
              <a:t>The words and concept of: </a:t>
            </a:r>
          </a:p>
          <a:p>
            <a:pPr marL="0" indent="0" algn="ctr">
              <a:buNone/>
            </a:pPr>
            <a:r>
              <a:rPr lang="en-NZ" b="0" i="0" dirty="0">
                <a:solidFill>
                  <a:srgbClr val="000000"/>
                </a:solidFill>
                <a:effectLst/>
                <a:latin typeface="system-ui"/>
              </a:rPr>
              <a:t>“Thus says the Lord” occurs over 400 times in the Bible. </a:t>
            </a:r>
          </a:p>
          <a:p>
            <a:pPr marL="0" indent="0" algn="ctr">
              <a:buNone/>
            </a:pPr>
            <a:r>
              <a:rPr lang="en-NZ" b="0" i="0" dirty="0">
                <a:solidFill>
                  <a:srgbClr val="000000"/>
                </a:solidFill>
                <a:effectLst/>
                <a:latin typeface="system-ui"/>
              </a:rPr>
              <a:t>That should tell us something!</a:t>
            </a:r>
            <a:endParaRPr lang="en-NZ" sz="1600" b="0" i="0" dirty="0">
              <a:solidFill>
                <a:srgbClr val="000000"/>
              </a:solidFill>
              <a:effectLst/>
              <a:latin typeface="system-ui"/>
            </a:endParaRPr>
          </a:p>
        </p:txBody>
      </p:sp>
      <p:pic>
        <p:nvPicPr>
          <p:cNvPr id="3074" name="Picture 2">
            <a:extLst>
              <a:ext uri="{FF2B5EF4-FFF2-40B4-BE49-F238E27FC236}">
                <a16:creationId xmlns:a16="http://schemas.microsoft.com/office/drawing/2014/main" id="{7B25A30E-CCEB-4AA2-AFAE-9C36FC64639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71849" y="2507775"/>
            <a:ext cx="5800299" cy="43502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CC1EA098-EED7-49D4-A119-E9FF279B4A89}"/>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87767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2432" y="818865"/>
            <a:ext cx="6039135" cy="6039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2542D4-9FC8-4FC5-8EC9-308E73E2D940}"/>
              </a:ext>
            </a:extLst>
          </p:cNvPr>
          <p:cNvSpPr txBox="1"/>
          <p:nvPr/>
        </p:nvSpPr>
        <p:spPr>
          <a:xfrm>
            <a:off x="1828800" y="2270543"/>
            <a:ext cx="5459104" cy="40934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NZ" sz="5200" b="0" i="0" dirty="0">
                <a:solidFill>
                  <a:schemeClr val="bg1"/>
                </a:solidFill>
                <a:effectLst/>
                <a:latin typeface="system-ui"/>
              </a:rPr>
              <a:t>The Word of God will transform your life.</a:t>
            </a:r>
          </a:p>
          <a:p>
            <a:pPr algn="l"/>
            <a:r>
              <a:rPr lang="en-NZ" sz="5200" dirty="0">
                <a:solidFill>
                  <a:schemeClr val="bg1"/>
                </a:solidFill>
                <a:latin typeface="system-ui"/>
              </a:rPr>
              <a:t>Faith brings security</a:t>
            </a:r>
            <a:endParaRPr lang="en-NZ" sz="5200" dirty="0">
              <a:solidFill>
                <a:schemeClr val="bg1"/>
              </a:solidFill>
            </a:endParaRPr>
          </a:p>
        </p:txBody>
      </p:sp>
      <p:sp>
        <p:nvSpPr>
          <p:cNvPr id="11" name="Content Placeholder 3">
            <a:extLst>
              <a:ext uri="{FF2B5EF4-FFF2-40B4-BE49-F238E27FC236}">
                <a16:creationId xmlns:a16="http://schemas.microsoft.com/office/drawing/2014/main" id="{FF9DD297-407F-4559-BB92-22393721538C}"/>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82630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2432" y="818865"/>
            <a:ext cx="6039135" cy="6039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2542D4-9FC8-4FC5-8EC9-308E73E2D940}"/>
              </a:ext>
            </a:extLst>
          </p:cNvPr>
          <p:cNvSpPr txBox="1"/>
          <p:nvPr/>
        </p:nvSpPr>
        <p:spPr>
          <a:xfrm>
            <a:off x="1842447" y="4072047"/>
            <a:ext cx="5459104"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NZ" sz="5400" b="0" i="0" dirty="0">
                <a:solidFill>
                  <a:schemeClr val="bg1"/>
                </a:solidFill>
                <a:effectLst/>
                <a:latin typeface="system-ui"/>
              </a:rPr>
              <a:t>The Word of God will transform your life.</a:t>
            </a:r>
          </a:p>
        </p:txBody>
      </p:sp>
      <p:sp>
        <p:nvSpPr>
          <p:cNvPr id="6" name="Content Placeholder 3">
            <a:extLst>
              <a:ext uri="{FF2B5EF4-FFF2-40B4-BE49-F238E27FC236}">
                <a16:creationId xmlns:a16="http://schemas.microsoft.com/office/drawing/2014/main" id="{48CFA87B-26DC-4709-A2AE-B047CE7D567E}"/>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72051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2432" y="818865"/>
            <a:ext cx="6039135" cy="60391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652397-FDE5-4227-9BC3-6D7AF32B6A89}"/>
              </a:ext>
            </a:extLst>
          </p:cNvPr>
          <p:cNvSpPr txBox="1"/>
          <p:nvPr/>
        </p:nvSpPr>
        <p:spPr>
          <a:xfrm>
            <a:off x="1842447" y="5577470"/>
            <a:ext cx="5459104"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NZ" sz="1200" b="0" i="0" dirty="0">
                <a:solidFill>
                  <a:schemeClr val="bg1"/>
                </a:solidFill>
                <a:effectLst/>
                <a:latin typeface="system-ui"/>
              </a:rPr>
              <a:t>The Word of God will transform your l</a:t>
            </a:r>
            <a:r>
              <a:rPr lang="en-NZ" sz="5400" b="0" i="0" dirty="0">
                <a:solidFill>
                  <a:schemeClr val="bg1"/>
                </a:solidFill>
                <a:effectLst/>
                <a:latin typeface="system-ui"/>
              </a:rPr>
              <a:t>ife.</a:t>
            </a:r>
          </a:p>
        </p:txBody>
      </p:sp>
      <p:sp>
        <p:nvSpPr>
          <p:cNvPr id="6" name="Content Placeholder 3">
            <a:extLst>
              <a:ext uri="{FF2B5EF4-FFF2-40B4-BE49-F238E27FC236}">
                <a16:creationId xmlns:a16="http://schemas.microsoft.com/office/drawing/2014/main" id="{33BD36E4-CA2C-4F4B-8FF3-83C435617292}"/>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399268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52432" y="818865"/>
            <a:ext cx="6039135" cy="603913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977E6CA0-FC07-417B-92CF-C29AD12FCBAF}"/>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272214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572000" y="982639"/>
            <a:ext cx="4571998" cy="5875361"/>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The Word of God will transform your life.</a:t>
            </a:r>
          </a:p>
          <a:p>
            <a:pPr algn="l"/>
            <a:endParaRPr lang="en-NZ" b="0" i="0" dirty="0">
              <a:solidFill>
                <a:srgbClr val="000000"/>
              </a:solidFill>
              <a:effectLst/>
              <a:latin typeface="system-ui"/>
            </a:endParaRPr>
          </a:p>
          <a:p>
            <a:pPr algn="l"/>
            <a:endParaRPr lang="en-NZ" dirty="0">
              <a:solidFill>
                <a:srgbClr val="000000"/>
              </a:solidFill>
              <a:latin typeface="system-ui"/>
            </a:endParaRPr>
          </a:p>
        </p:txBody>
      </p:sp>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549021"/>
            <a:ext cx="4503761" cy="45037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02A0D483-E294-44D6-991E-DD6F1778780A}"/>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44863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572000" y="982639"/>
            <a:ext cx="4571998" cy="5875361"/>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The Word of God will transform your life.</a:t>
            </a:r>
          </a:p>
          <a:p>
            <a:pPr algn="l"/>
            <a:r>
              <a:rPr lang="en-NZ" dirty="0">
                <a:solidFill>
                  <a:srgbClr val="000000"/>
                </a:solidFill>
                <a:latin typeface="system-ui"/>
              </a:rPr>
              <a:t>Faith brings security.</a:t>
            </a:r>
          </a:p>
          <a:p>
            <a:pPr algn="l"/>
            <a:endParaRPr lang="en-NZ" dirty="0">
              <a:solidFill>
                <a:srgbClr val="000000"/>
              </a:solidFill>
              <a:latin typeface="system-ui"/>
            </a:endParaRPr>
          </a:p>
        </p:txBody>
      </p:sp>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549021"/>
            <a:ext cx="4503761" cy="45037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9CD0E836-00BF-433E-B78F-DA853FA4B188}"/>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29743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572000" y="982639"/>
            <a:ext cx="4571998" cy="5875361"/>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The Word of God will transform your life.</a:t>
            </a:r>
          </a:p>
          <a:p>
            <a:pPr algn="l"/>
            <a:r>
              <a:rPr lang="en-NZ" dirty="0">
                <a:solidFill>
                  <a:srgbClr val="000000"/>
                </a:solidFill>
                <a:latin typeface="system-ui"/>
              </a:rPr>
              <a:t>Faith brings security.</a:t>
            </a:r>
          </a:p>
          <a:p>
            <a:pPr algn="l"/>
            <a:r>
              <a:rPr lang="en-NZ" b="0" i="0" dirty="0">
                <a:solidFill>
                  <a:srgbClr val="000000"/>
                </a:solidFill>
                <a:effectLst/>
                <a:latin typeface="system-ui"/>
              </a:rPr>
              <a:t>Hope brings direction.</a:t>
            </a:r>
          </a:p>
          <a:p>
            <a:pPr algn="l"/>
            <a:endParaRPr lang="en-NZ" dirty="0">
              <a:solidFill>
                <a:srgbClr val="000000"/>
              </a:solidFill>
              <a:latin typeface="system-ui"/>
            </a:endParaRPr>
          </a:p>
        </p:txBody>
      </p:sp>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549021"/>
            <a:ext cx="4503761" cy="45037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809F5141-BA9A-43F0-BBBF-BE1472E3AB46}"/>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1010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AC3-216E-49DC-B2E8-615083CFED57}"/>
              </a:ext>
            </a:extLst>
          </p:cNvPr>
          <p:cNvSpPr>
            <a:spLocks noGrp="1"/>
          </p:cNvSpPr>
          <p:nvPr>
            <p:ph sz="half" idx="1"/>
          </p:nvPr>
        </p:nvSpPr>
        <p:spPr>
          <a:xfrm>
            <a:off x="437580" y="1088646"/>
            <a:ext cx="4407375" cy="5769354"/>
          </a:xfrm>
        </p:spPr>
        <p:txBody>
          <a:bodyPr/>
          <a:lstStyle/>
          <a:p>
            <a:r>
              <a:rPr lang="en-NZ" dirty="0"/>
              <a:t>What if we began to treat our BIBLES the way we treat our CELL PHONES?</a:t>
            </a:r>
          </a:p>
        </p:txBody>
      </p:sp>
      <p:pic>
        <p:nvPicPr>
          <p:cNvPr id="10242" name="Picture 2" descr="PHONE WORLD: Latest Mobile Phones">
            <a:extLst>
              <a:ext uri="{FF2B5EF4-FFF2-40B4-BE49-F238E27FC236}">
                <a16:creationId xmlns:a16="http://schemas.microsoft.com/office/drawing/2014/main" id="{9D530F81-B190-40A0-BB29-13F4F74816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684" y="4454107"/>
            <a:ext cx="3886200" cy="23317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A8994F5-2745-4531-883F-7A76544B7856}"/>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pic>
        <p:nvPicPr>
          <p:cNvPr id="10244" name="Picture 4">
            <a:extLst>
              <a:ext uri="{FF2B5EF4-FFF2-40B4-BE49-F238E27FC236}">
                <a16:creationId xmlns:a16="http://schemas.microsoft.com/office/drawing/2014/main" id="{2179B939-3E1D-4CDB-97B1-B85831CB1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5003611" y="707153"/>
            <a:ext cx="4128448" cy="337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429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572000" y="982639"/>
            <a:ext cx="4571998" cy="5875361"/>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The Word of God will transform your life.</a:t>
            </a:r>
          </a:p>
          <a:p>
            <a:pPr algn="l"/>
            <a:r>
              <a:rPr lang="en-NZ" dirty="0">
                <a:solidFill>
                  <a:srgbClr val="000000"/>
                </a:solidFill>
                <a:latin typeface="system-ui"/>
              </a:rPr>
              <a:t>Faith brings security.</a:t>
            </a:r>
          </a:p>
          <a:p>
            <a:pPr algn="l"/>
            <a:r>
              <a:rPr lang="en-NZ" b="0" i="0" dirty="0">
                <a:solidFill>
                  <a:srgbClr val="000000"/>
                </a:solidFill>
                <a:effectLst/>
                <a:latin typeface="system-ui"/>
              </a:rPr>
              <a:t>Hope brings direction.</a:t>
            </a:r>
          </a:p>
          <a:p>
            <a:pPr algn="l"/>
            <a:r>
              <a:rPr lang="en-NZ" dirty="0">
                <a:solidFill>
                  <a:srgbClr val="000000"/>
                </a:solidFill>
                <a:latin typeface="system-ui"/>
              </a:rPr>
              <a:t>Love brings community.</a:t>
            </a:r>
            <a:endParaRPr lang="en-NZ" b="0" i="0" dirty="0">
              <a:solidFill>
                <a:srgbClr val="000000"/>
              </a:solidFill>
              <a:effectLst/>
              <a:latin typeface="system-ui"/>
            </a:endParaRPr>
          </a:p>
          <a:p>
            <a:pPr algn="l"/>
            <a:endParaRPr lang="en-NZ" dirty="0">
              <a:solidFill>
                <a:srgbClr val="000000"/>
              </a:solidFill>
              <a:latin typeface="system-ui"/>
            </a:endParaRPr>
          </a:p>
        </p:txBody>
      </p:sp>
      <p:pic>
        <p:nvPicPr>
          <p:cNvPr id="4098" name="Picture 2">
            <a:extLst>
              <a:ext uri="{FF2B5EF4-FFF2-40B4-BE49-F238E27FC236}">
                <a16:creationId xmlns:a16="http://schemas.microsoft.com/office/drawing/2014/main" id="{6E18E71D-92D7-4D79-B9F4-0EE9533AB70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549021"/>
            <a:ext cx="4503761" cy="45037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36A290F5-70EF-4398-BB10-BA99359A378D}"/>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2254523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816550" y="818865"/>
            <a:ext cx="4327448" cy="6039135"/>
          </a:xfrm>
        </p:spPr>
        <p:txBody>
          <a:bodyPr>
            <a:normAutofit lnSpcReduction="10000"/>
          </a:bodyPr>
          <a:lstStyle/>
          <a:p>
            <a:pPr algn="l"/>
            <a:r>
              <a:rPr lang="en-NZ" sz="3300" b="0" i="0" dirty="0">
                <a:solidFill>
                  <a:srgbClr val="000000"/>
                </a:solidFill>
                <a:effectLst/>
                <a:latin typeface="system-ui"/>
              </a:rPr>
              <a:t>Deuteronomy 6:6-7—</a:t>
            </a:r>
          </a:p>
          <a:p>
            <a:pPr algn="l"/>
            <a:r>
              <a:rPr lang="en-NZ" sz="3300" b="1" i="0" baseline="30000" dirty="0">
                <a:solidFill>
                  <a:schemeClr val="bg1"/>
                </a:solidFill>
                <a:effectLst/>
                <a:latin typeface="system-ui"/>
              </a:rPr>
              <a:t>6</a:t>
            </a:r>
            <a:r>
              <a:rPr lang="en-NZ" sz="3300" b="0" i="0" dirty="0">
                <a:solidFill>
                  <a:schemeClr val="bg1"/>
                </a:solidFill>
                <a:effectLst/>
                <a:latin typeface="system-ui"/>
              </a:rPr>
              <a:t>These words, which I am commanding you today, shall be on your heart. </a:t>
            </a:r>
            <a:r>
              <a:rPr lang="en-NZ" sz="3300" b="1" i="0" baseline="30000" dirty="0">
                <a:solidFill>
                  <a:schemeClr val="bg1"/>
                </a:solidFill>
                <a:effectLst/>
                <a:latin typeface="system-ui"/>
              </a:rPr>
              <a:t>7</a:t>
            </a:r>
            <a:r>
              <a:rPr lang="en-NZ" sz="3300" b="0" i="0" dirty="0">
                <a:solidFill>
                  <a:schemeClr val="bg1"/>
                </a:solidFill>
                <a:effectLst/>
                <a:latin typeface="system-ui"/>
              </a:rPr>
              <a:t>You shall teach them diligently to your sons and shall talk of them when you sit in your house and when you walk by the way and when you lie down and when you rise up.</a:t>
            </a:r>
            <a:r>
              <a:rPr lang="en-NZ" dirty="0">
                <a:solidFill>
                  <a:schemeClr val="bg1"/>
                </a:solidFill>
                <a:latin typeface="system-ui"/>
              </a:rPr>
              <a:t> </a:t>
            </a:r>
            <a:r>
              <a:rPr lang="en-NZ" sz="1600" dirty="0">
                <a:solidFill>
                  <a:schemeClr val="bg1"/>
                </a:solidFill>
                <a:latin typeface="system-ui"/>
              </a:rPr>
              <a:t>(NASB95)</a:t>
            </a:r>
            <a:endParaRPr lang="en-NZ" sz="1600" b="0" i="0" dirty="0">
              <a:solidFill>
                <a:schemeClr val="bg1"/>
              </a:solidFill>
              <a:effectLst/>
              <a:latin typeface="system-ui"/>
            </a:endParaRPr>
          </a:p>
        </p:txBody>
      </p:sp>
      <p:pic>
        <p:nvPicPr>
          <p:cNvPr id="5122" name="Picture 2">
            <a:extLst>
              <a:ext uri="{FF2B5EF4-FFF2-40B4-BE49-F238E27FC236}">
                <a16:creationId xmlns:a16="http://schemas.microsoft.com/office/drawing/2014/main" id="{8BBB1D8C-F32A-4798-B2C5-422A53579C5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713047"/>
            <a:ext cx="4900947" cy="61449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938A084C-40C2-4C28-870F-AC6E3CAD84BC}"/>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58004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816550" y="818865"/>
            <a:ext cx="4327448" cy="6039135"/>
          </a:xfrm>
        </p:spPr>
        <p:txBody>
          <a:bodyPr>
            <a:normAutofit lnSpcReduction="10000"/>
          </a:bodyPr>
          <a:lstStyle/>
          <a:p>
            <a:pPr algn="l"/>
            <a:r>
              <a:rPr lang="en-NZ" sz="3300" b="0" i="0" dirty="0">
                <a:solidFill>
                  <a:srgbClr val="000000"/>
                </a:solidFill>
                <a:effectLst/>
                <a:latin typeface="system-ui"/>
              </a:rPr>
              <a:t>Deuteronomy 6:6-7—</a:t>
            </a:r>
          </a:p>
          <a:p>
            <a:pPr algn="l"/>
            <a:r>
              <a:rPr lang="en-NZ" sz="3300" b="1" i="0" baseline="30000" dirty="0">
                <a:solidFill>
                  <a:srgbClr val="000000"/>
                </a:solidFill>
                <a:effectLst/>
                <a:latin typeface="system-ui"/>
              </a:rPr>
              <a:t>6</a:t>
            </a:r>
            <a:r>
              <a:rPr lang="en-NZ" sz="3300" b="0" i="0" dirty="0">
                <a:solidFill>
                  <a:srgbClr val="000000"/>
                </a:solidFill>
                <a:effectLst/>
                <a:latin typeface="system-ui"/>
              </a:rPr>
              <a:t>These words, which I am commanding you today, shall be on your heart. </a:t>
            </a:r>
            <a:r>
              <a:rPr lang="en-NZ" sz="3300" b="1" i="0" baseline="30000" dirty="0">
                <a:solidFill>
                  <a:srgbClr val="000000"/>
                </a:solidFill>
                <a:effectLst/>
                <a:latin typeface="system-ui"/>
              </a:rPr>
              <a:t>7</a:t>
            </a:r>
            <a:r>
              <a:rPr lang="en-NZ" sz="3300" b="0" i="0" dirty="0">
                <a:solidFill>
                  <a:srgbClr val="000000"/>
                </a:solidFill>
                <a:effectLst/>
                <a:latin typeface="system-ui"/>
              </a:rPr>
              <a:t>You shall teach them diligently to your sons and shall talk of them when you sit in your house and when you walk by the way and when you lie down and when you rise up.</a:t>
            </a:r>
            <a:r>
              <a:rPr lang="en-NZ" dirty="0">
                <a:solidFill>
                  <a:srgbClr val="000000"/>
                </a:solidFill>
                <a:latin typeface="system-ui"/>
              </a:rPr>
              <a:t> </a:t>
            </a:r>
            <a:r>
              <a:rPr lang="en-NZ" sz="1600" dirty="0">
                <a:solidFill>
                  <a:srgbClr val="000000"/>
                </a:solidFill>
                <a:latin typeface="system-ui"/>
              </a:rPr>
              <a:t>(NASB95)</a:t>
            </a:r>
            <a:endParaRPr lang="en-NZ" sz="1600" b="0" i="0" dirty="0">
              <a:solidFill>
                <a:srgbClr val="000000"/>
              </a:solidFill>
              <a:effectLst/>
              <a:latin typeface="system-ui"/>
            </a:endParaRPr>
          </a:p>
        </p:txBody>
      </p:sp>
      <p:pic>
        <p:nvPicPr>
          <p:cNvPr id="5122" name="Picture 2">
            <a:extLst>
              <a:ext uri="{FF2B5EF4-FFF2-40B4-BE49-F238E27FC236}">
                <a16:creationId xmlns:a16="http://schemas.microsoft.com/office/drawing/2014/main" id="{8BBB1D8C-F32A-4798-B2C5-422A53579C5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713047"/>
            <a:ext cx="4900947" cy="614495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7787AF09-27DA-4782-8D41-45669312F837}"/>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56087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12A123B-7080-4C89-A4BA-FC566E233B6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87467"/>
          <a:stretch/>
        </p:blipFill>
        <p:spPr bwMode="auto">
          <a:xfrm>
            <a:off x="1289561" y="1168438"/>
            <a:ext cx="6564877" cy="71304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2A00EFD9-E5C7-49DD-B473-6F5DBEAAA73E}"/>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36560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12A123B-7080-4C89-A4BA-FC566E233B6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 t="10647" r="52910" b="7316"/>
          <a:stretch/>
        </p:blipFill>
        <p:spPr bwMode="auto">
          <a:xfrm>
            <a:off x="1289562" y="1774208"/>
            <a:ext cx="3091370" cy="46675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277369A-23D4-453A-B26D-0664ADCE05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467"/>
          <a:stretch/>
        </p:blipFill>
        <p:spPr bwMode="auto">
          <a:xfrm>
            <a:off x="1289561" y="1168438"/>
            <a:ext cx="6564877" cy="71304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47E83DC-33BA-495C-AE6E-76EF9C1BC78E}"/>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6590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12A123B-7080-4C89-A4BA-FC566E233B6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9235"/>
          <a:stretch/>
        </p:blipFill>
        <p:spPr bwMode="auto">
          <a:xfrm>
            <a:off x="1289561" y="1168438"/>
            <a:ext cx="6564877" cy="516412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99F7577F-C130-4F4E-9A0C-D81F0154CC0D}"/>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17445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12A123B-7080-4C89-A4BA-FC566E233B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9561" y="1168438"/>
            <a:ext cx="6564877" cy="568956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9B63385-18A9-45D5-B3A2-90C86D5CC0C6}"/>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39525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694830" y="818865"/>
            <a:ext cx="4449168" cy="6039135"/>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Romans 8:5-6—</a:t>
            </a:r>
          </a:p>
          <a:p>
            <a:pPr algn="l"/>
            <a:r>
              <a:rPr lang="en-NZ" b="1" i="0" baseline="30000" dirty="0">
                <a:solidFill>
                  <a:schemeClr val="bg1"/>
                </a:solidFill>
                <a:effectLst/>
                <a:latin typeface="system-ui"/>
              </a:rPr>
              <a:t>5</a:t>
            </a:r>
            <a:r>
              <a:rPr lang="en-NZ" b="0" i="0" dirty="0">
                <a:solidFill>
                  <a:schemeClr val="bg1"/>
                </a:solidFill>
                <a:effectLst/>
                <a:latin typeface="system-ui"/>
              </a:rPr>
              <a:t>For those who are according to the flesh set their minds on the things of the flesh, but those who are according to the Spirit, the things of the Spirit. </a:t>
            </a:r>
            <a:r>
              <a:rPr lang="en-NZ" b="1" i="0" baseline="30000" dirty="0">
                <a:solidFill>
                  <a:schemeClr val="bg1"/>
                </a:solidFill>
                <a:effectLst/>
                <a:latin typeface="system-ui"/>
              </a:rPr>
              <a:t>6</a:t>
            </a:r>
            <a:r>
              <a:rPr lang="en-NZ" b="0" i="0" dirty="0">
                <a:solidFill>
                  <a:schemeClr val="bg1"/>
                </a:solidFill>
                <a:effectLst/>
                <a:latin typeface="system-ui"/>
              </a:rPr>
              <a:t>For the mind set on the flesh is death, but the mind set on the Spirit is life and peace, </a:t>
            </a:r>
            <a:r>
              <a:rPr lang="en-NZ" sz="1600" b="0" i="0" dirty="0">
                <a:solidFill>
                  <a:schemeClr val="bg1"/>
                </a:solidFill>
                <a:effectLst/>
                <a:latin typeface="system-ui"/>
              </a:rPr>
              <a:t>(NASB95)</a:t>
            </a:r>
          </a:p>
        </p:txBody>
      </p:sp>
      <p:pic>
        <p:nvPicPr>
          <p:cNvPr id="7170" name="Picture 2">
            <a:extLst>
              <a:ext uri="{FF2B5EF4-FFF2-40B4-BE49-F238E27FC236}">
                <a16:creationId xmlns:a16="http://schemas.microsoft.com/office/drawing/2014/main" id="{CF7BD128-AF3A-439A-A399-64037EEF4F4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5031"/>
          <a:stretch/>
        </p:blipFill>
        <p:spPr bwMode="auto">
          <a:xfrm>
            <a:off x="0" y="1166883"/>
            <a:ext cx="4449168" cy="523620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532B85DF-31F6-408F-A4A0-663248F2EA55}"/>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743912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694830" y="818865"/>
            <a:ext cx="4449168" cy="6039135"/>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Romans 8:5-6—</a:t>
            </a:r>
          </a:p>
          <a:p>
            <a:pPr algn="l"/>
            <a:r>
              <a:rPr lang="en-NZ" b="1" i="0" baseline="30000" dirty="0">
                <a:solidFill>
                  <a:srgbClr val="000000"/>
                </a:solidFill>
                <a:effectLst/>
                <a:latin typeface="system-ui"/>
              </a:rPr>
              <a:t>5</a:t>
            </a:r>
            <a:r>
              <a:rPr lang="en-NZ" b="0" i="0" dirty="0">
                <a:solidFill>
                  <a:srgbClr val="000000"/>
                </a:solidFill>
                <a:effectLst/>
                <a:latin typeface="system-ui"/>
              </a:rPr>
              <a:t>For those who are according to the flesh set their minds on the things of the flesh, but those who are according to the Spirit, the things of the Spirit. </a:t>
            </a:r>
            <a:r>
              <a:rPr lang="en-NZ" b="1" i="0" baseline="30000" dirty="0">
                <a:solidFill>
                  <a:srgbClr val="000000"/>
                </a:solidFill>
                <a:effectLst/>
                <a:latin typeface="system-ui"/>
              </a:rPr>
              <a:t>6</a:t>
            </a:r>
            <a:r>
              <a:rPr lang="en-NZ" b="0" i="0" dirty="0">
                <a:solidFill>
                  <a:srgbClr val="000000"/>
                </a:solidFill>
                <a:effectLst/>
                <a:latin typeface="system-ui"/>
              </a:rPr>
              <a:t>For the mind set on the flesh is death, but the mind set on the Spirit is life and peace, </a:t>
            </a:r>
            <a:r>
              <a:rPr lang="en-NZ" sz="1600" b="0" i="0" dirty="0">
                <a:solidFill>
                  <a:srgbClr val="000000"/>
                </a:solidFill>
                <a:effectLst/>
                <a:latin typeface="system-ui"/>
              </a:rPr>
              <a:t>(NASB95)</a:t>
            </a:r>
          </a:p>
        </p:txBody>
      </p:sp>
      <p:pic>
        <p:nvPicPr>
          <p:cNvPr id="7170" name="Picture 2">
            <a:extLst>
              <a:ext uri="{FF2B5EF4-FFF2-40B4-BE49-F238E27FC236}">
                <a16:creationId xmlns:a16="http://schemas.microsoft.com/office/drawing/2014/main" id="{CF7BD128-AF3A-439A-A399-64037EEF4F4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5031"/>
          <a:stretch/>
        </p:blipFill>
        <p:spPr bwMode="auto">
          <a:xfrm>
            <a:off x="0" y="1166883"/>
            <a:ext cx="4449168" cy="523620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FB221275-9CD9-4FC0-9679-F5721DA33C95}"/>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62625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299045" y="818865"/>
            <a:ext cx="4844955" cy="6039135"/>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2 Peter 3:4-5—</a:t>
            </a:r>
          </a:p>
          <a:p>
            <a:pPr algn="l"/>
            <a:r>
              <a:rPr lang="en-NZ" b="1" i="0" baseline="30000" dirty="0">
                <a:solidFill>
                  <a:schemeClr val="bg1"/>
                </a:solidFill>
                <a:effectLst/>
                <a:latin typeface="system-ui"/>
              </a:rPr>
              <a:t>4</a:t>
            </a:r>
            <a:r>
              <a:rPr lang="en-NZ" b="0" i="0" dirty="0">
                <a:solidFill>
                  <a:schemeClr val="bg1"/>
                </a:solidFill>
                <a:effectLst/>
                <a:latin typeface="system-ui"/>
              </a:rPr>
              <a:t>They will say, “Where is this ‘coming’ he promised? Ever since our ancestors died, everything goes on as it has since the beginning of creation.” </a:t>
            </a:r>
            <a:r>
              <a:rPr lang="en-NZ" b="1" i="0" baseline="30000" dirty="0">
                <a:solidFill>
                  <a:schemeClr val="bg1"/>
                </a:solidFill>
                <a:effectLst/>
                <a:latin typeface="system-ui"/>
              </a:rPr>
              <a:t>5</a:t>
            </a:r>
            <a:r>
              <a:rPr lang="en-NZ" b="0" i="0" dirty="0">
                <a:solidFill>
                  <a:schemeClr val="bg1"/>
                </a:solidFill>
                <a:effectLst/>
                <a:latin typeface="system-ui"/>
              </a:rPr>
              <a:t>But they deliberately forget that long ago </a:t>
            </a:r>
            <a:r>
              <a:rPr lang="en-NZ" b="0" i="0" u="sng" dirty="0">
                <a:solidFill>
                  <a:schemeClr val="bg1"/>
                </a:solidFill>
                <a:effectLst/>
                <a:latin typeface="system-ui"/>
              </a:rPr>
              <a:t>by God’s word</a:t>
            </a:r>
            <a:r>
              <a:rPr lang="en-NZ" b="0" i="0" dirty="0">
                <a:solidFill>
                  <a:schemeClr val="bg1"/>
                </a:solidFill>
                <a:effectLst/>
                <a:latin typeface="system-ui"/>
              </a:rPr>
              <a:t> the heavens came into being and the earth was formed out of water and by water. </a:t>
            </a:r>
            <a:r>
              <a:rPr lang="en-NZ" sz="1400" b="0" i="0" dirty="0">
                <a:solidFill>
                  <a:schemeClr val="bg1"/>
                </a:solidFill>
                <a:effectLst/>
                <a:latin typeface="system-ui"/>
              </a:rPr>
              <a:t>(NIV)</a:t>
            </a:r>
          </a:p>
        </p:txBody>
      </p:sp>
      <p:pic>
        <p:nvPicPr>
          <p:cNvPr id="8194" name="Picture 2">
            <a:extLst>
              <a:ext uri="{FF2B5EF4-FFF2-40B4-BE49-F238E27FC236}">
                <a16:creationId xmlns:a16="http://schemas.microsoft.com/office/drawing/2014/main" id="{960FC063-5B75-42B6-B531-FE9797C2C38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5075"/>
            <a:ext cx="4189861" cy="60229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6457D304-0CE1-4EC8-9285-E3E5731479F2}"/>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85374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AC3-216E-49DC-B2E8-615083CFED57}"/>
              </a:ext>
            </a:extLst>
          </p:cNvPr>
          <p:cNvSpPr>
            <a:spLocks noGrp="1"/>
          </p:cNvSpPr>
          <p:nvPr>
            <p:ph sz="half" idx="1"/>
          </p:nvPr>
        </p:nvSpPr>
        <p:spPr>
          <a:xfrm>
            <a:off x="437580" y="1088646"/>
            <a:ext cx="4407375" cy="5769354"/>
          </a:xfrm>
        </p:spPr>
        <p:txBody>
          <a:bodyPr/>
          <a:lstStyle/>
          <a:p>
            <a:r>
              <a:rPr lang="en-NZ" dirty="0"/>
              <a:t>What if we began to treat our BIBLES the way we treat our CELL PHONES?</a:t>
            </a:r>
          </a:p>
          <a:p>
            <a:r>
              <a:rPr lang="en-NZ" dirty="0"/>
              <a:t>Took it everywhere.</a:t>
            </a:r>
          </a:p>
        </p:txBody>
      </p:sp>
      <p:pic>
        <p:nvPicPr>
          <p:cNvPr id="10242" name="Picture 2" descr="PHONE WORLD: Latest Mobile Phones">
            <a:extLst>
              <a:ext uri="{FF2B5EF4-FFF2-40B4-BE49-F238E27FC236}">
                <a16:creationId xmlns:a16="http://schemas.microsoft.com/office/drawing/2014/main" id="{9D530F81-B190-40A0-BB29-13F4F74816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684" y="4454107"/>
            <a:ext cx="38862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179B939-3E1D-4CDB-97B1-B85831CB1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5003611" y="707153"/>
            <a:ext cx="4128448" cy="33713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EB3CF411-5AAB-478B-94D0-5F1538F50F66}"/>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pic>
        <p:nvPicPr>
          <p:cNvPr id="35844" name="Picture 4" descr="Bible Cover Zippered Protective Holy Book Tote Bag ...">
            <a:extLst>
              <a:ext uri="{FF2B5EF4-FFF2-40B4-BE49-F238E27FC236}">
                <a16:creationId xmlns:a16="http://schemas.microsoft.com/office/drawing/2014/main" id="{50F52A08-2A24-43D4-8618-CF73FCC34C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587" b="7483"/>
          <a:stretch/>
        </p:blipFill>
        <p:spPr bwMode="auto">
          <a:xfrm>
            <a:off x="820999" y="2820299"/>
            <a:ext cx="2803759" cy="396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9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299045" y="818865"/>
            <a:ext cx="4844955" cy="6039135"/>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2 Peter 3:4-5—</a:t>
            </a:r>
            <a:endParaRPr lang="en-NZ" b="0" i="0" dirty="0">
              <a:effectLst/>
              <a:latin typeface="system-ui"/>
            </a:endParaRPr>
          </a:p>
          <a:p>
            <a:pPr algn="l"/>
            <a:r>
              <a:rPr lang="en-NZ" b="1" i="0" baseline="30000" dirty="0">
                <a:effectLst/>
                <a:latin typeface="system-ui"/>
              </a:rPr>
              <a:t>4</a:t>
            </a:r>
            <a:r>
              <a:rPr lang="en-NZ" b="0" i="0" dirty="0">
                <a:effectLst/>
                <a:latin typeface="system-ui"/>
              </a:rPr>
              <a:t>They will say, “Where is this ‘coming’ he promised? Ever since our ancestors died, everything goes on as it has since the beginning of creation.” </a:t>
            </a:r>
            <a:r>
              <a:rPr lang="en-NZ" b="1" i="0" baseline="30000" dirty="0">
                <a:effectLst/>
                <a:latin typeface="system-ui"/>
              </a:rPr>
              <a:t>5</a:t>
            </a:r>
            <a:r>
              <a:rPr lang="en-NZ" b="0" i="0" dirty="0">
                <a:effectLst/>
                <a:latin typeface="system-ui"/>
              </a:rPr>
              <a:t>But they deliberately forget that long ago </a:t>
            </a:r>
            <a:r>
              <a:rPr lang="en-NZ" b="0" i="0" u="sng" dirty="0">
                <a:effectLst/>
                <a:latin typeface="system-ui"/>
              </a:rPr>
              <a:t>by God’s word</a:t>
            </a:r>
            <a:r>
              <a:rPr lang="en-NZ" b="0" i="0" dirty="0">
                <a:effectLst/>
                <a:latin typeface="system-ui"/>
              </a:rPr>
              <a:t> the heavens came into being and the earth was formed out of water and by water. </a:t>
            </a:r>
            <a:r>
              <a:rPr lang="en-NZ" sz="1400" b="0" i="0" dirty="0">
                <a:effectLst/>
                <a:latin typeface="system-ui"/>
              </a:rPr>
              <a:t>(NIV)</a:t>
            </a:r>
          </a:p>
        </p:txBody>
      </p:sp>
      <p:pic>
        <p:nvPicPr>
          <p:cNvPr id="22530" name="Picture 2">
            <a:extLst>
              <a:ext uri="{FF2B5EF4-FFF2-40B4-BE49-F238E27FC236}">
                <a16:creationId xmlns:a16="http://schemas.microsoft.com/office/drawing/2014/main" id="{AF6691D7-24A3-40B0-AF45-4808F3B3322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18864"/>
            <a:ext cx="4201136" cy="603913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89F56AAA-7F5F-492B-9C08-8E85ECD190BF}"/>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916871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roverbs 4:5 Do not forget My words or swerve from them ...">
            <a:extLst>
              <a:ext uri="{FF2B5EF4-FFF2-40B4-BE49-F238E27FC236}">
                <a16:creationId xmlns:a16="http://schemas.microsoft.com/office/drawing/2014/main" id="{CC6D7DC7-F467-497B-BB4B-E37D236EAAA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977128"/>
            <a:ext cx="9144001" cy="55567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C52F0A0E-62D1-4457-A11D-97120F585B22}"/>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2634601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0" y="818865"/>
            <a:ext cx="9143998" cy="2982037"/>
          </a:xfrm>
        </p:spPr>
        <p:txBody>
          <a:bodyPr>
            <a:normAutofit/>
          </a:bodyPr>
          <a:lstStyle/>
          <a:p>
            <a:pPr algn="l"/>
            <a:endParaRPr lang="en-NZ" b="0" i="0" dirty="0">
              <a:solidFill>
                <a:srgbClr val="000000"/>
              </a:solidFill>
              <a:effectLst/>
              <a:latin typeface="system-ui"/>
            </a:endParaRPr>
          </a:p>
          <a:p>
            <a:pPr algn="l"/>
            <a:r>
              <a:rPr lang="en-NZ" b="0" i="0" dirty="0">
                <a:solidFill>
                  <a:srgbClr val="000000"/>
                </a:solidFill>
                <a:effectLst/>
                <a:latin typeface="system-ui"/>
              </a:rPr>
              <a:t>Hebrews 4:12—</a:t>
            </a:r>
          </a:p>
          <a:p>
            <a:pPr algn="l"/>
            <a:r>
              <a:rPr lang="en-NZ" b="1" i="0" baseline="30000" dirty="0">
                <a:solidFill>
                  <a:srgbClr val="000000"/>
                </a:solidFill>
                <a:effectLst/>
                <a:latin typeface="system-ui"/>
              </a:rPr>
              <a:t>12</a:t>
            </a:r>
            <a:r>
              <a:rPr lang="en-NZ" b="0" i="0" dirty="0">
                <a:solidFill>
                  <a:srgbClr val="000000"/>
                </a:solidFill>
                <a:effectLst/>
                <a:latin typeface="system-ui"/>
              </a:rPr>
              <a:t>For the word of God is living and active and sharper than any two-edged sword, and piercing as far as the division of soul and spirit, of both joints and marrow, and able to judge the thoughts and intentions of the heart. </a:t>
            </a:r>
            <a:r>
              <a:rPr lang="en-NZ" sz="1600" b="0" i="0" dirty="0">
                <a:solidFill>
                  <a:srgbClr val="000000"/>
                </a:solidFill>
                <a:effectLst/>
                <a:latin typeface="system-ui"/>
              </a:rPr>
              <a:t>(NASB95)</a:t>
            </a:r>
          </a:p>
        </p:txBody>
      </p:sp>
      <p:pic>
        <p:nvPicPr>
          <p:cNvPr id="6" name="Picture 2" descr="What Does the Bible Say About Transgender People? - HRC">
            <a:extLst>
              <a:ext uri="{FF2B5EF4-FFF2-40B4-BE49-F238E27FC236}">
                <a16:creationId xmlns:a16="http://schemas.microsoft.com/office/drawing/2014/main" id="{2FEBA5A6-CCFF-4427-9D1E-FEF41C8DAF9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2985" b="20150"/>
          <a:stretch/>
        </p:blipFill>
        <p:spPr bwMode="auto">
          <a:xfrm>
            <a:off x="-2" y="3800902"/>
            <a:ext cx="9143999" cy="30570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C4A0159F-D42E-46DC-BB2A-0D5F03AA3243}"/>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2797176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4629150" y="818865"/>
            <a:ext cx="3886200" cy="6039135"/>
          </a:xfrm>
        </p:spPr>
        <p:txBody>
          <a:bodyPr>
            <a:normAutofit/>
          </a:bodyPr>
          <a:lstStyle/>
          <a:p>
            <a:pPr algn="l"/>
            <a:endParaRPr lang="en-NZ" b="0" i="0" dirty="0">
              <a:solidFill>
                <a:srgbClr val="000000"/>
              </a:solidFill>
              <a:effectLst/>
              <a:latin typeface="system-ui"/>
            </a:endParaRPr>
          </a:p>
          <a:p>
            <a:pPr algn="l"/>
            <a:endParaRPr lang="en-NZ" dirty="0">
              <a:solidFill>
                <a:srgbClr val="000000"/>
              </a:solidFill>
              <a:latin typeface="system-ui"/>
            </a:endParaRPr>
          </a:p>
          <a:p>
            <a:r>
              <a:rPr lang="en-NZ" dirty="0">
                <a:solidFill>
                  <a:srgbClr val="000000"/>
                </a:solidFill>
                <a:latin typeface="system-ui"/>
              </a:rPr>
              <a:t>John 3:5—</a:t>
            </a:r>
            <a:r>
              <a:rPr lang="en-NZ" b="1" baseline="30000" dirty="0">
                <a:solidFill>
                  <a:srgbClr val="000000"/>
                </a:solidFill>
                <a:latin typeface="system-ui"/>
              </a:rPr>
              <a:t>5</a:t>
            </a:r>
            <a:r>
              <a:rPr lang="en-NZ" dirty="0">
                <a:solidFill>
                  <a:srgbClr val="000000"/>
                </a:solidFill>
                <a:latin typeface="system-ui"/>
              </a:rPr>
              <a:t>Jesus answered, “Truly, truly, I say to you, unless one is born of water and the Spirit he cannot enter into the kingdom of God. </a:t>
            </a:r>
            <a:r>
              <a:rPr lang="en-NZ" sz="1600" b="0" i="0" dirty="0">
                <a:solidFill>
                  <a:srgbClr val="000000"/>
                </a:solidFill>
                <a:effectLst/>
                <a:latin typeface="system-ui"/>
              </a:rPr>
              <a:t>(NASB95)</a:t>
            </a:r>
          </a:p>
        </p:txBody>
      </p:sp>
      <p:pic>
        <p:nvPicPr>
          <p:cNvPr id="2050" name="Picture 2" descr="What we believe - Christ&amp;#39;s Church of the Valley">
            <a:extLst>
              <a:ext uri="{FF2B5EF4-FFF2-40B4-BE49-F238E27FC236}">
                <a16:creationId xmlns:a16="http://schemas.microsoft.com/office/drawing/2014/main" id="{A4C3AD48-E7FB-4357-BEDB-21C8897E9FE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4302"/>
          <a:stretch/>
        </p:blipFill>
        <p:spPr bwMode="auto">
          <a:xfrm>
            <a:off x="-1" y="1942057"/>
            <a:ext cx="4713719" cy="309396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414E3191-1917-49E1-8259-C2574E4AF118}"/>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3510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AC3-216E-49DC-B2E8-615083CFED57}"/>
              </a:ext>
            </a:extLst>
          </p:cNvPr>
          <p:cNvSpPr>
            <a:spLocks noGrp="1"/>
          </p:cNvSpPr>
          <p:nvPr>
            <p:ph sz="half" idx="1"/>
          </p:nvPr>
        </p:nvSpPr>
        <p:spPr>
          <a:xfrm>
            <a:off x="437580" y="1088646"/>
            <a:ext cx="4407375" cy="5769354"/>
          </a:xfrm>
        </p:spPr>
        <p:txBody>
          <a:bodyPr/>
          <a:lstStyle/>
          <a:p>
            <a:r>
              <a:rPr lang="en-NZ" dirty="0"/>
              <a:t>What if we began to treat our BIBLES the way we treat our CELL PHONES?</a:t>
            </a:r>
          </a:p>
          <a:p>
            <a:r>
              <a:rPr lang="en-NZ" dirty="0"/>
              <a:t>Took it everywhere.</a:t>
            </a:r>
          </a:p>
          <a:p>
            <a:r>
              <a:rPr lang="en-NZ" dirty="0"/>
              <a:t>Went back if we forgot it.</a:t>
            </a:r>
          </a:p>
        </p:txBody>
      </p:sp>
      <p:pic>
        <p:nvPicPr>
          <p:cNvPr id="10242" name="Picture 2" descr="PHONE WORLD: Latest Mobile Phones">
            <a:extLst>
              <a:ext uri="{FF2B5EF4-FFF2-40B4-BE49-F238E27FC236}">
                <a16:creationId xmlns:a16="http://schemas.microsoft.com/office/drawing/2014/main" id="{9D530F81-B190-40A0-BB29-13F4F74816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684" y="4454107"/>
            <a:ext cx="38862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179B939-3E1D-4CDB-97B1-B85831CB1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5003611" y="707153"/>
            <a:ext cx="4128448" cy="33713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32DEB5A5-47B0-4941-801B-DB113A4946DD}"/>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pic>
        <p:nvPicPr>
          <p:cNvPr id="34818" name="Picture 2" descr="Sexy Woman Turning Around Royalty-Free Stock Photography ...">
            <a:extLst>
              <a:ext uri="{FF2B5EF4-FFF2-40B4-BE49-F238E27FC236}">
                <a16:creationId xmlns:a16="http://schemas.microsoft.com/office/drawing/2014/main" id="{01CBD156-E19F-4295-AA2B-A88285E7FA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07" t="17213" r="23019" b="37214"/>
          <a:stretch/>
        </p:blipFill>
        <p:spPr bwMode="auto">
          <a:xfrm>
            <a:off x="757024" y="3548419"/>
            <a:ext cx="2931710" cy="31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09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AC3-216E-49DC-B2E8-615083CFED57}"/>
              </a:ext>
            </a:extLst>
          </p:cNvPr>
          <p:cNvSpPr>
            <a:spLocks noGrp="1"/>
          </p:cNvSpPr>
          <p:nvPr>
            <p:ph sz="half" idx="1"/>
          </p:nvPr>
        </p:nvSpPr>
        <p:spPr>
          <a:xfrm>
            <a:off x="437580" y="1088646"/>
            <a:ext cx="4407375" cy="5769354"/>
          </a:xfrm>
        </p:spPr>
        <p:txBody>
          <a:bodyPr/>
          <a:lstStyle/>
          <a:p>
            <a:r>
              <a:rPr lang="en-NZ" dirty="0"/>
              <a:t>What if we began to treat our BIBLES the way we treat our CELL PHONES?</a:t>
            </a:r>
          </a:p>
          <a:p>
            <a:r>
              <a:rPr lang="en-NZ" dirty="0"/>
              <a:t>Took it everywhere.</a:t>
            </a:r>
          </a:p>
          <a:p>
            <a:r>
              <a:rPr lang="en-NZ" dirty="0"/>
              <a:t>Went back if we forgot it.</a:t>
            </a:r>
          </a:p>
          <a:p>
            <a:r>
              <a:rPr lang="en-NZ" dirty="0"/>
              <a:t>Checked it for messages all the time.</a:t>
            </a:r>
          </a:p>
        </p:txBody>
      </p:sp>
      <p:pic>
        <p:nvPicPr>
          <p:cNvPr id="10242" name="Picture 2" descr="PHONE WORLD: Latest Mobile Phones">
            <a:extLst>
              <a:ext uri="{FF2B5EF4-FFF2-40B4-BE49-F238E27FC236}">
                <a16:creationId xmlns:a16="http://schemas.microsoft.com/office/drawing/2014/main" id="{9D530F81-B190-40A0-BB29-13F4F74816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684" y="4454107"/>
            <a:ext cx="38862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179B939-3E1D-4CDB-97B1-B85831CB1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5003611" y="707153"/>
            <a:ext cx="4128448" cy="33713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47AB6FFB-5C21-40B8-B3BC-78C4C84EC179}"/>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pic>
        <p:nvPicPr>
          <p:cNvPr id="33796" name="Picture 4">
            <a:extLst>
              <a:ext uri="{FF2B5EF4-FFF2-40B4-BE49-F238E27FC236}">
                <a16:creationId xmlns:a16="http://schemas.microsoft.com/office/drawing/2014/main" id="{301D3DF2-EE85-43A6-91A5-02977A6F9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80" y="4197401"/>
            <a:ext cx="3981737" cy="265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AC3-216E-49DC-B2E8-615083CFED57}"/>
              </a:ext>
            </a:extLst>
          </p:cNvPr>
          <p:cNvSpPr>
            <a:spLocks noGrp="1"/>
          </p:cNvSpPr>
          <p:nvPr>
            <p:ph sz="half" idx="1"/>
          </p:nvPr>
        </p:nvSpPr>
        <p:spPr>
          <a:xfrm>
            <a:off x="437580" y="1088646"/>
            <a:ext cx="4407375" cy="5769354"/>
          </a:xfrm>
        </p:spPr>
        <p:txBody>
          <a:bodyPr/>
          <a:lstStyle/>
          <a:p>
            <a:r>
              <a:rPr lang="en-NZ" dirty="0"/>
              <a:t>What if we began to treat our BIBLES the way we treat our CELL PHONES?</a:t>
            </a:r>
          </a:p>
          <a:p>
            <a:r>
              <a:rPr lang="en-NZ" dirty="0"/>
              <a:t>Took it everywhere.</a:t>
            </a:r>
          </a:p>
          <a:p>
            <a:r>
              <a:rPr lang="en-NZ" dirty="0"/>
              <a:t>Went back if we forgot it.</a:t>
            </a:r>
          </a:p>
          <a:p>
            <a:r>
              <a:rPr lang="en-NZ" dirty="0"/>
              <a:t>Checked it for messages all the time.</a:t>
            </a:r>
          </a:p>
          <a:p>
            <a:r>
              <a:rPr lang="en-NZ" dirty="0"/>
              <a:t>Used it in case of an emergency.</a:t>
            </a:r>
          </a:p>
        </p:txBody>
      </p:sp>
      <p:pic>
        <p:nvPicPr>
          <p:cNvPr id="10242" name="Picture 2" descr="PHONE WORLD: Latest Mobile Phones">
            <a:extLst>
              <a:ext uri="{FF2B5EF4-FFF2-40B4-BE49-F238E27FC236}">
                <a16:creationId xmlns:a16="http://schemas.microsoft.com/office/drawing/2014/main" id="{9D530F81-B190-40A0-BB29-13F4F74816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684" y="4454107"/>
            <a:ext cx="38862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179B939-3E1D-4CDB-97B1-B85831CB1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5003611" y="707153"/>
            <a:ext cx="4128448" cy="33713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3DA18D9C-0810-44BC-83EC-FCA72FC8B93B}"/>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pic>
        <p:nvPicPr>
          <p:cNvPr id="32772" name="Picture 4">
            <a:extLst>
              <a:ext uri="{FF2B5EF4-FFF2-40B4-BE49-F238E27FC236}">
                <a16:creationId xmlns:a16="http://schemas.microsoft.com/office/drawing/2014/main" id="{EBE0D547-26B3-45CE-9D14-824E518C9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227" y="5145450"/>
            <a:ext cx="2570896" cy="171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1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35AC3-216E-49DC-B2E8-615083CFED57}"/>
              </a:ext>
            </a:extLst>
          </p:cNvPr>
          <p:cNvSpPr>
            <a:spLocks noGrp="1"/>
          </p:cNvSpPr>
          <p:nvPr>
            <p:ph sz="half" idx="1"/>
          </p:nvPr>
        </p:nvSpPr>
        <p:spPr>
          <a:xfrm>
            <a:off x="437580" y="1088646"/>
            <a:ext cx="4407375" cy="5769354"/>
          </a:xfrm>
        </p:spPr>
        <p:txBody>
          <a:bodyPr/>
          <a:lstStyle/>
          <a:p>
            <a:r>
              <a:rPr lang="en-NZ" dirty="0"/>
              <a:t>What if we began to treat our BIBLES the way we treat our CELL PHONES?</a:t>
            </a:r>
          </a:p>
          <a:p>
            <a:r>
              <a:rPr lang="en-NZ" dirty="0"/>
              <a:t>Took it everywhere.</a:t>
            </a:r>
          </a:p>
          <a:p>
            <a:r>
              <a:rPr lang="en-NZ" dirty="0"/>
              <a:t>Went back if we forgot it.</a:t>
            </a:r>
          </a:p>
          <a:p>
            <a:r>
              <a:rPr lang="en-NZ" dirty="0"/>
              <a:t>Checked it for messages all the time.</a:t>
            </a:r>
          </a:p>
          <a:p>
            <a:r>
              <a:rPr lang="en-NZ" dirty="0"/>
              <a:t>Used it in case of an emergency.</a:t>
            </a:r>
          </a:p>
          <a:p>
            <a:r>
              <a:rPr lang="en-NZ" dirty="0"/>
              <a:t>Spent hours in it everyday.</a:t>
            </a:r>
          </a:p>
        </p:txBody>
      </p:sp>
      <p:pic>
        <p:nvPicPr>
          <p:cNvPr id="10242" name="Picture 2" descr="PHONE WORLD: Latest Mobile Phones">
            <a:extLst>
              <a:ext uri="{FF2B5EF4-FFF2-40B4-BE49-F238E27FC236}">
                <a16:creationId xmlns:a16="http://schemas.microsoft.com/office/drawing/2014/main" id="{9D530F81-B190-40A0-BB29-13F4F74816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684" y="4454107"/>
            <a:ext cx="38862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179B939-3E1D-4CDB-97B1-B85831CB1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5003611" y="707153"/>
            <a:ext cx="4128448" cy="33713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1A79AF30-6BB2-405E-97C9-8E1DD102A0AC}"/>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pic>
        <p:nvPicPr>
          <p:cNvPr id="31746" name="Picture 2">
            <a:extLst>
              <a:ext uri="{FF2B5EF4-FFF2-40B4-BE49-F238E27FC236}">
                <a16:creationId xmlns:a16="http://schemas.microsoft.com/office/drawing/2014/main" id="{E40B87F1-BA2D-45B8-AA44-64E325D603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6287" b="11608"/>
          <a:stretch/>
        </p:blipFill>
        <p:spPr bwMode="auto">
          <a:xfrm>
            <a:off x="666183" y="5577194"/>
            <a:ext cx="3753134" cy="130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39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0" y="818865"/>
            <a:ext cx="4571998" cy="6039135"/>
          </a:xfrm>
        </p:spPr>
        <p:txBody>
          <a:bodyPr>
            <a:normAutofit/>
          </a:bodyPr>
          <a:lstStyle/>
          <a:p>
            <a:pPr algn="l"/>
            <a:endParaRPr lang="en-NZ" b="0" i="0" dirty="0">
              <a:solidFill>
                <a:srgbClr val="000000"/>
              </a:solidFill>
              <a:effectLst/>
              <a:latin typeface="system-ui"/>
            </a:endParaRPr>
          </a:p>
          <a:p>
            <a:pPr algn="ctr">
              <a:spcBef>
                <a:spcPts val="0"/>
              </a:spcBef>
            </a:pPr>
            <a:r>
              <a:rPr lang="en-NZ" sz="4000" b="0" i="0" u="none" strike="noStrike" dirty="0">
                <a:solidFill>
                  <a:srgbClr val="000000"/>
                </a:solidFill>
                <a:effectLst/>
              </a:rPr>
              <a:t>“Is the Bible Fact or Fiction?”</a:t>
            </a:r>
            <a:r>
              <a:rPr lang="en-NZ" b="0" i="0" u="none" strike="noStrike" dirty="0">
                <a:solidFill>
                  <a:srgbClr val="000000"/>
                </a:solidFill>
                <a:effectLst/>
              </a:rPr>
              <a:t> </a:t>
            </a:r>
          </a:p>
          <a:p>
            <a:pPr marL="0" indent="0" algn="ctr">
              <a:spcBef>
                <a:spcPts val="0"/>
              </a:spcBef>
              <a:buNone/>
            </a:pPr>
            <a:r>
              <a:rPr lang="en-NZ" sz="2400" b="0" i="0" u="none" strike="noStrike" dirty="0">
                <a:solidFill>
                  <a:srgbClr val="000000"/>
                </a:solidFill>
                <a:effectLst/>
              </a:rPr>
              <a:t>(</a:t>
            </a:r>
            <a:r>
              <a:rPr lang="en-NZ" sz="2400" dirty="0">
                <a:solidFill>
                  <a:srgbClr val="000000"/>
                </a:solidFill>
              </a:rPr>
              <a:t>Time Magazine. 18-12-1995</a:t>
            </a:r>
            <a:r>
              <a:rPr lang="en-NZ" sz="2400" b="0" i="0" u="none" strike="noStrike" dirty="0">
                <a:solidFill>
                  <a:srgbClr val="000000"/>
                </a:solidFill>
                <a:effectLst/>
              </a:rPr>
              <a:t>).</a:t>
            </a:r>
            <a:endParaRPr lang="en-NZ" sz="2400" b="0" dirty="0">
              <a:effectLst/>
            </a:endParaRPr>
          </a:p>
          <a:p>
            <a:pPr rtl="0">
              <a:spcBef>
                <a:spcPts val="0"/>
              </a:spcBef>
              <a:spcAft>
                <a:spcPts val="0"/>
              </a:spcAft>
            </a:pPr>
            <a:endParaRPr lang="en-NZ" b="0" i="0" u="none" strike="noStrike" dirty="0">
              <a:solidFill>
                <a:srgbClr val="000000"/>
              </a:solidFill>
              <a:effectLst/>
            </a:endParaRPr>
          </a:p>
        </p:txBody>
      </p:sp>
      <p:pic>
        <p:nvPicPr>
          <p:cNvPr id="9218" name="Picture 2">
            <a:extLst>
              <a:ext uri="{FF2B5EF4-FFF2-40B4-BE49-F238E27FC236}">
                <a16:creationId xmlns:a16="http://schemas.microsoft.com/office/drawing/2014/main" id="{ABB89559-6C3A-4C97-A848-C6E7FB01DA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1" y="834389"/>
            <a:ext cx="4571998" cy="60236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D4DAED9A-F86A-4F9C-B521-76AD89BD3D2E}"/>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121461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32E380-3D63-489B-8382-21D9046CF492}"/>
              </a:ext>
            </a:extLst>
          </p:cNvPr>
          <p:cNvSpPr>
            <a:spLocks noGrp="1"/>
          </p:cNvSpPr>
          <p:nvPr>
            <p:ph sz="half" idx="2"/>
          </p:nvPr>
        </p:nvSpPr>
        <p:spPr>
          <a:xfrm>
            <a:off x="0" y="818865"/>
            <a:ext cx="4571998" cy="6039135"/>
          </a:xfrm>
        </p:spPr>
        <p:txBody>
          <a:bodyPr>
            <a:normAutofit/>
          </a:bodyPr>
          <a:lstStyle/>
          <a:p>
            <a:pPr algn="l"/>
            <a:endParaRPr lang="en-NZ" b="0" i="0" dirty="0">
              <a:solidFill>
                <a:srgbClr val="000000"/>
              </a:solidFill>
              <a:effectLst/>
              <a:latin typeface="system-ui"/>
            </a:endParaRPr>
          </a:p>
          <a:p>
            <a:pPr algn="ctr">
              <a:spcBef>
                <a:spcPts val="0"/>
              </a:spcBef>
            </a:pPr>
            <a:r>
              <a:rPr lang="en-NZ" sz="4000" b="0" i="0" u="none" strike="noStrike" dirty="0">
                <a:solidFill>
                  <a:srgbClr val="000000"/>
                </a:solidFill>
                <a:effectLst/>
              </a:rPr>
              <a:t>“Is the Bible Fact or Fiction?”</a:t>
            </a:r>
            <a:r>
              <a:rPr lang="en-NZ" b="0" i="0" u="none" strike="noStrike" dirty="0">
                <a:solidFill>
                  <a:srgbClr val="000000"/>
                </a:solidFill>
                <a:effectLst/>
              </a:rPr>
              <a:t> </a:t>
            </a:r>
          </a:p>
          <a:p>
            <a:pPr marL="0" indent="0" algn="ctr">
              <a:spcBef>
                <a:spcPts val="0"/>
              </a:spcBef>
              <a:buNone/>
            </a:pPr>
            <a:r>
              <a:rPr lang="en-NZ" sz="2400" b="0" i="0" u="none" strike="noStrike" dirty="0">
                <a:solidFill>
                  <a:srgbClr val="000000"/>
                </a:solidFill>
                <a:effectLst/>
              </a:rPr>
              <a:t>(</a:t>
            </a:r>
            <a:r>
              <a:rPr lang="en-NZ" sz="2400" dirty="0">
                <a:solidFill>
                  <a:srgbClr val="000000"/>
                </a:solidFill>
              </a:rPr>
              <a:t>Time Magazine. 18-12-1995</a:t>
            </a:r>
            <a:r>
              <a:rPr lang="en-NZ" sz="2400" b="0" i="0" u="none" strike="noStrike" dirty="0">
                <a:solidFill>
                  <a:srgbClr val="000000"/>
                </a:solidFill>
                <a:effectLst/>
              </a:rPr>
              <a:t>).</a:t>
            </a:r>
            <a:endParaRPr lang="en-NZ" sz="2400" b="0" dirty="0">
              <a:effectLst/>
            </a:endParaRPr>
          </a:p>
          <a:p>
            <a:pPr rtl="0">
              <a:spcBef>
                <a:spcPts val="0"/>
              </a:spcBef>
              <a:spcAft>
                <a:spcPts val="0"/>
              </a:spcAft>
            </a:pPr>
            <a:endParaRPr lang="en-NZ" b="0" i="0" u="none" strike="noStrike" dirty="0">
              <a:solidFill>
                <a:srgbClr val="000000"/>
              </a:solidFill>
              <a:effectLst/>
            </a:endParaRPr>
          </a:p>
          <a:p>
            <a:pPr rtl="0">
              <a:spcBef>
                <a:spcPts val="0"/>
              </a:spcBef>
              <a:spcAft>
                <a:spcPts val="0"/>
              </a:spcAft>
            </a:pPr>
            <a:r>
              <a:rPr lang="en-NZ" b="0" i="0" u="none" strike="noStrike" dirty="0">
                <a:solidFill>
                  <a:srgbClr val="000000"/>
                </a:solidFill>
                <a:effectLst/>
              </a:rPr>
              <a:t>Critics say, “The Bible is a book of myths, so we can safely ignore it.”</a:t>
            </a:r>
            <a:endParaRPr lang="en-NZ" b="0" dirty="0">
              <a:effectLst/>
            </a:endParaRPr>
          </a:p>
          <a:p>
            <a:pPr rtl="0">
              <a:spcBef>
                <a:spcPts val="0"/>
              </a:spcBef>
              <a:spcAft>
                <a:spcPts val="0"/>
              </a:spcAft>
            </a:pPr>
            <a:endParaRPr lang="en-NZ" b="0" i="0" u="none" strike="noStrike" dirty="0">
              <a:solidFill>
                <a:srgbClr val="000000"/>
              </a:solidFill>
              <a:effectLst/>
            </a:endParaRPr>
          </a:p>
        </p:txBody>
      </p:sp>
      <p:pic>
        <p:nvPicPr>
          <p:cNvPr id="9218" name="Picture 2">
            <a:extLst>
              <a:ext uri="{FF2B5EF4-FFF2-40B4-BE49-F238E27FC236}">
                <a16:creationId xmlns:a16="http://schemas.microsoft.com/office/drawing/2014/main" id="{ABB89559-6C3A-4C97-A848-C6E7FB01DAF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1" y="834389"/>
            <a:ext cx="4571998" cy="60236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4140B180-44E2-4D8F-A2AF-CBE8DEFFD5D4}"/>
              </a:ext>
            </a:extLst>
          </p:cNvPr>
          <p:cNvSpPr txBox="1">
            <a:spLocks/>
          </p:cNvSpPr>
          <p:nvPr/>
        </p:nvSpPr>
        <p:spPr>
          <a:xfrm>
            <a:off x="0" y="0"/>
            <a:ext cx="9143999" cy="71304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nSpc>
                <a:spcPct val="110000"/>
              </a:lnSpc>
            </a:pPr>
            <a:r>
              <a:rPr lang="en-NZ" sz="4000" dirty="0"/>
              <a:t>Word of God—Expect Changes!</a:t>
            </a:r>
          </a:p>
        </p:txBody>
      </p:sp>
    </p:spTree>
    <p:extLst>
      <p:ext uri="{BB962C8B-B14F-4D97-AF65-F5344CB8AC3E}">
        <p14:creationId xmlns:p14="http://schemas.microsoft.com/office/powerpoint/2010/main" val="32696540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785</TotalTime>
  <Words>1136</Words>
  <Application>Microsoft Office PowerPoint</Application>
  <PresentationFormat>On-screen Show (4:3)</PresentationFormat>
  <Paragraphs>125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 To say the least</dc:title>
  <dc:creator>John</dc:creator>
  <cp:lastModifiedBy>Morningside Church of Christ</cp:lastModifiedBy>
  <cp:revision>24</cp:revision>
  <dcterms:created xsi:type="dcterms:W3CDTF">2017-10-28T19:33:34Z</dcterms:created>
  <dcterms:modified xsi:type="dcterms:W3CDTF">2021-12-19T04:32:33Z</dcterms:modified>
</cp:coreProperties>
</file>