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77" r:id="rId2"/>
    <p:sldId id="764" r:id="rId3"/>
    <p:sldId id="769" r:id="rId4"/>
    <p:sldId id="765" r:id="rId5"/>
    <p:sldId id="766" r:id="rId6"/>
    <p:sldId id="767" r:id="rId7"/>
    <p:sldId id="768" r:id="rId8"/>
    <p:sldId id="750" r:id="rId9"/>
    <p:sldId id="757" r:id="rId10"/>
    <p:sldId id="775" r:id="rId11"/>
    <p:sldId id="758" r:id="rId12"/>
    <p:sldId id="776" r:id="rId13"/>
    <p:sldId id="759" r:id="rId14"/>
    <p:sldId id="760" r:id="rId15"/>
    <p:sldId id="751" r:id="rId16"/>
    <p:sldId id="770" r:id="rId17"/>
    <p:sldId id="771" r:id="rId18"/>
    <p:sldId id="754" r:id="rId19"/>
    <p:sldId id="755" r:id="rId20"/>
    <p:sldId id="756" r:id="rId21"/>
    <p:sldId id="752" r:id="rId22"/>
    <p:sldId id="761" r:id="rId23"/>
    <p:sldId id="762" r:id="rId24"/>
    <p:sldId id="763" r:id="rId25"/>
    <p:sldId id="753" r:id="rId26"/>
    <p:sldId id="772" r:id="rId27"/>
    <p:sldId id="774" r:id="rId28"/>
    <p:sldId id="773" r:id="rId29"/>
    <p:sldId id="706" r:id="rId30"/>
    <p:sldId id="58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00FAF-218C-4009-A0DD-8641FA9BC024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FE120-436B-46D6-B012-E1639CE418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115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437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238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57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079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382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347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504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514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423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2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910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DD58-AF44-414E-8EE6-274F67F68675}" type="datetimeFigureOut">
              <a:rPr lang="en-NZ" smtClean="0"/>
              <a:t>19/01/2022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46865-A5C3-47EA-BA70-7D9D5B683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289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85A3B99-EB2F-4BAB-AB64-F6E13F957339}"/>
              </a:ext>
            </a:extLst>
          </p:cNvPr>
          <p:cNvSpPr txBox="1">
            <a:spLocks/>
          </p:cNvSpPr>
          <p:nvPr/>
        </p:nvSpPr>
        <p:spPr>
          <a:xfrm>
            <a:off x="0" y="278296"/>
            <a:ext cx="9144000" cy="65797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Series: The Company You Keep…</a:t>
            </a:r>
          </a:p>
          <a:p>
            <a:r>
              <a:rPr lang="en-US" sz="3600" dirty="0"/>
              <a:t>Part 2. “Good Company.”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NZ" sz="3600" dirty="0"/>
              <a:t>John Staiger</a:t>
            </a:r>
          </a:p>
          <a:p>
            <a:endParaRPr lang="en-NZ" sz="800" dirty="0"/>
          </a:p>
          <a:p>
            <a:r>
              <a:rPr lang="en-NZ" sz="3600" dirty="0"/>
              <a:t>Morningside Church of Christ </a:t>
            </a:r>
          </a:p>
          <a:p>
            <a:endParaRPr lang="en-NZ" sz="800" dirty="0"/>
          </a:p>
          <a:p>
            <a:r>
              <a:rPr lang="en-NZ" sz="3600" dirty="0"/>
              <a:t>Sunday 16 January 2022</a:t>
            </a:r>
          </a:p>
          <a:p>
            <a:endParaRPr lang="en-NZ" sz="800" dirty="0"/>
          </a:p>
          <a:p>
            <a:r>
              <a:rPr lang="en-NZ" sz="3600" dirty="0"/>
              <a:t>AM Sermon</a:t>
            </a:r>
          </a:p>
          <a:p>
            <a:endParaRPr lang="en-NZ" sz="800" dirty="0"/>
          </a:p>
          <a:p>
            <a:r>
              <a:rPr lang="en-NZ" sz="3600" dirty="0"/>
              <a:t>Broadcast live from 42 Leslie Ave, Auckland, Aotearoa/NZ.</a:t>
            </a:r>
          </a:p>
        </p:txBody>
      </p:sp>
    </p:spTree>
    <p:extLst>
      <p:ext uri="{BB962C8B-B14F-4D97-AF65-F5344CB8AC3E}">
        <p14:creationId xmlns:p14="http://schemas.microsoft.com/office/powerpoint/2010/main" val="61351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/>
              <a:t>They watch over you—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Jude 20-23—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20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But you, behold, building yourselves up on your most holy faith, </a:t>
            </a:r>
            <a:r>
              <a:rPr lang="en-NZ" b="0" i="0" u="sng" dirty="0">
                <a:solidFill>
                  <a:srgbClr val="000000"/>
                </a:solidFill>
                <a:effectLst/>
                <a:latin typeface="system-ui"/>
              </a:rPr>
              <a:t>praying in the Holy Spirit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,…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888A3-667B-4EE6-8A43-655E75EAA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30" r="25238"/>
          <a:stretch/>
        </p:blipFill>
        <p:spPr>
          <a:xfrm>
            <a:off x="1542197" y="2072636"/>
            <a:ext cx="2197290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74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/>
              <a:t>They watch over you—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Jude 20-23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21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keep yourselves in the love of God,…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888A3-667B-4EE6-8A43-655E75EAA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30" r="25238"/>
          <a:stretch/>
        </p:blipFill>
        <p:spPr>
          <a:xfrm>
            <a:off x="1542197" y="2072636"/>
            <a:ext cx="2197290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26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/>
              <a:t>They watch over you—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Jude 20-23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21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keep yourselves in the love of God, </a:t>
            </a:r>
            <a:r>
              <a:rPr lang="en-NZ" b="0" i="0" u="sng" dirty="0">
                <a:solidFill>
                  <a:srgbClr val="000000"/>
                </a:solidFill>
                <a:effectLst/>
                <a:latin typeface="system-ui"/>
              </a:rPr>
              <a:t>waiting anxiously 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for the mercy of our Lord Jesus Christ to eternal life.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888A3-667B-4EE6-8A43-655E75EAA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30" r="25238"/>
          <a:stretch/>
        </p:blipFill>
        <p:spPr>
          <a:xfrm>
            <a:off x="1542197" y="2072636"/>
            <a:ext cx="2197290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73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/>
              <a:t>They watch over you—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Jude 20-23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22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And have mercy on some, who are doubting;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888A3-667B-4EE6-8A43-655E75EAA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30" r="25238"/>
          <a:stretch/>
        </p:blipFill>
        <p:spPr>
          <a:xfrm>
            <a:off x="1542197" y="2072636"/>
            <a:ext cx="2197290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1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/>
              <a:t>They watch over you—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Jude 20-23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23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save others, snatching them out of the fire; and on some have mercy with fear, hating even the garment polluted by the flesh.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888A3-667B-4EE6-8A43-655E75EAA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30" r="25238"/>
          <a:stretch/>
        </p:blipFill>
        <p:spPr>
          <a:xfrm>
            <a:off x="1542197" y="2072636"/>
            <a:ext cx="2197290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75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/>
              <a:t>They are Cross Centred—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77ADB5-8493-44B9-8D67-FE19B037F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7562"/>
            <a:ext cx="3183554" cy="31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10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/>
              <a:t>They are Cross Centred—</a:t>
            </a:r>
          </a:p>
          <a:p>
            <a:r>
              <a:rPr lang="en-NZ" dirty="0"/>
              <a:t>They keep the Cross at the centre of all relationships.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77ADB5-8493-44B9-8D67-FE19B037F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7562"/>
            <a:ext cx="3183554" cy="31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16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/>
              <a:t>They are Cross Centred—</a:t>
            </a:r>
          </a:p>
          <a:p>
            <a:r>
              <a:rPr lang="en-NZ" dirty="0"/>
              <a:t>They keep the Cross at the centre of all relationships.</a:t>
            </a:r>
          </a:p>
          <a:p>
            <a:pPr marL="0" indent="0" algn="ctr">
              <a:buNone/>
            </a:pPr>
            <a:r>
              <a:rPr lang="en-NZ" dirty="0"/>
              <a:t>Not just…</a:t>
            </a:r>
          </a:p>
          <a:p>
            <a:pPr marL="0" indent="0" algn="ctr">
              <a:buNone/>
            </a:pPr>
            <a:r>
              <a:rPr lang="en-NZ" dirty="0"/>
              <a:t>At church,</a:t>
            </a:r>
          </a:p>
          <a:p>
            <a:pPr marL="0" indent="0" algn="ctr">
              <a:buNone/>
            </a:pPr>
            <a:r>
              <a:rPr lang="en-NZ" dirty="0"/>
              <a:t>Or around you,</a:t>
            </a:r>
          </a:p>
          <a:p>
            <a:pPr marL="0" indent="0" algn="ctr">
              <a:buNone/>
            </a:pPr>
            <a:r>
              <a:rPr lang="en-NZ" dirty="0"/>
              <a:t>EVERYWHERE!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77ADB5-8493-44B9-8D67-FE19B037F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7562"/>
            <a:ext cx="3183554" cy="31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2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85145" y="1351128"/>
            <a:ext cx="4776717" cy="5506871"/>
          </a:xfrm>
        </p:spPr>
        <p:txBody>
          <a:bodyPr>
            <a:normAutofit/>
          </a:bodyPr>
          <a:lstStyle/>
          <a:p>
            <a:r>
              <a:rPr lang="en-NZ" dirty="0"/>
              <a:t>They are Cross Centred—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Philippians 3:17-19—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Brethren, join in following my example, and observe those who walk according to the pattern you have in us…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77ADB5-8493-44B9-8D67-FE19B037F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7562"/>
            <a:ext cx="3183554" cy="31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09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85145" y="1351128"/>
            <a:ext cx="4776717" cy="5506871"/>
          </a:xfrm>
        </p:spPr>
        <p:txBody>
          <a:bodyPr>
            <a:normAutofit/>
          </a:bodyPr>
          <a:lstStyle/>
          <a:p>
            <a:r>
              <a:rPr lang="en-NZ" dirty="0"/>
              <a:t>They are Cross Centred—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Philippians 3:17-19—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For many walk, of whom I often told you, and now tell you even weeping, </a:t>
            </a:r>
            <a:r>
              <a:rPr lang="en-NZ" b="0" i="1" dirty="0">
                <a:solidFill>
                  <a:srgbClr val="000000"/>
                </a:solidFill>
                <a:effectLst/>
                <a:latin typeface="system-ui"/>
              </a:rPr>
              <a:t>that they are 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enemies of the cross of Christ,…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77ADB5-8493-44B9-8D67-FE19B037F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7562"/>
            <a:ext cx="3183554" cy="31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4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150" y="1142999"/>
            <a:ext cx="2743200" cy="5374483"/>
          </a:xfrm>
        </p:spPr>
        <p:txBody>
          <a:bodyPr/>
          <a:lstStyle/>
          <a:p>
            <a:r>
              <a:rPr lang="en-NZ" dirty="0"/>
              <a:t>They sharpen you for the fight—</a:t>
            </a:r>
          </a:p>
          <a:p>
            <a:r>
              <a:rPr lang="en-NZ" b="0" i="0" dirty="0">
                <a:solidFill>
                  <a:schemeClr val="bg1"/>
                </a:solidFill>
                <a:effectLst/>
              </a:rPr>
              <a:t>Cause you to:</a:t>
            </a:r>
          </a:p>
          <a:p>
            <a:r>
              <a:rPr lang="en-NZ" dirty="0">
                <a:solidFill>
                  <a:schemeClr val="bg1"/>
                </a:solidFill>
              </a:rPr>
              <a:t>R</a:t>
            </a:r>
            <a:r>
              <a:rPr lang="en-NZ" b="0" i="0" dirty="0">
                <a:solidFill>
                  <a:schemeClr val="bg1"/>
                </a:solidFill>
                <a:effectLst/>
              </a:rPr>
              <a:t>eflect,</a:t>
            </a:r>
          </a:p>
          <a:p>
            <a:r>
              <a:rPr lang="en-NZ" dirty="0">
                <a:solidFill>
                  <a:schemeClr val="bg1"/>
                </a:solidFill>
              </a:rPr>
              <a:t>T</a:t>
            </a:r>
            <a:r>
              <a:rPr lang="en-NZ" b="0" i="0" dirty="0">
                <a:solidFill>
                  <a:schemeClr val="bg1"/>
                </a:solidFill>
                <a:effectLst/>
              </a:rPr>
              <a:t>hink deeply,</a:t>
            </a:r>
          </a:p>
          <a:p>
            <a:r>
              <a:rPr lang="en-NZ" dirty="0">
                <a:solidFill>
                  <a:schemeClr val="bg1"/>
                </a:solidFill>
              </a:rPr>
              <a:t>Consider the implications of your actions.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8468AB-9BC6-4FB4-92A9-9024E9CF6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6" y="1142999"/>
            <a:ext cx="5143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6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85145" y="1351128"/>
            <a:ext cx="4776717" cy="5506871"/>
          </a:xfrm>
        </p:spPr>
        <p:txBody>
          <a:bodyPr>
            <a:normAutofit/>
          </a:bodyPr>
          <a:lstStyle/>
          <a:p>
            <a:r>
              <a:rPr lang="en-NZ" dirty="0"/>
              <a:t>They are Cross Centred—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Philippians 3:17-19—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whose end is destruction, whose god is </a:t>
            </a:r>
            <a:r>
              <a:rPr lang="en-NZ" b="0" i="1" dirty="0">
                <a:solidFill>
                  <a:srgbClr val="000000"/>
                </a:solidFill>
                <a:effectLst/>
                <a:latin typeface="system-ui"/>
              </a:rPr>
              <a:t>their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 appetite, and </a:t>
            </a:r>
            <a:r>
              <a:rPr lang="en-NZ" b="0" i="1" dirty="0">
                <a:solidFill>
                  <a:srgbClr val="000000"/>
                </a:solidFill>
                <a:effectLst/>
                <a:latin typeface="system-ui"/>
              </a:rPr>
              <a:t>whose 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glory is in their shame, who set their minds on earthly things.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77ADB5-8493-44B9-8D67-FE19B037F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7562"/>
            <a:ext cx="3183554" cy="31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27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364776"/>
            <a:ext cx="7886700" cy="2176817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They care about the destiny of your soul—</a:t>
            </a:r>
          </a:p>
          <a:p>
            <a:r>
              <a:rPr lang="en-NZ" dirty="0">
                <a:solidFill>
                  <a:schemeClr val="bg1"/>
                </a:solidFill>
              </a:rPr>
              <a:t>Remember prying, </a:t>
            </a:r>
          </a:p>
          <a:p>
            <a:r>
              <a:rPr lang="en-NZ" b="1" baseline="30000" dirty="0">
                <a:solidFill>
                  <a:schemeClr val="bg1"/>
                </a:solidFill>
                <a:latin typeface="system-ui"/>
              </a:rPr>
              <a:t>13 </a:t>
            </a:r>
            <a:r>
              <a:rPr lang="en-NZ" dirty="0">
                <a:solidFill>
                  <a:schemeClr val="bg1"/>
                </a:solidFill>
                <a:latin typeface="system-ui"/>
              </a:rPr>
              <a:t>‘And do not lead us into temptation, but deliver us from evil” (</a:t>
            </a:r>
            <a:r>
              <a:rPr lang="en-NZ" b="0" i="0" dirty="0">
                <a:solidFill>
                  <a:schemeClr val="bg1"/>
                </a:solidFill>
                <a:effectLst/>
                <a:latin typeface="system-ui"/>
              </a:rPr>
              <a:t>Mt.6:13)?</a:t>
            </a:r>
          </a:p>
          <a:p>
            <a:r>
              <a:rPr lang="en-NZ" dirty="0">
                <a:solidFill>
                  <a:schemeClr val="bg1"/>
                </a:solidFill>
              </a:rPr>
              <a:t>These are the guides and deliverers God sent.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FC230A-A637-48E5-AAA9-7F4716A055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642"/>
          <a:stretch/>
        </p:blipFill>
        <p:spPr>
          <a:xfrm>
            <a:off x="0" y="3541593"/>
            <a:ext cx="9144000" cy="33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0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364776"/>
            <a:ext cx="7886700" cy="2176817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They care about the destiny of your soul—</a:t>
            </a:r>
          </a:p>
          <a:p>
            <a:r>
              <a:rPr lang="en-NZ" dirty="0"/>
              <a:t>Remember praying, </a:t>
            </a:r>
          </a:p>
          <a:p>
            <a:r>
              <a:rPr lang="en-NZ" b="1" baseline="30000" dirty="0">
                <a:solidFill>
                  <a:schemeClr val="bg1"/>
                </a:solidFill>
                <a:latin typeface="system-ui"/>
              </a:rPr>
              <a:t>13 </a:t>
            </a:r>
            <a:r>
              <a:rPr lang="en-NZ" dirty="0">
                <a:solidFill>
                  <a:schemeClr val="bg1"/>
                </a:solidFill>
                <a:latin typeface="system-ui"/>
              </a:rPr>
              <a:t>‘And do not lead us into temptation, but deliver us from evil” (</a:t>
            </a:r>
            <a:r>
              <a:rPr lang="en-NZ" b="0" i="0" dirty="0">
                <a:solidFill>
                  <a:schemeClr val="bg1"/>
                </a:solidFill>
                <a:effectLst/>
                <a:latin typeface="system-ui"/>
              </a:rPr>
              <a:t>Mt.6:13)?</a:t>
            </a:r>
          </a:p>
          <a:p>
            <a:r>
              <a:rPr lang="en-NZ" dirty="0">
                <a:solidFill>
                  <a:schemeClr val="bg1"/>
                </a:solidFill>
              </a:rPr>
              <a:t>These are the guides and deliverers God sent.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FC230A-A637-48E5-AAA9-7F4716A055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642"/>
          <a:stretch/>
        </p:blipFill>
        <p:spPr>
          <a:xfrm>
            <a:off x="0" y="3541593"/>
            <a:ext cx="9144000" cy="33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65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364776"/>
            <a:ext cx="7886700" cy="2176817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They care about the destiny of your soul—</a:t>
            </a:r>
          </a:p>
          <a:p>
            <a:r>
              <a:rPr lang="en-NZ" dirty="0"/>
              <a:t>Remember praying, </a:t>
            </a:r>
          </a:p>
          <a:p>
            <a:r>
              <a:rPr lang="en-NZ" b="1" baseline="30000" dirty="0">
                <a:solidFill>
                  <a:srgbClr val="000000"/>
                </a:solidFill>
                <a:latin typeface="system-ui"/>
              </a:rPr>
              <a:t>13 </a:t>
            </a:r>
            <a:r>
              <a:rPr lang="en-NZ" dirty="0">
                <a:solidFill>
                  <a:srgbClr val="000000"/>
                </a:solidFill>
                <a:latin typeface="system-ui"/>
              </a:rPr>
              <a:t>‘And do not lead us into temptation, but deliver us from evil” (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Mt.6:13)?</a:t>
            </a:r>
          </a:p>
          <a:p>
            <a:r>
              <a:rPr lang="en-NZ" dirty="0">
                <a:solidFill>
                  <a:schemeClr val="bg1"/>
                </a:solidFill>
              </a:rPr>
              <a:t>These are the guides and deliverers God sent.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FC230A-A637-48E5-AAA9-7F4716A055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642"/>
          <a:stretch/>
        </p:blipFill>
        <p:spPr>
          <a:xfrm>
            <a:off x="0" y="3541593"/>
            <a:ext cx="9144000" cy="33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30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364776"/>
            <a:ext cx="7886700" cy="2176817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They care about the destiny of your soul—</a:t>
            </a:r>
          </a:p>
          <a:p>
            <a:r>
              <a:rPr lang="en-NZ" dirty="0"/>
              <a:t>Remember praying, </a:t>
            </a:r>
          </a:p>
          <a:p>
            <a:r>
              <a:rPr lang="en-NZ" b="1" baseline="30000" dirty="0">
                <a:solidFill>
                  <a:srgbClr val="000000"/>
                </a:solidFill>
                <a:latin typeface="system-ui"/>
              </a:rPr>
              <a:t>13 </a:t>
            </a:r>
            <a:r>
              <a:rPr lang="en-NZ" dirty="0">
                <a:solidFill>
                  <a:srgbClr val="000000"/>
                </a:solidFill>
                <a:latin typeface="system-ui"/>
              </a:rPr>
              <a:t>‘And do not lead us into temptation, but deliver us from evil” (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Mt.6:13)?</a:t>
            </a:r>
          </a:p>
          <a:p>
            <a:r>
              <a:rPr lang="en-NZ" dirty="0"/>
              <a:t>These are the guides and deliverers God sent.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FC230A-A637-48E5-AAA9-7F4716A055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642"/>
          <a:stretch/>
        </p:blipFill>
        <p:spPr>
          <a:xfrm>
            <a:off x="0" y="3541593"/>
            <a:ext cx="9144000" cy="33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03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/>
              <a:t>There is respect—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5122" name="Picture 2" descr="May be an image of text that says &quot;TIME IS PRECIOUS, MAKE SURE YOU SPEND IT WITH THE RIGHT PEOPLE. @successpictures @successpictures&quot;">
            <a:extLst>
              <a:ext uri="{FF2B5EF4-FFF2-40B4-BE49-F238E27FC236}">
                <a16:creationId xmlns:a16="http://schemas.microsoft.com/office/drawing/2014/main" id="{952DFA90-52E8-46CA-80BA-6A1FEDAEE9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" t="5888" r="6701" b="9514"/>
          <a:stretch/>
        </p:blipFill>
        <p:spPr bwMode="auto">
          <a:xfrm>
            <a:off x="368489" y="1851569"/>
            <a:ext cx="420351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705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/>
              <a:t>There is respect—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Leviticus 19:32—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32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Stand up in the presence of the aged, show respect for the elderly and revere your God. I am the </a:t>
            </a:r>
            <a:r>
              <a:rPr lang="en-NZ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5122" name="Picture 2" descr="May be an image of text that says &quot;TIME IS PRECIOUS, MAKE SURE YOU SPEND IT WITH THE RIGHT PEOPLE. @successpictures @successpictures&quot;">
            <a:extLst>
              <a:ext uri="{FF2B5EF4-FFF2-40B4-BE49-F238E27FC236}">
                <a16:creationId xmlns:a16="http://schemas.microsoft.com/office/drawing/2014/main" id="{952DFA90-52E8-46CA-80BA-6A1FEDAEE9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" t="5888" r="6701" b="9514"/>
          <a:stretch/>
        </p:blipFill>
        <p:spPr bwMode="auto">
          <a:xfrm>
            <a:off x="368489" y="1851569"/>
            <a:ext cx="420351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923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/>
              <a:t>There is respect—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Romans 12:17—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17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Never pay back evil for evil to anyone. Respect what is right in the sight of all men.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5122" name="Picture 2" descr="May be an image of text that says &quot;TIME IS PRECIOUS, MAKE SURE YOU SPEND IT WITH THE RIGHT PEOPLE. @successpictures @successpictures&quot;">
            <a:extLst>
              <a:ext uri="{FF2B5EF4-FFF2-40B4-BE49-F238E27FC236}">
                <a16:creationId xmlns:a16="http://schemas.microsoft.com/office/drawing/2014/main" id="{952DFA90-52E8-46CA-80BA-6A1FEDAEE9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" t="5888" r="6701" b="9514"/>
          <a:stretch/>
        </p:blipFill>
        <p:spPr bwMode="auto">
          <a:xfrm>
            <a:off x="368489" y="1851569"/>
            <a:ext cx="420351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91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/>
              <a:t>There is respect—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Hebrews 12:9—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9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Furthermore, we had earthly fathers to discipline us, and we respected them; shall we not much rather be subject to the Father of spirits, and live?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5122" name="Picture 2" descr="May be an image of text that says &quot;TIME IS PRECIOUS, MAKE SURE YOU SPEND IT WITH THE RIGHT PEOPLE. @successpictures @successpictures&quot;">
            <a:extLst>
              <a:ext uri="{FF2B5EF4-FFF2-40B4-BE49-F238E27FC236}">
                <a16:creationId xmlns:a16="http://schemas.microsoft.com/office/drawing/2014/main" id="{952DFA90-52E8-46CA-80BA-6A1FEDAEE9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2" t="5888" r="6701" b="9514"/>
          <a:stretch/>
        </p:blipFill>
        <p:spPr bwMode="auto">
          <a:xfrm>
            <a:off x="368489" y="1851569"/>
            <a:ext cx="420351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241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6885-3999-41DC-8A0B-E95D876AD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82389"/>
            <a:ext cx="7886700" cy="1023582"/>
          </a:xfrm>
        </p:spPr>
        <p:txBody>
          <a:bodyPr>
            <a:normAutofit/>
          </a:bodyPr>
          <a:lstStyle/>
          <a:p>
            <a:r>
              <a:rPr lang="en-NZ" sz="3200" dirty="0">
                <a:latin typeface="Aharoni" panose="02010803020104030203" pitchFamily="2" charset="-79"/>
                <a:cs typeface="Aharoni" panose="02010803020104030203" pitchFamily="2" charset="-79"/>
              </a:rPr>
              <a:t>Finally…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CA2D4-4B18-44CE-AD05-76979A388B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E80ABC-470D-4159-A8D8-095E022A7AA3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2" name="Picture 2" descr="The Company You Keep Quotes. QuotesGram">
            <a:extLst>
              <a:ext uri="{FF2B5EF4-FFF2-40B4-BE49-F238E27FC236}">
                <a16:creationId xmlns:a16="http://schemas.microsoft.com/office/drawing/2014/main" id="{CC08DE3B-7AC5-48DB-9917-5BADB44EF2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2" b="7995"/>
          <a:stretch/>
        </p:blipFill>
        <p:spPr bwMode="auto">
          <a:xfrm>
            <a:off x="616711" y="1825625"/>
            <a:ext cx="7886700" cy="463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12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150" y="1142999"/>
            <a:ext cx="2743200" cy="5374483"/>
          </a:xfrm>
        </p:spPr>
        <p:txBody>
          <a:bodyPr/>
          <a:lstStyle/>
          <a:p>
            <a:r>
              <a:rPr lang="en-NZ" dirty="0"/>
              <a:t>They sharpen you for the fight—</a:t>
            </a:r>
          </a:p>
          <a:p>
            <a:r>
              <a:rPr lang="en-NZ" b="0" i="0" dirty="0">
                <a:solidFill>
                  <a:schemeClr val="bg1"/>
                </a:solidFill>
                <a:effectLst/>
              </a:rPr>
              <a:t>Cause you to:</a:t>
            </a:r>
          </a:p>
          <a:p>
            <a:r>
              <a:rPr lang="en-NZ" dirty="0">
                <a:solidFill>
                  <a:schemeClr val="bg1"/>
                </a:solidFill>
              </a:rPr>
              <a:t>R</a:t>
            </a:r>
            <a:r>
              <a:rPr lang="en-NZ" b="0" i="0" dirty="0">
                <a:solidFill>
                  <a:schemeClr val="bg1"/>
                </a:solidFill>
                <a:effectLst/>
              </a:rPr>
              <a:t>eflect,</a:t>
            </a:r>
          </a:p>
          <a:p>
            <a:r>
              <a:rPr lang="en-NZ" dirty="0">
                <a:solidFill>
                  <a:schemeClr val="bg1"/>
                </a:solidFill>
              </a:rPr>
              <a:t>T</a:t>
            </a:r>
            <a:r>
              <a:rPr lang="en-NZ" b="0" i="0" dirty="0">
                <a:solidFill>
                  <a:schemeClr val="bg1"/>
                </a:solidFill>
                <a:effectLst/>
              </a:rPr>
              <a:t>hink deeply,</a:t>
            </a:r>
          </a:p>
          <a:p>
            <a:r>
              <a:rPr lang="en-NZ" dirty="0">
                <a:solidFill>
                  <a:schemeClr val="bg1"/>
                </a:solidFill>
              </a:rPr>
              <a:t>Consider the implications of your actions.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8468AB-9BC6-4FB4-92A9-9024E9CF6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6" y="1142999"/>
            <a:ext cx="5143500" cy="3429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72D52F-BC4B-4AD5-BFA7-E70FFBE70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96" y="4673576"/>
            <a:ext cx="5143500" cy="19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42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ptism clipart water baptism, Baptism water baptism ...">
            <a:extLst>
              <a:ext uri="{FF2B5EF4-FFF2-40B4-BE49-F238E27FC236}">
                <a16:creationId xmlns:a16="http://schemas.microsoft.com/office/drawing/2014/main" id="{DC1AB105-8464-49BA-A516-D3E534378F5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8513"/>
            <a:ext cx="7067128" cy="397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5F6667B-D9E9-42D9-9E40-13C8F7853E34}"/>
              </a:ext>
            </a:extLst>
          </p:cNvPr>
          <p:cNvSpPr txBox="1">
            <a:spLocks/>
          </p:cNvSpPr>
          <p:nvPr/>
        </p:nvSpPr>
        <p:spPr>
          <a:xfrm>
            <a:off x="4932040" y="332656"/>
            <a:ext cx="3960440" cy="37444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Acts 2:41—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41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So then, those who had received his word were baptized; and that day there were added about three thousand souls.</a:t>
            </a:r>
            <a:r>
              <a:rPr lang="en-NZ" b="0" i="0" dirty="0">
                <a:effectLst/>
                <a:latin typeface="system-ui"/>
              </a:rPr>
              <a:t> </a:t>
            </a:r>
            <a:r>
              <a:rPr lang="en-NZ" sz="1200" b="0" i="0" dirty="0">
                <a:effectLst/>
                <a:latin typeface="system-ui"/>
              </a:rPr>
              <a:t>(NASB95)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5716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150" y="1142999"/>
            <a:ext cx="2743200" cy="5374483"/>
          </a:xfrm>
        </p:spPr>
        <p:txBody>
          <a:bodyPr/>
          <a:lstStyle/>
          <a:p>
            <a:r>
              <a:rPr lang="en-NZ" dirty="0"/>
              <a:t>They sharpen you for the fight—</a:t>
            </a:r>
          </a:p>
          <a:p>
            <a:r>
              <a:rPr lang="en-NZ" b="0" i="0" dirty="0">
                <a:solidFill>
                  <a:srgbClr val="000000"/>
                </a:solidFill>
                <a:effectLst/>
              </a:rPr>
              <a:t>Cause you to: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8468AB-9BC6-4FB4-92A9-9024E9CF6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6" y="1142999"/>
            <a:ext cx="5143500" cy="3429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72D52F-BC4B-4AD5-BFA7-E70FFBE70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96" y="4673576"/>
            <a:ext cx="5143500" cy="19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8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150" y="1142999"/>
            <a:ext cx="2743200" cy="5374483"/>
          </a:xfrm>
        </p:spPr>
        <p:txBody>
          <a:bodyPr/>
          <a:lstStyle/>
          <a:p>
            <a:r>
              <a:rPr lang="en-NZ" dirty="0"/>
              <a:t>They sharpen you for the fight—</a:t>
            </a:r>
          </a:p>
          <a:p>
            <a:r>
              <a:rPr lang="en-NZ" b="0" i="0" dirty="0">
                <a:solidFill>
                  <a:srgbClr val="000000"/>
                </a:solidFill>
                <a:effectLst/>
              </a:rPr>
              <a:t>Cause you to:</a:t>
            </a:r>
          </a:p>
          <a:p>
            <a:pPr marL="0" indent="0">
              <a:buNone/>
            </a:pPr>
            <a:r>
              <a:rPr lang="en-NZ" dirty="0">
                <a:solidFill>
                  <a:srgbClr val="000000"/>
                </a:solidFill>
              </a:rPr>
              <a:t>R</a:t>
            </a:r>
            <a:r>
              <a:rPr lang="en-NZ" b="0" i="0" dirty="0">
                <a:solidFill>
                  <a:srgbClr val="000000"/>
                </a:solidFill>
                <a:effectLst/>
              </a:rPr>
              <a:t>eflect…</a:t>
            </a:r>
          </a:p>
          <a:p>
            <a:pPr marL="0" indent="0" algn="ctr">
              <a:buNone/>
            </a:pPr>
            <a:r>
              <a:rPr lang="en-NZ" dirty="0">
                <a:solidFill>
                  <a:srgbClr val="000000"/>
                </a:solidFill>
              </a:rPr>
              <a:t>On the </a:t>
            </a:r>
          </a:p>
          <a:p>
            <a:pPr marL="0" indent="0" algn="ctr">
              <a:buNone/>
            </a:pPr>
            <a:r>
              <a:rPr lang="en-NZ" dirty="0">
                <a:solidFill>
                  <a:srgbClr val="000000"/>
                </a:solidFill>
              </a:rPr>
              <a:t>PAST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8468AB-9BC6-4FB4-92A9-9024E9CF6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6" y="1142999"/>
            <a:ext cx="5143500" cy="3429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72D52F-BC4B-4AD5-BFA7-E70FFBE70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96" y="4673576"/>
            <a:ext cx="5143500" cy="19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150" y="1142999"/>
            <a:ext cx="2743200" cy="5374483"/>
          </a:xfrm>
        </p:spPr>
        <p:txBody>
          <a:bodyPr/>
          <a:lstStyle/>
          <a:p>
            <a:r>
              <a:rPr lang="en-NZ" dirty="0"/>
              <a:t>They sharpen you for the fight—</a:t>
            </a:r>
          </a:p>
          <a:p>
            <a:r>
              <a:rPr lang="en-NZ" b="0" i="0" dirty="0">
                <a:solidFill>
                  <a:srgbClr val="000000"/>
                </a:solidFill>
                <a:effectLst/>
              </a:rPr>
              <a:t>Cause you to:</a:t>
            </a:r>
          </a:p>
          <a:p>
            <a:r>
              <a:rPr lang="en-NZ" dirty="0">
                <a:solidFill>
                  <a:srgbClr val="000000"/>
                </a:solidFill>
              </a:rPr>
              <a:t>T</a:t>
            </a:r>
            <a:r>
              <a:rPr lang="en-NZ" b="0" i="0" dirty="0">
                <a:solidFill>
                  <a:srgbClr val="000000"/>
                </a:solidFill>
                <a:effectLst/>
              </a:rPr>
              <a:t>hink deeply…</a:t>
            </a:r>
          </a:p>
          <a:p>
            <a:pPr marL="0" indent="0" algn="ctr">
              <a:buNone/>
            </a:pPr>
            <a:r>
              <a:rPr lang="en-NZ" dirty="0">
                <a:solidFill>
                  <a:srgbClr val="000000"/>
                </a:solidFill>
              </a:rPr>
              <a:t>About your present </a:t>
            </a:r>
          </a:p>
          <a:p>
            <a:pPr marL="0" indent="0" algn="ctr">
              <a:buNone/>
            </a:pPr>
            <a:r>
              <a:rPr lang="en-NZ" dirty="0">
                <a:solidFill>
                  <a:srgbClr val="000000"/>
                </a:solidFill>
              </a:rPr>
              <a:t>MOTIVES</a:t>
            </a:r>
            <a:endParaRPr lang="en-NZ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8468AB-9BC6-4FB4-92A9-9024E9CF6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6" y="1142999"/>
            <a:ext cx="5143500" cy="3429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72D52F-BC4B-4AD5-BFA7-E70FFBE70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96" y="4673576"/>
            <a:ext cx="5143500" cy="19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0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150" y="1142999"/>
            <a:ext cx="2743200" cy="5374483"/>
          </a:xfrm>
        </p:spPr>
        <p:txBody>
          <a:bodyPr/>
          <a:lstStyle/>
          <a:p>
            <a:r>
              <a:rPr lang="en-NZ" dirty="0"/>
              <a:t>They sharpen you for the fight—</a:t>
            </a:r>
          </a:p>
          <a:p>
            <a:r>
              <a:rPr lang="en-NZ" b="0" i="0" dirty="0">
                <a:solidFill>
                  <a:srgbClr val="000000"/>
                </a:solidFill>
                <a:effectLst/>
              </a:rPr>
              <a:t>Cause you to:</a:t>
            </a:r>
          </a:p>
          <a:p>
            <a:pPr marL="0" indent="0">
              <a:buNone/>
            </a:pPr>
            <a:r>
              <a:rPr lang="en-NZ" dirty="0">
                <a:solidFill>
                  <a:srgbClr val="000000"/>
                </a:solidFill>
              </a:rPr>
              <a:t>Consider…</a:t>
            </a:r>
          </a:p>
          <a:p>
            <a:pPr marL="0" indent="0" algn="ctr">
              <a:buNone/>
            </a:pPr>
            <a:r>
              <a:rPr lang="en-NZ" dirty="0">
                <a:solidFill>
                  <a:srgbClr val="000000"/>
                </a:solidFill>
              </a:rPr>
              <a:t>The implications of your actions upon the FUTURE.</a:t>
            </a:r>
            <a:endParaRPr lang="en-NZ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8468AB-9BC6-4FB4-92A9-9024E9CF6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6" y="1142999"/>
            <a:ext cx="5143500" cy="3429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72D52F-BC4B-4AD5-BFA7-E70FFBE70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96" y="4673576"/>
            <a:ext cx="5143500" cy="191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9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/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/>
              <a:t>They watch over you—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888A3-667B-4EE6-8A43-655E75EAA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30" r="25238"/>
          <a:stretch/>
        </p:blipFill>
        <p:spPr>
          <a:xfrm>
            <a:off x="1542197" y="2072636"/>
            <a:ext cx="2197290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33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40C8-2D25-46D7-8CB8-03BF52CC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655093"/>
            <a:ext cx="7886700" cy="1037229"/>
          </a:xfrm>
        </p:spPr>
        <p:txBody>
          <a:bodyPr>
            <a:normAutofit/>
          </a:bodyPr>
          <a:lstStyle/>
          <a:p>
            <a:r>
              <a:rPr lang="en-NZ" dirty="0"/>
              <a:t>You’re in good company when…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D1279-4C6B-4958-8DDF-59046BD0E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/>
              <a:t>They watch over you—</a:t>
            </a:r>
          </a:p>
          <a:p>
            <a:pPr algn="l"/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Jude 20-23—</a:t>
            </a:r>
          </a:p>
          <a:p>
            <a:pPr algn="l"/>
            <a:r>
              <a:rPr lang="en-NZ" b="1" i="0" baseline="30000" dirty="0">
                <a:solidFill>
                  <a:srgbClr val="000000"/>
                </a:solidFill>
                <a:effectLst/>
                <a:latin typeface="system-ui"/>
              </a:rPr>
              <a:t>20</a:t>
            </a:r>
            <a:r>
              <a:rPr lang="en-NZ" b="0" i="0" dirty="0">
                <a:solidFill>
                  <a:srgbClr val="000000"/>
                </a:solidFill>
                <a:effectLst/>
                <a:latin typeface="system-ui"/>
              </a:rPr>
              <a:t>But you, behold, building yourselves up on your most holy faith,…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B2B61B-2533-43A2-9200-7602F46D935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545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 Company You Keep—Part 2. “Good Company.”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888A3-667B-4EE6-8A43-655E75EAA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30" r="25238"/>
          <a:stretch/>
        </p:blipFill>
        <p:spPr>
          <a:xfrm>
            <a:off x="1542197" y="2072636"/>
            <a:ext cx="2197290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82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22191</TotalTime>
  <Words>1252</Words>
  <Application>Microsoft Office PowerPoint</Application>
  <PresentationFormat>On-screen Show (4:3)</PresentationFormat>
  <Paragraphs>159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Aharoni</vt:lpstr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the purpose of godliness</dc:title>
  <dc:creator>John Staiger</dc:creator>
  <cp:lastModifiedBy>HODGMAN, Geoff (BOSTSC)</cp:lastModifiedBy>
  <cp:revision>234</cp:revision>
  <dcterms:created xsi:type="dcterms:W3CDTF">2018-02-15T21:37:55Z</dcterms:created>
  <dcterms:modified xsi:type="dcterms:W3CDTF">2022-01-18T11:27:51Z</dcterms:modified>
</cp:coreProperties>
</file>