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256" r:id="rId3"/>
    <p:sldId id="379" r:id="rId4"/>
    <p:sldId id="380" r:id="rId5"/>
    <p:sldId id="381" r:id="rId6"/>
    <p:sldId id="382" r:id="rId7"/>
    <p:sldId id="397" r:id="rId8"/>
    <p:sldId id="383" r:id="rId9"/>
    <p:sldId id="384" r:id="rId10"/>
    <p:sldId id="398" r:id="rId11"/>
    <p:sldId id="386" r:id="rId12"/>
    <p:sldId id="387" r:id="rId13"/>
    <p:sldId id="391" r:id="rId14"/>
    <p:sldId id="399" r:id="rId15"/>
    <p:sldId id="389" r:id="rId16"/>
    <p:sldId id="390" r:id="rId17"/>
    <p:sldId id="400" r:id="rId18"/>
    <p:sldId id="401" r:id="rId19"/>
    <p:sldId id="402" r:id="rId20"/>
    <p:sldId id="392" r:id="rId21"/>
    <p:sldId id="403" r:id="rId22"/>
    <p:sldId id="393" r:id="rId23"/>
    <p:sldId id="394" r:id="rId24"/>
    <p:sldId id="404" r:id="rId25"/>
    <p:sldId id="395" r:id="rId26"/>
    <p:sldId id="405" r:id="rId27"/>
    <p:sldId id="406" r:id="rId28"/>
    <p:sldId id="396" r:id="rId29"/>
    <p:sldId id="407" r:id="rId30"/>
    <p:sldId id="408" r:id="rId31"/>
    <p:sldId id="409" r:id="rId32"/>
    <p:sldId id="417" r:id="rId33"/>
    <p:sldId id="418" r:id="rId34"/>
    <p:sldId id="419" r:id="rId35"/>
    <p:sldId id="420" r:id="rId36"/>
    <p:sldId id="421" r:id="rId37"/>
    <p:sldId id="422" r:id="rId38"/>
    <p:sldId id="424" r:id="rId39"/>
    <p:sldId id="425"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41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36BDA0-8E59-4BA4-AD89-D5FE24754F70}"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388522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36BDA0-8E59-4BA4-AD89-D5FE24754F70}"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1473323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36BDA0-8E59-4BA4-AD89-D5FE24754F70}"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412519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36BDA0-8E59-4BA4-AD89-D5FE24754F70}"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4232858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36BDA0-8E59-4BA4-AD89-D5FE24754F70}"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200001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36BDA0-8E59-4BA4-AD89-D5FE24754F70}"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195862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36BDA0-8E59-4BA4-AD89-D5FE24754F70}" type="datetimeFigureOut">
              <a:rPr lang="en-US" smtClean="0"/>
              <a:t>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2589888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36BDA0-8E59-4BA4-AD89-D5FE24754F70}" type="datetimeFigureOut">
              <a:rPr lang="en-US" smtClean="0"/>
              <a:t>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38153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6BDA0-8E59-4BA4-AD89-D5FE24754F70}" type="datetimeFigureOut">
              <a:rPr lang="en-US" smtClean="0"/>
              <a:t>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1736965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36BDA0-8E59-4BA4-AD89-D5FE24754F70}"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1273616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36BDA0-8E59-4BA4-AD89-D5FE24754F70}"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38F63-1A83-435D-A30E-E8D1097892D1}" type="slidenum">
              <a:rPr lang="en-US" smtClean="0"/>
              <a:t>‹#›</a:t>
            </a:fld>
            <a:endParaRPr lang="en-US"/>
          </a:p>
        </p:txBody>
      </p:sp>
    </p:spTree>
    <p:extLst>
      <p:ext uri="{BB962C8B-B14F-4D97-AF65-F5344CB8AC3E}">
        <p14:creationId xmlns:p14="http://schemas.microsoft.com/office/powerpoint/2010/main" val="3558011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6BDA0-8E59-4BA4-AD89-D5FE24754F70}" type="datetimeFigureOut">
              <a:rPr lang="en-US" smtClean="0"/>
              <a:t>2/6/2022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38F63-1A83-435D-A30E-E8D1097892D1}" type="slidenum">
              <a:rPr lang="en-US" smtClean="0"/>
              <a:t>‹#›</a:t>
            </a:fld>
            <a:endParaRPr lang="en-US"/>
          </a:p>
        </p:txBody>
      </p:sp>
    </p:spTree>
    <p:extLst>
      <p:ext uri="{BB962C8B-B14F-4D97-AF65-F5344CB8AC3E}">
        <p14:creationId xmlns:p14="http://schemas.microsoft.com/office/powerpoint/2010/main" val="1899828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600" dirty="0"/>
          </a:p>
          <a:p>
            <a:r>
              <a:rPr lang="en-US" sz="3600" dirty="0"/>
              <a:t>“Being Like Him Too.”</a:t>
            </a:r>
          </a:p>
          <a:p>
            <a:pPr marL="0" indent="0">
              <a:buNone/>
            </a:pPr>
            <a:endParaRPr lang="en-US" sz="800" dirty="0"/>
          </a:p>
          <a:p>
            <a:r>
              <a:rPr lang="en-NZ" sz="3600" dirty="0"/>
              <a:t>John Staiger</a:t>
            </a:r>
          </a:p>
          <a:p>
            <a:endParaRPr lang="en-NZ" sz="800" dirty="0"/>
          </a:p>
          <a:p>
            <a:r>
              <a:rPr lang="en-NZ" sz="3600" dirty="0"/>
              <a:t>Morningside Church of Christ </a:t>
            </a:r>
          </a:p>
          <a:p>
            <a:endParaRPr lang="en-NZ" sz="800" dirty="0"/>
          </a:p>
          <a:p>
            <a:r>
              <a:rPr lang="en-NZ" sz="3600" dirty="0"/>
              <a:t>Sunday 6 February 2022</a:t>
            </a:r>
          </a:p>
          <a:p>
            <a:endParaRPr lang="en-NZ" sz="800" dirty="0"/>
          </a:p>
          <a:p>
            <a:r>
              <a:rPr lang="en-NZ" sz="3600" dirty="0"/>
              <a:t>PM Sermon</a:t>
            </a:r>
          </a:p>
          <a:p>
            <a:endParaRPr lang="en-NZ" sz="800" dirty="0"/>
          </a:p>
          <a:p>
            <a:r>
              <a:rPr lang="en-NZ" sz="3600" dirty="0"/>
              <a:t>Broadcast live from 42 Leslie Ave, Auckland, Aotearoa/NZ.</a:t>
            </a:r>
          </a:p>
        </p:txBody>
      </p:sp>
    </p:spTree>
    <p:extLst>
      <p:ext uri="{BB962C8B-B14F-4D97-AF65-F5344CB8AC3E}">
        <p14:creationId xmlns:p14="http://schemas.microsoft.com/office/powerpoint/2010/main" val="747564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fontScale="92500" lnSpcReduction="20000"/>
          </a:bodyPr>
          <a:lstStyle/>
          <a:p>
            <a:r>
              <a:rPr lang="en-NZ" sz="2800" dirty="0"/>
              <a:t>Everyone wants to be the King…</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0" y="5760634"/>
            <a:ext cx="9144000" cy="967712"/>
          </a:xfrm>
        </p:spPr>
        <p:txBody>
          <a:bodyPr>
            <a:normAutofit fontScale="92500" lnSpcReduction="20000"/>
          </a:bodyPr>
          <a:lstStyle/>
          <a:p>
            <a:r>
              <a:rPr lang="en-NZ" sz="3600" dirty="0"/>
              <a:t>And…Sooner or later: </a:t>
            </a:r>
          </a:p>
          <a:p>
            <a:pPr marL="0" indent="0">
              <a:buNone/>
            </a:pPr>
            <a:r>
              <a:rPr lang="en-NZ" sz="3600" dirty="0"/>
              <a:t>	You can’t tell the original…</a:t>
            </a:r>
            <a:endParaRPr lang="en-US" sz="36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6">
            <a:extLst>
              <a:ext uri="{FF2B5EF4-FFF2-40B4-BE49-F238E27FC236}">
                <a16:creationId xmlns:a16="http://schemas.microsoft.com/office/drawing/2014/main" id="{C8796A6B-03C0-45A0-8D48-0C3B3E388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839514"/>
            <a:ext cx="4471988" cy="3347605"/>
          </a:xfrm>
          <a:prstGeom prst="rect">
            <a:avLst/>
          </a:prstGeom>
        </p:spPr>
      </p:pic>
    </p:spTree>
    <p:extLst>
      <p:ext uri="{BB962C8B-B14F-4D97-AF65-F5344CB8AC3E}">
        <p14:creationId xmlns:p14="http://schemas.microsoft.com/office/powerpoint/2010/main" val="108158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fontScale="92500" lnSpcReduction="20000"/>
          </a:bodyPr>
          <a:lstStyle/>
          <a:p>
            <a:r>
              <a:rPr lang="en-NZ" sz="2800" dirty="0"/>
              <a:t>Everyone wants to be the King…</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0" y="5760634"/>
            <a:ext cx="9144000" cy="967712"/>
          </a:xfrm>
        </p:spPr>
        <p:txBody>
          <a:bodyPr>
            <a:normAutofit fontScale="92500" lnSpcReduction="20000"/>
          </a:bodyPr>
          <a:lstStyle/>
          <a:p>
            <a:r>
              <a:rPr lang="en-NZ" sz="3600" dirty="0"/>
              <a:t>Sooner or later: </a:t>
            </a:r>
          </a:p>
          <a:p>
            <a:pPr marL="0" indent="0">
              <a:buNone/>
            </a:pPr>
            <a:r>
              <a:rPr lang="en-NZ" sz="3600" dirty="0"/>
              <a:t>	You can’t tell the original from the disciple.</a:t>
            </a:r>
            <a:endParaRPr lang="en-US" sz="36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6">
            <a:extLst>
              <a:ext uri="{FF2B5EF4-FFF2-40B4-BE49-F238E27FC236}">
                <a16:creationId xmlns:a16="http://schemas.microsoft.com/office/drawing/2014/main" id="{C8796A6B-03C0-45A0-8D48-0C3B3E388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839514"/>
            <a:ext cx="4471988" cy="3347605"/>
          </a:xfrm>
          <a:prstGeom prst="rect">
            <a:avLst/>
          </a:prstGeom>
        </p:spPr>
      </p:pic>
      <p:pic>
        <p:nvPicPr>
          <p:cNvPr id="8" name="Content Placeholder 7">
            <a:extLst>
              <a:ext uri="{FF2B5EF4-FFF2-40B4-BE49-F238E27FC236}">
                <a16:creationId xmlns:a16="http://schemas.microsoft.com/office/drawing/2014/main" id="{72353014-7E38-4495-B029-1C60A3406F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2956" y="1839514"/>
            <a:ext cx="2443162" cy="3664747"/>
          </a:xfrm>
          <a:prstGeom prst="rect">
            <a:avLst/>
          </a:prstGeom>
        </p:spPr>
      </p:pic>
    </p:spTree>
    <p:extLst>
      <p:ext uri="{BB962C8B-B14F-4D97-AF65-F5344CB8AC3E}">
        <p14:creationId xmlns:p14="http://schemas.microsoft.com/office/powerpoint/2010/main" val="3933166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9" name="Content Placeholder 6">
            <a:extLst>
              <a:ext uri="{FF2B5EF4-FFF2-40B4-BE49-F238E27FC236}">
                <a16:creationId xmlns:a16="http://schemas.microsoft.com/office/drawing/2014/main" id="{B2BDAA78-E502-487F-8AB6-4ADE481A45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912" y="1804207"/>
            <a:ext cx="6742175" cy="3595827"/>
          </a:xfrm>
          <a:prstGeom prst="rect">
            <a:avLst/>
          </a:prstGeom>
        </p:spPr>
      </p:pic>
    </p:spTree>
    <p:extLst>
      <p:ext uri="{BB962C8B-B14F-4D97-AF65-F5344CB8AC3E}">
        <p14:creationId xmlns:p14="http://schemas.microsoft.com/office/powerpoint/2010/main" val="1273848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Not just…Guilty by association!</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spTree>
    <p:extLst>
      <p:ext uri="{BB962C8B-B14F-4D97-AF65-F5344CB8AC3E}">
        <p14:creationId xmlns:p14="http://schemas.microsoft.com/office/powerpoint/2010/main" val="2333503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Not just…Guilty by association!</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2561755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Not just…Guilty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lstStyle/>
          <a:p>
            <a:r>
              <a:rPr lang="en-NZ" sz="2800" dirty="0"/>
              <a:t>Acts 4:13—</a:t>
            </a:r>
            <a:r>
              <a:rPr lang="en-NZ" sz="2800" baseline="30000" dirty="0"/>
              <a:t>13 </a:t>
            </a:r>
            <a:r>
              <a:rPr lang="en-NZ" sz="2800" dirty="0"/>
              <a:t>Now as they observed the confidence of Peter and John and understood that they were uneducated and untrained men, they were amazed, and </a:t>
            </a:r>
            <a:r>
              <a:rPr lang="en-NZ" sz="2800" i="1" dirty="0"/>
              <a:t>began</a:t>
            </a:r>
            <a:r>
              <a:rPr lang="en-NZ" sz="2800" dirty="0"/>
              <a:t> to recognize them as having been with Jesus.</a:t>
            </a:r>
            <a:r>
              <a:rPr lang="en-US" sz="2800" dirty="0"/>
              <a:t> (NASB)</a:t>
            </a:r>
            <a:endParaRPr lang="en-NZ" sz="2800" dirty="0"/>
          </a:p>
          <a:p>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658334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Not just…Guilty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normAutofit/>
          </a:bodyPr>
          <a:lstStyle/>
          <a:p>
            <a:pPr marL="0" indent="0" algn="ctr">
              <a:buNone/>
            </a:pPr>
            <a:r>
              <a:rPr lang="en-NZ" sz="2800" dirty="0"/>
              <a:t>The </a:t>
            </a:r>
          </a:p>
          <a:p>
            <a:pPr marL="0" indent="0" algn="ctr">
              <a:buNone/>
            </a:pPr>
            <a:r>
              <a:rPr lang="en-NZ" dirty="0"/>
              <a:t>Attitudes</a:t>
            </a:r>
            <a:endParaRPr lang="en-NZ" sz="2800" dirty="0"/>
          </a:p>
          <a:p>
            <a:pPr marL="0" indent="0" algn="ctr">
              <a:buNone/>
            </a:pPr>
            <a:r>
              <a:rPr lang="en-NZ" sz="2800" dirty="0"/>
              <a:t>Words and Works </a:t>
            </a:r>
          </a:p>
          <a:p>
            <a:pPr marL="0" indent="0" algn="ctr">
              <a:buNone/>
            </a:pPr>
            <a:r>
              <a:rPr lang="en-NZ" sz="2800" dirty="0"/>
              <a:t>of </a:t>
            </a:r>
          </a:p>
          <a:p>
            <a:pPr marL="0" indent="0" algn="ctr">
              <a:buNone/>
            </a:pPr>
            <a:r>
              <a:rPr lang="en-NZ" sz="2800" dirty="0"/>
              <a:t>Peter and John </a:t>
            </a:r>
          </a:p>
          <a:p>
            <a:pPr marL="0" indent="0" algn="ctr">
              <a:buNone/>
            </a:pPr>
            <a:r>
              <a:rPr lang="en-NZ" sz="2800" dirty="0"/>
              <a:t>said </a:t>
            </a:r>
          </a:p>
          <a:p>
            <a:pPr marL="0" indent="0" algn="ctr">
              <a:buNone/>
            </a:pPr>
            <a:r>
              <a:rPr lang="en-NZ" dirty="0"/>
              <a:t>EVERYTHING </a:t>
            </a:r>
          </a:p>
          <a:p>
            <a:pPr marL="0" indent="0" algn="ctr">
              <a:buNone/>
            </a:pPr>
            <a:r>
              <a:rPr lang="en-NZ" sz="2800" dirty="0"/>
              <a:t>about them.</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1302198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Not just…Guilty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normAutofit/>
          </a:bodyPr>
          <a:lstStyle/>
          <a:p>
            <a:pPr marL="0" indent="0" algn="ctr">
              <a:buNone/>
            </a:pPr>
            <a:r>
              <a:rPr lang="en-NZ" sz="2800" dirty="0"/>
              <a:t>“Confident”</a:t>
            </a:r>
          </a:p>
          <a:p>
            <a:pPr marL="0" indent="0" algn="ctr">
              <a:buNone/>
            </a:pPr>
            <a:r>
              <a:rPr lang="en-NZ" dirty="0"/>
              <a:t>Though considered</a:t>
            </a:r>
          </a:p>
          <a:p>
            <a:pPr marL="0" indent="0" algn="ctr">
              <a:buNone/>
            </a:pPr>
            <a:r>
              <a:rPr lang="en-NZ" dirty="0"/>
              <a:t>Uneducated </a:t>
            </a:r>
          </a:p>
          <a:p>
            <a:pPr marL="0" indent="0" algn="ctr">
              <a:buNone/>
            </a:pPr>
            <a:r>
              <a:rPr lang="en-NZ" dirty="0"/>
              <a:t>and </a:t>
            </a:r>
          </a:p>
          <a:p>
            <a:pPr marL="0" indent="0" algn="ctr">
              <a:buNone/>
            </a:pPr>
            <a:r>
              <a:rPr lang="en-NZ" dirty="0"/>
              <a:t>Untrained</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3390247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Not just…Guilty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normAutofit/>
          </a:bodyPr>
          <a:lstStyle/>
          <a:p>
            <a:pPr marL="0" indent="0" algn="ctr">
              <a:buNone/>
            </a:pPr>
            <a:r>
              <a:rPr lang="en-NZ" sz="2800" dirty="0"/>
              <a:t>They produced </a:t>
            </a:r>
          </a:p>
          <a:p>
            <a:pPr marL="0" indent="0" algn="ctr">
              <a:buNone/>
            </a:pPr>
            <a:r>
              <a:rPr lang="en-NZ" sz="2800" dirty="0"/>
              <a:t>“Amazement”</a:t>
            </a:r>
          </a:p>
          <a:p>
            <a:pPr marL="0" indent="0" algn="ctr">
              <a:buNone/>
            </a:pPr>
            <a:r>
              <a:rPr lang="en-NZ" dirty="0"/>
              <a:t>In the hearts </a:t>
            </a:r>
          </a:p>
          <a:p>
            <a:pPr marL="0" indent="0" algn="ctr">
              <a:buNone/>
            </a:pPr>
            <a:r>
              <a:rPr lang="en-NZ" dirty="0"/>
              <a:t>of </a:t>
            </a:r>
          </a:p>
          <a:p>
            <a:pPr marL="0" indent="0" algn="ctr">
              <a:buNone/>
            </a:pPr>
            <a:r>
              <a:rPr lang="en-NZ" dirty="0"/>
              <a:t>Jesus’ </a:t>
            </a:r>
          </a:p>
          <a:p>
            <a:pPr marL="0" indent="0" algn="ctr">
              <a:buNone/>
            </a:pPr>
            <a:r>
              <a:rPr lang="en-NZ" dirty="0"/>
              <a:t>enemies</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3967701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Not just…Guilty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normAutofit/>
          </a:bodyPr>
          <a:lstStyle/>
          <a:p>
            <a:pPr marL="0" indent="0" algn="ctr">
              <a:buNone/>
            </a:pPr>
            <a:r>
              <a:rPr lang="en-NZ" sz="2800" dirty="0"/>
              <a:t>It was too obvious:</a:t>
            </a:r>
          </a:p>
          <a:p>
            <a:pPr marL="0" indent="0" algn="ctr">
              <a:buNone/>
            </a:pPr>
            <a:r>
              <a:rPr lang="en-NZ" dirty="0"/>
              <a:t>“They </a:t>
            </a:r>
            <a:r>
              <a:rPr lang="en-NZ" sz="2800" i="1" dirty="0"/>
              <a:t>began</a:t>
            </a:r>
            <a:r>
              <a:rPr lang="en-NZ" sz="2800" dirty="0"/>
              <a:t> to </a:t>
            </a:r>
          </a:p>
          <a:p>
            <a:pPr marL="0" indent="0" algn="ctr">
              <a:buNone/>
            </a:pPr>
            <a:r>
              <a:rPr lang="en-NZ" sz="2800" dirty="0"/>
              <a:t>recognize them </a:t>
            </a:r>
          </a:p>
          <a:p>
            <a:pPr marL="0" indent="0" algn="ctr">
              <a:buNone/>
            </a:pPr>
            <a:r>
              <a:rPr lang="en-NZ" sz="2800" dirty="0"/>
              <a:t>as having </a:t>
            </a:r>
          </a:p>
          <a:p>
            <a:pPr marL="0" indent="0" algn="ctr">
              <a:buNone/>
            </a:pPr>
            <a:r>
              <a:rPr lang="en-NZ" sz="2800" dirty="0"/>
              <a:t>been with </a:t>
            </a:r>
          </a:p>
          <a:p>
            <a:pPr marL="0" indent="0" algn="ctr">
              <a:buNone/>
            </a:pPr>
            <a:r>
              <a:rPr lang="en-NZ" sz="2800" dirty="0"/>
              <a:t>Jesus.”</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90AE2487-D4AD-4A01-B079-B03A01E784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655" y="1848562"/>
            <a:ext cx="3935348" cy="3098042"/>
          </a:xfrm>
          <a:prstGeom prst="rect">
            <a:avLst/>
          </a:prstGeom>
        </p:spPr>
      </p:pic>
    </p:spTree>
    <p:extLst>
      <p:ext uri="{BB962C8B-B14F-4D97-AF65-F5344CB8AC3E}">
        <p14:creationId xmlns:p14="http://schemas.microsoft.com/office/powerpoint/2010/main" val="252801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a:t>Being like Him too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48949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Being </a:t>
            </a:r>
            <a:r>
              <a:rPr lang="en-NZ" sz="2800" b="1" dirty="0"/>
              <a:t>FOR</a:t>
            </a:r>
            <a:r>
              <a:rPr lang="en-NZ" sz="2800" dirty="0"/>
              <a:t> Jesus is being </a:t>
            </a:r>
            <a:r>
              <a:rPr lang="en-NZ" sz="2800" b="1" dirty="0"/>
              <a:t>WITH</a:t>
            </a:r>
            <a:r>
              <a:rPr lang="en-NZ" sz="2800" dirty="0"/>
              <a:t> Jesus!</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spTree>
    <p:extLst>
      <p:ext uri="{BB962C8B-B14F-4D97-AF65-F5344CB8AC3E}">
        <p14:creationId xmlns:p14="http://schemas.microsoft.com/office/powerpoint/2010/main" val="3740208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Being FOR Jesus is being WITH Jesus!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4233365" y="1804207"/>
            <a:ext cx="3886200" cy="4351338"/>
          </a:xfrm>
        </p:spPr>
        <p:txBody>
          <a:bodyPr>
            <a:normAutofit/>
          </a:bodyPr>
          <a:lstStyle/>
          <a:p>
            <a:r>
              <a:rPr lang="en-NZ" sz="2800" dirty="0"/>
              <a:t>Matthew 12:30—</a:t>
            </a:r>
          </a:p>
          <a:p>
            <a:r>
              <a:rPr lang="en-NZ" sz="2800" dirty="0"/>
              <a:t>He who is not with Me is against Me; and he who does not gather with Me scatters. (NASB)</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8" name="Picture 2" descr="Pin on MESSAGES FROM JESUS">
            <a:extLst>
              <a:ext uri="{FF2B5EF4-FFF2-40B4-BE49-F238E27FC236}">
                <a16:creationId xmlns:a16="http://schemas.microsoft.com/office/drawing/2014/main" id="{D0A7A841-FBD8-4E38-B81C-EAD643D8F6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81124"/>
            <a:ext cx="3507475" cy="35074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No Middle Ground! PERIOD! | Fruit of the spirit, Spirit ...">
            <a:extLst>
              <a:ext uri="{FF2B5EF4-FFF2-40B4-BE49-F238E27FC236}">
                <a16:creationId xmlns:a16="http://schemas.microsoft.com/office/drawing/2014/main" id="{ED6072D6-397F-4AFF-8C63-BC10E17638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27393"/>
            <a:ext cx="3507475" cy="2630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221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Being FOR Jesus is WITH Jesus!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4110535" y="1804207"/>
            <a:ext cx="3886200" cy="4351338"/>
          </a:xfrm>
        </p:spPr>
        <p:txBody>
          <a:bodyPr>
            <a:normAutofit/>
          </a:bodyPr>
          <a:lstStyle/>
          <a:p>
            <a:pPr marL="0" indent="0" algn="ctr">
              <a:buNone/>
            </a:pPr>
            <a:r>
              <a:rPr lang="en-NZ" sz="2800" dirty="0"/>
              <a:t>Such is the </a:t>
            </a:r>
          </a:p>
          <a:p>
            <a:pPr marL="0" indent="0" algn="ctr">
              <a:buNone/>
            </a:pPr>
            <a:r>
              <a:rPr lang="en-NZ" sz="2800" dirty="0"/>
              <a:t>Closeness</a:t>
            </a:r>
          </a:p>
          <a:p>
            <a:pPr marL="0" indent="0" algn="ctr">
              <a:buNone/>
            </a:pPr>
            <a:r>
              <a:rPr lang="en-NZ" dirty="0"/>
              <a:t>I</a:t>
            </a:r>
            <a:r>
              <a:rPr lang="en-NZ" sz="2800" dirty="0"/>
              <a:t>ntensity </a:t>
            </a:r>
          </a:p>
          <a:p>
            <a:pPr marL="0" indent="0" algn="ctr">
              <a:buNone/>
            </a:pPr>
            <a:r>
              <a:rPr lang="en-NZ" sz="2800" dirty="0"/>
              <a:t>and </a:t>
            </a:r>
          </a:p>
          <a:p>
            <a:pPr marL="0" indent="0" algn="ctr">
              <a:buNone/>
            </a:pPr>
            <a:r>
              <a:rPr lang="en-NZ" dirty="0"/>
              <a:t>M</a:t>
            </a:r>
            <a:r>
              <a:rPr lang="en-NZ" sz="2800" dirty="0"/>
              <a:t>ission </a:t>
            </a:r>
          </a:p>
          <a:p>
            <a:pPr marL="0" indent="0" algn="ctr">
              <a:buNone/>
            </a:pPr>
            <a:r>
              <a:rPr lang="en-NZ" sz="2800" dirty="0"/>
              <a:t>of the </a:t>
            </a:r>
          </a:p>
          <a:p>
            <a:pPr marL="0" indent="0" algn="ctr">
              <a:buNone/>
            </a:pPr>
            <a:r>
              <a:rPr lang="en-NZ" sz="2800" dirty="0"/>
              <a:t>Relationship.</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2050" name="Picture 2" descr="Pin on MESSAGES FROM JESUS">
            <a:extLst>
              <a:ext uri="{FF2B5EF4-FFF2-40B4-BE49-F238E27FC236}">
                <a16:creationId xmlns:a16="http://schemas.microsoft.com/office/drawing/2014/main" id="{67FE556D-8185-4BB4-9D1C-093B067C10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81124"/>
            <a:ext cx="3507475" cy="3507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No Middle Ground! PERIOD! | Fruit of the spirit, Spirit ...">
            <a:extLst>
              <a:ext uri="{FF2B5EF4-FFF2-40B4-BE49-F238E27FC236}">
                <a16:creationId xmlns:a16="http://schemas.microsoft.com/office/drawing/2014/main" id="{50ED2A3B-8EF0-4EB0-BF06-3AE788B22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27393"/>
            <a:ext cx="3507475" cy="2630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330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Being FOR Jesus is WITH Jesus!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4110535" y="1804207"/>
            <a:ext cx="3886200" cy="4351338"/>
          </a:xfrm>
        </p:spPr>
        <p:txBody>
          <a:bodyPr>
            <a:normAutofit/>
          </a:bodyPr>
          <a:lstStyle/>
          <a:p>
            <a:pPr marL="0" indent="0" algn="ctr">
              <a:buNone/>
            </a:pPr>
            <a:r>
              <a:rPr lang="en-NZ" sz="2800" dirty="0"/>
              <a:t>Everyone </a:t>
            </a:r>
          </a:p>
          <a:p>
            <a:pPr marL="0" indent="0" algn="ctr">
              <a:buNone/>
            </a:pPr>
            <a:r>
              <a:rPr lang="en-NZ" sz="2800" dirty="0"/>
              <a:t>is </a:t>
            </a:r>
          </a:p>
          <a:p>
            <a:pPr marL="0" indent="0" algn="ctr">
              <a:buNone/>
            </a:pPr>
            <a:r>
              <a:rPr lang="en-NZ" sz="2800" dirty="0"/>
              <a:t>Affected</a:t>
            </a:r>
          </a:p>
          <a:p>
            <a:pPr marL="0" indent="0" algn="ctr">
              <a:buNone/>
            </a:pPr>
            <a:r>
              <a:rPr lang="en-NZ" sz="800" dirty="0"/>
              <a:t>_________</a:t>
            </a:r>
          </a:p>
          <a:p>
            <a:pPr marL="0" indent="0" algn="ctr">
              <a:buNone/>
            </a:pPr>
            <a:r>
              <a:rPr lang="en-NZ" sz="2800" dirty="0">
                <a:solidFill>
                  <a:schemeClr val="bg1"/>
                </a:solidFill>
              </a:rPr>
              <a:t>Everyone </a:t>
            </a:r>
          </a:p>
          <a:p>
            <a:pPr marL="0" indent="0" algn="ctr">
              <a:buNone/>
            </a:pPr>
            <a:r>
              <a:rPr lang="en-NZ" sz="2800" dirty="0">
                <a:solidFill>
                  <a:schemeClr val="bg1"/>
                </a:solidFill>
              </a:rPr>
              <a:t>is </a:t>
            </a:r>
          </a:p>
          <a:p>
            <a:pPr marL="0" indent="0" algn="ctr">
              <a:buNone/>
            </a:pPr>
            <a:r>
              <a:rPr lang="en-NZ" sz="2800" dirty="0">
                <a:solidFill>
                  <a:schemeClr val="bg1"/>
                </a:solidFill>
              </a:rPr>
              <a:t>Included</a:t>
            </a:r>
            <a:endParaRPr lang="en-US" sz="2800" dirty="0">
              <a:solidFill>
                <a:schemeClr val="bg1"/>
              </a:solidFill>
            </a:endParaRP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2050" name="Picture 2" descr="Pin on MESSAGES FROM JESUS">
            <a:extLst>
              <a:ext uri="{FF2B5EF4-FFF2-40B4-BE49-F238E27FC236}">
                <a16:creationId xmlns:a16="http://schemas.microsoft.com/office/drawing/2014/main" id="{67FE556D-8185-4BB4-9D1C-093B067C10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81124"/>
            <a:ext cx="3507475" cy="3507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No Middle Ground! PERIOD! | Fruit of the spirit, Spirit ...">
            <a:extLst>
              <a:ext uri="{FF2B5EF4-FFF2-40B4-BE49-F238E27FC236}">
                <a16:creationId xmlns:a16="http://schemas.microsoft.com/office/drawing/2014/main" id="{50ED2A3B-8EF0-4EB0-BF06-3AE788B22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27393"/>
            <a:ext cx="3507475" cy="2630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978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Being FOR Jesus is WITH Jesus!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4110535" y="1804207"/>
            <a:ext cx="3886200" cy="4351338"/>
          </a:xfrm>
        </p:spPr>
        <p:txBody>
          <a:bodyPr>
            <a:normAutofit/>
          </a:bodyPr>
          <a:lstStyle/>
          <a:p>
            <a:pPr marL="0" indent="0" algn="ctr">
              <a:buNone/>
            </a:pPr>
            <a:r>
              <a:rPr lang="en-NZ" sz="2800" dirty="0"/>
              <a:t>Everyone </a:t>
            </a:r>
          </a:p>
          <a:p>
            <a:pPr marL="0" indent="0" algn="ctr">
              <a:buNone/>
            </a:pPr>
            <a:r>
              <a:rPr lang="en-NZ" sz="2800" dirty="0"/>
              <a:t>is </a:t>
            </a:r>
          </a:p>
          <a:p>
            <a:pPr marL="0" indent="0" algn="ctr">
              <a:buNone/>
            </a:pPr>
            <a:r>
              <a:rPr lang="en-NZ" sz="2800" dirty="0"/>
              <a:t>Affected</a:t>
            </a:r>
          </a:p>
          <a:p>
            <a:pPr marL="0" indent="0" algn="ctr">
              <a:buNone/>
            </a:pPr>
            <a:r>
              <a:rPr lang="en-NZ" sz="800" dirty="0"/>
              <a:t>_________</a:t>
            </a:r>
          </a:p>
          <a:p>
            <a:pPr marL="0" indent="0" algn="ctr">
              <a:buNone/>
            </a:pPr>
            <a:r>
              <a:rPr lang="en-NZ" sz="2800" dirty="0"/>
              <a:t>Everyone </a:t>
            </a:r>
          </a:p>
          <a:p>
            <a:pPr marL="0" indent="0" algn="ctr">
              <a:buNone/>
            </a:pPr>
            <a:r>
              <a:rPr lang="en-NZ" sz="2800" dirty="0"/>
              <a:t>is </a:t>
            </a:r>
          </a:p>
          <a:p>
            <a:pPr marL="0" indent="0" algn="ctr">
              <a:buNone/>
            </a:pPr>
            <a:r>
              <a:rPr lang="en-NZ" sz="2800" dirty="0"/>
              <a:t>Included</a:t>
            </a:r>
            <a:endParaRPr lang="en-US" sz="28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2050" name="Picture 2" descr="Pin on MESSAGES FROM JESUS">
            <a:extLst>
              <a:ext uri="{FF2B5EF4-FFF2-40B4-BE49-F238E27FC236}">
                <a16:creationId xmlns:a16="http://schemas.microsoft.com/office/drawing/2014/main" id="{67FE556D-8185-4BB4-9D1C-093B067C10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81124"/>
            <a:ext cx="3507475" cy="3507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No Middle Ground! PERIOD! | Fruit of the spirit, Spirit ...">
            <a:extLst>
              <a:ext uri="{FF2B5EF4-FFF2-40B4-BE49-F238E27FC236}">
                <a16:creationId xmlns:a16="http://schemas.microsoft.com/office/drawing/2014/main" id="{50ED2A3B-8EF0-4EB0-BF06-3AE788B22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27393"/>
            <a:ext cx="3507475" cy="2630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743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Influence gathered in the presence of the Master</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Tree>
    <p:extLst>
      <p:ext uri="{BB962C8B-B14F-4D97-AF65-F5344CB8AC3E}">
        <p14:creationId xmlns:p14="http://schemas.microsoft.com/office/powerpoint/2010/main" val="2832706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Influence gathered in the presence of the Master</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pPr marL="0" indent="0">
              <a:buNone/>
            </a:pPr>
            <a:r>
              <a:rPr lang="en-NZ" dirty="0"/>
              <a:t>1 John 1:1-4—What was from the beginning, what we have heard, what we have seen with our eyes, what we have looked at and touched with our hands, concerning the Word of Life. (NASB)</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Tree>
    <p:extLst>
      <p:ext uri="{BB962C8B-B14F-4D97-AF65-F5344CB8AC3E}">
        <p14:creationId xmlns:p14="http://schemas.microsoft.com/office/powerpoint/2010/main" val="3101485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Influence gathered in the presence of the Master</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pPr marL="0" indent="0">
              <a:buNone/>
            </a:pPr>
            <a:r>
              <a:rPr lang="en-NZ" dirty="0"/>
              <a:t>1 John 1:1-4—What was from the beginning, what we have heard, what we have seen with our eyes, what we have looked at and touched with our hands, concerning the Word of Life. (NASB)</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HEARD—SEEN—LOOKED AT—TOUCHED </a:t>
            </a:r>
            <a:endParaRPr lang="en-US" sz="3200" dirty="0"/>
          </a:p>
        </p:txBody>
      </p:sp>
    </p:spTree>
    <p:extLst>
      <p:ext uri="{BB962C8B-B14F-4D97-AF65-F5344CB8AC3E}">
        <p14:creationId xmlns:p14="http://schemas.microsoft.com/office/powerpoint/2010/main" val="2035935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Tree>
    <p:extLst>
      <p:ext uri="{BB962C8B-B14F-4D97-AF65-F5344CB8AC3E}">
        <p14:creationId xmlns:p14="http://schemas.microsoft.com/office/powerpoint/2010/main" val="3904611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Tree>
    <p:extLst>
      <p:ext uri="{BB962C8B-B14F-4D97-AF65-F5344CB8AC3E}">
        <p14:creationId xmlns:p14="http://schemas.microsoft.com/office/powerpoint/2010/main" val="325325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lstStyle/>
          <a:p>
            <a:endParaRPr lang="en-NZ"/>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spTree>
    <p:extLst>
      <p:ext uri="{BB962C8B-B14F-4D97-AF65-F5344CB8AC3E}">
        <p14:creationId xmlns:p14="http://schemas.microsoft.com/office/powerpoint/2010/main" val="26156300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Tree>
    <p:extLst>
      <p:ext uri="{BB962C8B-B14F-4D97-AF65-F5344CB8AC3E}">
        <p14:creationId xmlns:p14="http://schemas.microsoft.com/office/powerpoint/2010/main" val="214512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954107"/>
          </a:xfrm>
          <a:prstGeom prst="rect">
            <a:avLst/>
          </a:prstGeom>
          <a:noFill/>
        </p:spPr>
        <p:txBody>
          <a:bodyPr wrap="square">
            <a:spAutoFit/>
          </a:bodyPr>
          <a:lstStyle/>
          <a:p>
            <a:pPr marL="0" indent="0">
              <a:buNone/>
            </a:pPr>
            <a:r>
              <a:rPr lang="en-NZ" sz="2800" dirty="0"/>
              <a:t>He is with us:</a:t>
            </a:r>
          </a:p>
          <a:p>
            <a:pPr marL="0" indent="0">
              <a:buNone/>
            </a:pPr>
            <a:endParaRPr lang="en-NZ" sz="2800" dirty="0"/>
          </a:p>
        </p:txBody>
      </p:sp>
    </p:spTree>
    <p:extLst>
      <p:ext uri="{BB962C8B-B14F-4D97-AF65-F5344CB8AC3E}">
        <p14:creationId xmlns:p14="http://schemas.microsoft.com/office/powerpoint/2010/main" val="1185295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954107"/>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The Holy Spirit dwells in us</a:t>
            </a:r>
          </a:p>
        </p:txBody>
      </p:sp>
    </p:spTree>
    <p:extLst>
      <p:ext uri="{BB962C8B-B14F-4D97-AF65-F5344CB8AC3E}">
        <p14:creationId xmlns:p14="http://schemas.microsoft.com/office/powerpoint/2010/main" val="8740779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954107"/>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The Bible is his living word</a:t>
            </a:r>
          </a:p>
        </p:txBody>
      </p:sp>
    </p:spTree>
    <p:extLst>
      <p:ext uri="{BB962C8B-B14F-4D97-AF65-F5344CB8AC3E}">
        <p14:creationId xmlns:p14="http://schemas.microsoft.com/office/powerpoint/2010/main" val="501401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1815882"/>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Providentially he causes all things to work together for good.</a:t>
            </a:r>
          </a:p>
        </p:txBody>
      </p:sp>
    </p:spTree>
    <p:extLst>
      <p:ext uri="{BB962C8B-B14F-4D97-AF65-F5344CB8AC3E}">
        <p14:creationId xmlns:p14="http://schemas.microsoft.com/office/powerpoint/2010/main" val="992535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1815882"/>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Providentially he answers every prayer asked according to his will .</a:t>
            </a:r>
          </a:p>
        </p:txBody>
      </p:sp>
    </p:spTree>
    <p:extLst>
      <p:ext uri="{BB962C8B-B14F-4D97-AF65-F5344CB8AC3E}">
        <p14:creationId xmlns:p14="http://schemas.microsoft.com/office/powerpoint/2010/main" val="1255522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1384995"/>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We have the church—his body.</a:t>
            </a:r>
          </a:p>
        </p:txBody>
      </p:sp>
    </p:spTree>
    <p:extLst>
      <p:ext uri="{BB962C8B-B14F-4D97-AF65-F5344CB8AC3E}">
        <p14:creationId xmlns:p14="http://schemas.microsoft.com/office/powerpoint/2010/main" val="2803365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1815882"/>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His saints—Christians offer us wisdom, comfort, direction.</a:t>
            </a:r>
          </a:p>
        </p:txBody>
      </p:sp>
    </p:spTree>
    <p:extLst>
      <p:ext uri="{BB962C8B-B14F-4D97-AF65-F5344CB8AC3E}">
        <p14:creationId xmlns:p14="http://schemas.microsoft.com/office/powerpoint/2010/main" val="41264178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276126" y="5180338"/>
            <a:ext cx="8720920" cy="167766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en-NZ" sz="2800" dirty="0"/>
              <a:t>Matthew 28:20—</a:t>
            </a:r>
            <a:r>
              <a:rPr lang="en-NZ" sz="2800" baseline="30000" dirty="0"/>
              <a:t>20 </a:t>
            </a:r>
            <a:r>
              <a:rPr lang="en-NZ" sz="2800" dirty="0"/>
              <a:t>Teach them to obey everything that I have taught you, and I will be with you always, even until the end of this age.” (NCV)</a:t>
            </a:r>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7">
            <a:extLst>
              <a:ext uri="{FF2B5EF4-FFF2-40B4-BE49-F238E27FC236}">
                <a16:creationId xmlns:a16="http://schemas.microsoft.com/office/drawing/2014/main" id="{6A7A8612-FA94-47CC-A6E2-FC3448486D02}"/>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0" y="2305389"/>
            <a:ext cx="2097006" cy="2874949"/>
          </a:xfrm>
          <a:prstGeom prst="rect">
            <a:avLst/>
          </a:prstGeom>
        </p:spPr>
      </p:pic>
      <p:pic>
        <p:nvPicPr>
          <p:cNvPr id="8" name="Content Placeholder 7">
            <a:extLst>
              <a:ext uri="{FF2B5EF4-FFF2-40B4-BE49-F238E27FC236}">
                <a16:creationId xmlns:a16="http://schemas.microsoft.com/office/drawing/2014/main" id="{2F1F171B-251B-4EEB-A109-750A89F871E8}"/>
              </a:ext>
            </a:extLst>
          </p:cNvPr>
          <p:cNvPicPr>
            <a:picLocks noChangeAspect="1"/>
          </p:cNvPicPr>
          <p:nvPr/>
        </p:nvPicPr>
        <p:blipFill rotWithShape="1">
          <a:blip r:embed="rId2">
            <a:extLst>
              <a:ext uri="{28A0092B-C50C-407E-A947-70E740481C1C}">
                <a14:useLocalDpi xmlns:a14="http://schemas.microsoft.com/office/drawing/2010/main" val="0"/>
              </a:ext>
            </a:extLst>
          </a:blip>
          <a:srcRect t="8035" b="11466"/>
          <a:stretch/>
        </p:blipFill>
        <p:spPr>
          <a:xfrm>
            <a:off x="7029211" y="2305389"/>
            <a:ext cx="1967835" cy="2874948"/>
          </a:xfrm>
          <a:prstGeom prst="rect">
            <a:avLst/>
          </a:prstGeom>
        </p:spPr>
      </p:pic>
      <p:sp>
        <p:nvSpPr>
          <p:cNvPr id="9" name="Text Placeholder 4">
            <a:extLst>
              <a:ext uri="{FF2B5EF4-FFF2-40B4-BE49-F238E27FC236}">
                <a16:creationId xmlns:a16="http://schemas.microsoft.com/office/drawing/2014/main" id="{0D3DB770-0B84-42DF-86C9-A38BC06B1D10}"/>
              </a:ext>
            </a:extLst>
          </p:cNvPr>
          <p:cNvSpPr txBox="1">
            <a:spLocks/>
          </p:cNvSpPr>
          <p:nvPr/>
        </p:nvSpPr>
        <p:spPr>
          <a:xfrm>
            <a:off x="276126" y="1622796"/>
            <a:ext cx="8720920" cy="642937"/>
          </a:xfrm>
          <a:prstGeom prst="rect">
            <a:avLst/>
          </a:prstGeom>
        </p:spPr>
        <p:style>
          <a:lnRef idx="2">
            <a:schemeClr val="dk1">
              <a:shade val="50000"/>
            </a:schemeClr>
          </a:lnRef>
          <a:fillRef idx="1">
            <a:schemeClr val="dk1"/>
          </a:fillRef>
          <a:effectRef idx="0">
            <a:schemeClr val="dk1"/>
          </a:effectRef>
          <a:fontRef idx="minor">
            <a:schemeClr val="lt1"/>
          </a:fontRef>
        </p:style>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algn="ctr"/>
            <a:r>
              <a:rPr lang="en-NZ" sz="3200" dirty="0"/>
              <a:t>His witness is all around us, everywhere, all the time</a:t>
            </a:r>
            <a:endParaRPr lang="en-US" sz="3200" dirty="0"/>
          </a:p>
        </p:txBody>
      </p:sp>
      <p:sp>
        <p:nvSpPr>
          <p:cNvPr id="10" name="TextBox 9">
            <a:extLst>
              <a:ext uri="{FF2B5EF4-FFF2-40B4-BE49-F238E27FC236}">
                <a16:creationId xmlns:a16="http://schemas.microsoft.com/office/drawing/2014/main" id="{25175BBE-20CE-4C44-8167-DBC600542646}"/>
              </a:ext>
            </a:extLst>
          </p:cNvPr>
          <p:cNvSpPr txBox="1"/>
          <p:nvPr/>
        </p:nvSpPr>
        <p:spPr>
          <a:xfrm>
            <a:off x="2246401" y="2284162"/>
            <a:ext cx="4633414" cy="1384995"/>
          </a:xfrm>
          <a:prstGeom prst="rect">
            <a:avLst/>
          </a:prstGeom>
          <a:noFill/>
        </p:spPr>
        <p:txBody>
          <a:bodyPr wrap="square">
            <a:spAutoFit/>
          </a:bodyPr>
          <a:lstStyle/>
          <a:p>
            <a:pPr marL="0" indent="0">
              <a:buNone/>
            </a:pPr>
            <a:r>
              <a:rPr lang="en-NZ" sz="2800" dirty="0"/>
              <a:t>He is with us:</a:t>
            </a:r>
          </a:p>
          <a:p>
            <a:pPr marL="457200" indent="-457200">
              <a:buFont typeface="Arial" panose="020B0604020202020204" pitchFamily="34" charset="0"/>
              <a:buChar char="•"/>
            </a:pPr>
            <a:r>
              <a:rPr lang="en-NZ" sz="2800" b="1" dirty="0"/>
              <a:t>His creation bears witness to his glory and splendour.  </a:t>
            </a:r>
            <a:endParaRPr lang="en-US" sz="2800" b="1" dirty="0"/>
          </a:p>
        </p:txBody>
      </p:sp>
    </p:spTree>
    <p:extLst>
      <p:ext uri="{BB962C8B-B14F-4D97-AF65-F5344CB8AC3E}">
        <p14:creationId xmlns:p14="http://schemas.microsoft.com/office/powerpoint/2010/main" val="4042962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a:bodyPr>
          <a:lstStyle/>
          <a:p>
            <a:r>
              <a:rPr lang="en-NZ" sz="2800" dirty="0"/>
              <a:t>Always with us…</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sp>
        <p:nvSpPr>
          <p:cNvPr id="6" name="Content Placeholder 5">
            <a:extLst>
              <a:ext uri="{FF2B5EF4-FFF2-40B4-BE49-F238E27FC236}">
                <a16:creationId xmlns:a16="http://schemas.microsoft.com/office/drawing/2014/main" id="{4C1A7578-CFA8-4060-90ED-69F9C2F45715}"/>
              </a:ext>
            </a:extLst>
          </p:cNvPr>
          <p:cNvSpPr>
            <a:spLocks noGrp="1"/>
          </p:cNvSpPr>
          <p:nvPr>
            <p:ph sz="half" idx="2"/>
          </p:nvPr>
        </p:nvSpPr>
        <p:spPr>
          <a:xfrm>
            <a:off x="4629150" y="1825625"/>
            <a:ext cx="3709632" cy="4351338"/>
          </a:xfrm>
        </p:spPr>
        <p:txBody>
          <a:bodyPr/>
          <a:lstStyle/>
          <a:p>
            <a:r>
              <a:rPr lang="en-NZ" sz="2800" dirty="0"/>
              <a:t>Galatians 3:26-27</a:t>
            </a:r>
          </a:p>
          <a:p>
            <a:r>
              <a:rPr lang="en-NZ" sz="2800" baseline="30000" dirty="0"/>
              <a:t>26 </a:t>
            </a:r>
            <a:r>
              <a:rPr lang="en-NZ" sz="2800" dirty="0"/>
              <a:t>For you are all sons of God through faith in Christ Jesus. </a:t>
            </a:r>
            <a:r>
              <a:rPr lang="en-NZ" sz="2800" baseline="30000" dirty="0"/>
              <a:t>27 </a:t>
            </a:r>
            <a:r>
              <a:rPr lang="en-NZ" sz="2800" dirty="0"/>
              <a:t>For all of you who were baptized into Christ have clothed yourselves with Christ. (NASB)</a:t>
            </a:r>
          </a:p>
        </p:txBody>
      </p:sp>
      <p:pic>
        <p:nvPicPr>
          <p:cNvPr id="11" name="Content Placeholder 6">
            <a:extLst>
              <a:ext uri="{FF2B5EF4-FFF2-40B4-BE49-F238E27FC236}">
                <a16:creationId xmlns:a16="http://schemas.microsoft.com/office/drawing/2014/main" id="{2A9BD9E6-F222-459E-9FB9-924B3158833C}"/>
              </a:ext>
            </a:extLst>
          </p:cNvPr>
          <p:cNvPicPr>
            <a:picLocks noChangeAspect="1"/>
          </p:cNvPicPr>
          <p:nvPr/>
        </p:nvPicPr>
        <p:blipFill rotWithShape="1">
          <a:blip r:embed="rId2">
            <a:extLst>
              <a:ext uri="{28A0092B-C50C-407E-A947-70E740481C1C}">
                <a14:useLocalDpi xmlns:a14="http://schemas.microsoft.com/office/drawing/2010/main" val="0"/>
              </a:ext>
            </a:extLst>
          </a:blip>
          <a:srcRect l="20965"/>
          <a:stretch/>
        </p:blipFill>
        <p:spPr>
          <a:xfrm>
            <a:off x="0" y="2148471"/>
            <a:ext cx="4629150" cy="3153813"/>
          </a:xfrm>
          <a:prstGeom prst="rect">
            <a:avLst/>
          </a:prstGeom>
        </p:spPr>
      </p:pic>
    </p:spTree>
    <p:extLst>
      <p:ext uri="{BB962C8B-B14F-4D97-AF65-F5344CB8AC3E}">
        <p14:creationId xmlns:p14="http://schemas.microsoft.com/office/powerpoint/2010/main" val="392149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lstStyle/>
          <a:p>
            <a:r>
              <a:rPr lang="en-US" b="0" dirty="0" err="1"/>
              <a:t>Ngapari</a:t>
            </a:r>
            <a:r>
              <a:rPr lang="en-US" b="0" dirty="0"/>
              <a:t> Nui was a volunteer prison worker who was removed from his position…</a:t>
            </a:r>
            <a:endParaRPr lang="en-US" sz="3600" dirty="0"/>
          </a:p>
          <a:p>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6">
            <a:extLst>
              <a:ext uri="{FF2B5EF4-FFF2-40B4-BE49-F238E27FC236}">
                <a16:creationId xmlns:a16="http://schemas.microsoft.com/office/drawing/2014/main" id="{A2AAD601-028B-4E41-887F-DF899EA61D7F}"/>
              </a:ext>
            </a:extLst>
          </p:cNvPr>
          <p:cNvPicPr>
            <a:picLocks noChangeAspect="1"/>
          </p:cNvPicPr>
          <p:nvPr/>
        </p:nvPicPr>
        <p:blipFill rotWithShape="1">
          <a:blip r:embed="rId2">
            <a:extLst>
              <a:ext uri="{28A0092B-C50C-407E-A947-70E740481C1C}">
                <a14:useLocalDpi xmlns:a14="http://schemas.microsoft.com/office/drawing/2010/main" val="0"/>
              </a:ext>
            </a:extLst>
          </a:blip>
          <a:srcRect r="20230"/>
          <a:stretch/>
        </p:blipFill>
        <p:spPr>
          <a:xfrm>
            <a:off x="0" y="1583140"/>
            <a:ext cx="4039737" cy="2937020"/>
          </a:xfrm>
          <a:prstGeom prst="rect">
            <a:avLst/>
          </a:prstGeom>
        </p:spPr>
      </p:pic>
    </p:spTree>
    <p:extLst>
      <p:ext uri="{BB962C8B-B14F-4D97-AF65-F5344CB8AC3E}">
        <p14:creationId xmlns:p14="http://schemas.microsoft.com/office/powerpoint/2010/main" val="104167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Guilty by association…</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lstStyle/>
          <a:p>
            <a:r>
              <a:rPr lang="en-NZ" b="0" dirty="0"/>
              <a:t>Because of a life membership to Black Power gang.</a:t>
            </a:r>
            <a:endParaRPr lang="en-US" sz="36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0460C9BC-CA82-43F2-9E05-41504D3A4DF2}"/>
              </a:ext>
            </a:extLst>
          </p:cNvPr>
          <p:cNvPicPr>
            <a:picLocks noChangeAspect="1"/>
          </p:cNvPicPr>
          <p:nvPr/>
        </p:nvPicPr>
        <p:blipFill rotWithShape="1">
          <a:blip r:embed="rId2">
            <a:extLst>
              <a:ext uri="{28A0092B-C50C-407E-A947-70E740481C1C}">
                <a14:useLocalDpi xmlns:a14="http://schemas.microsoft.com/office/drawing/2010/main" val="0"/>
              </a:ext>
            </a:extLst>
          </a:blip>
          <a:srcRect r="20230"/>
          <a:stretch/>
        </p:blipFill>
        <p:spPr>
          <a:xfrm>
            <a:off x="0" y="1583140"/>
            <a:ext cx="4039737" cy="2937020"/>
          </a:xfrm>
          <a:prstGeom prst="rect">
            <a:avLst/>
          </a:prstGeom>
        </p:spPr>
      </p:pic>
      <p:pic>
        <p:nvPicPr>
          <p:cNvPr id="7" name="Content Placeholder 3">
            <a:extLst>
              <a:ext uri="{FF2B5EF4-FFF2-40B4-BE49-F238E27FC236}">
                <a16:creationId xmlns:a16="http://schemas.microsoft.com/office/drawing/2014/main" id="{377EB28E-AEAC-4B30-9F6B-93D2278260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08355"/>
            <a:ext cx="4039737" cy="2349644"/>
          </a:xfrm>
          <a:prstGeom prst="rect">
            <a:avLst/>
          </a:prstGeom>
        </p:spPr>
      </p:pic>
    </p:spTree>
    <p:extLst>
      <p:ext uri="{BB962C8B-B14F-4D97-AF65-F5344CB8AC3E}">
        <p14:creationId xmlns:p14="http://schemas.microsoft.com/office/powerpoint/2010/main" val="293275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Everyone wants to be the King…</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spTree>
    <p:extLst>
      <p:ext uri="{BB962C8B-B14F-4D97-AF65-F5344CB8AC3E}">
        <p14:creationId xmlns:p14="http://schemas.microsoft.com/office/powerpoint/2010/main" val="404540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Everyone wants to be the King…</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p:txBody>
          <a:bodyPr/>
          <a:lstStyle/>
          <a:p>
            <a:endParaRPr lang="en-US" sz="36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8" name="Content Placeholder 6">
            <a:extLst>
              <a:ext uri="{FF2B5EF4-FFF2-40B4-BE49-F238E27FC236}">
                <a16:creationId xmlns:a16="http://schemas.microsoft.com/office/drawing/2014/main" id="{1A2A0630-EF02-424A-A0CC-BB366C0C6B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825625"/>
            <a:ext cx="5118089" cy="4351338"/>
          </a:xfrm>
          <a:prstGeom prst="rect">
            <a:avLst/>
          </a:prstGeom>
        </p:spPr>
      </p:pic>
    </p:spTree>
    <p:extLst>
      <p:ext uri="{BB962C8B-B14F-4D97-AF65-F5344CB8AC3E}">
        <p14:creationId xmlns:p14="http://schemas.microsoft.com/office/powerpoint/2010/main" val="1421972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lstStyle/>
          <a:p>
            <a:r>
              <a:rPr lang="en-NZ" sz="2800" dirty="0"/>
              <a:t>Everyone wants to be the King…</a:t>
            </a:r>
            <a:endParaRPr lang="en-NZ"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6" name="Content Placeholder 6">
            <a:extLst>
              <a:ext uri="{FF2B5EF4-FFF2-40B4-BE49-F238E27FC236}">
                <a16:creationId xmlns:a16="http://schemas.microsoft.com/office/drawing/2014/main" id="{2CDC1120-A21B-438F-AB98-B5558263A5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829037"/>
            <a:ext cx="6055887" cy="4033836"/>
          </a:xfrm>
          <a:prstGeom prst="rect">
            <a:avLst/>
          </a:prstGeom>
        </p:spPr>
      </p:pic>
    </p:spTree>
    <p:extLst>
      <p:ext uri="{BB962C8B-B14F-4D97-AF65-F5344CB8AC3E}">
        <p14:creationId xmlns:p14="http://schemas.microsoft.com/office/powerpoint/2010/main" val="1928099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08B4D-733E-4D45-8FBB-CE80BD73FA2B}"/>
              </a:ext>
            </a:extLst>
          </p:cNvPr>
          <p:cNvSpPr>
            <a:spLocks noGrp="1"/>
          </p:cNvSpPr>
          <p:nvPr>
            <p:ph sz="half" idx="1"/>
          </p:nvPr>
        </p:nvSpPr>
        <p:spPr>
          <a:xfrm>
            <a:off x="628650" y="902104"/>
            <a:ext cx="7886700" cy="681036"/>
          </a:xfrm>
        </p:spPr>
        <p:txBody>
          <a:bodyPr>
            <a:normAutofit fontScale="92500" lnSpcReduction="20000"/>
          </a:bodyPr>
          <a:lstStyle/>
          <a:p>
            <a:r>
              <a:rPr lang="en-NZ" sz="2800" dirty="0"/>
              <a:t>Everyone wants to be the King…</a:t>
            </a:r>
            <a:endParaRPr lang="en-NZ" dirty="0"/>
          </a:p>
        </p:txBody>
      </p:sp>
      <p:sp>
        <p:nvSpPr>
          <p:cNvPr id="4" name="Content Placeholder 3">
            <a:extLst>
              <a:ext uri="{FF2B5EF4-FFF2-40B4-BE49-F238E27FC236}">
                <a16:creationId xmlns:a16="http://schemas.microsoft.com/office/drawing/2014/main" id="{56119A1C-8A8F-4734-B76D-B06E3AA621C5}"/>
              </a:ext>
            </a:extLst>
          </p:cNvPr>
          <p:cNvSpPr>
            <a:spLocks noGrp="1"/>
          </p:cNvSpPr>
          <p:nvPr>
            <p:ph sz="half" idx="2"/>
          </p:nvPr>
        </p:nvSpPr>
        <p:spPr>
          <a:xfrm>
            <a:off x="0" y="5760634"/>
            <a:ext cx="9144000" cy="967712"/>
          </a:xfrm>
        </p:spPr>
        <p:txBody>
          <a:bodyPr>
            <a:normAutofit fontScale="92500" lnSpcReduction="20000"/>
          </a:bodyPr>
          <a:lstStyle/>
          <a:p>
            <a:r>
              <a:rPr lang="en-NZ" sz="3600" dirty="0"/>
              <a:t>And…Sooner or later: </a:t>
            </a:r>
          </a:p>
          <a:p>
            <a:pPr marL="0" indent="0">
              <a:buNone/>
            </a:pPr>
            <a:r>
              <a:rPr lang="en-NZ" sz="3600" dirty="0"/>
              <a:t>	</a:t>
            </a:r>
            <a:endParaRPr lang="en-US" sz="3600" dirty="0"/>
          </a:p>
        </p:txBody>
      </p:sp>
      <p:sp>
        <p:nvSpPr>
          <p:cNvPr id="5" name="Content Placeholder 2">
            <a:extLst>
              <a:ext uri="{FF2B5EF4-FFF2-40B4-BE49-F238E27FC236}">
                <a16:creationId xmlns:a16="http://schemas.microsoft.com/office/drawing/2014/main" id="{8EBC1382-E4D2-402D-8B06-432E56B80348}"/>
              </a:ext>
            </a:extLst>
          </p:cNvPr>
          <p:cNvSpPr txBox="1">
            <a:spLocks/>
          </p:cNvSpPr>
          <p:nvPr/>
        </p:nvSpPr>
        <p:spPr>
          <a:xfrm>
            <a:off x="0" y="1"/>
            <a:ext cx="9144000" cy="681036"/>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endParaRPr lang="en-NZ" sz="800" dirty="0"/>
          </a:p>
          <a:p>
            <a:r>
              <a:rPr lang="en-NZ" dirty="0"/>
              <a:t>Being Like Him Too...</a:t>
            </a:r>
          </a:p>
        </p:txBody>
      </p:sp>
      <p:pic>
        <p:nvPicPr>
          <p:cNvPr id="7" name="Content Placeholder 6">
            <a:extLst>
              <a:ext uri="{FF2B5EF4-FFF2-40B4-BE49-F238E27FC236}">
                <a16:creationId xmlns:a16="http://schemas.microsoft.com/office/drawing/2014/main" id="{C8796A6B-03C0-45A0-8D48-0C3B3E3886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1839514"/>
            <a:ext cx="4471988" cy="3347605"/>
          </a:xfrm>
          <a:prstGeom prst="rect">
            <a:avLst/>
          </a:prstGeom>
        </p:spPr>
      </p:pic>
    </p:spTree>
    <p:extLst>
      <p:ext uri="{BB962C8B-B14F-4D97-AF65-F5344CB8AC3E}">
        <p14:creationId xmlns:p14="http://schemas.microsoft.com/office/powerpoint/2010/main" val="19317693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TotalTime>
  <Words>1293</Words>
  <Application>Microsoft Office PowerPoint</Application>
  <PresentationFormat>On-screen Show (4:3)</PresentationFormat>
  <Paragraphs>219</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PowerPoint Presentation</vt:lpstr>
      <vt:lpstr>Being like Him too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Morningside Church</dc:creator>
  <cp:lastModifiedBy>Morningside Church of Christ</cp:lastModifiedBy>
  <cp:revision>19</cp:revision>
  <dcterms:created xsi:type="dcterms:W3CDTF">2016-07-09T19:02:22Z</dcterms:created>
  <dcterms:modified xsi:type="dcterms:W3CDTF">2022-02-06T04:26:04Z</dcterms:modified>
</cp:coreProperties>
</file>