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77" r:id="rId2"/>
    <p:sldId id="409" r:id="rId3"/>
    <p:sldId id="379" r:id="rId4"/>
    <p:sldId id="411" r:id="rId5"/>
    <p:sldId id="412" r:id="rId6"/>
    <p:sldId id="410" r:id="rId7"/>
    <p:sldId id="413" r:id="rId8"/>
    <p:sldId id="414" r:id="rId9"/>
    <p:sldId id="415" r:id="rId10"/>
    <p:sldId id="440" r:id="rId11"/>
    <p:sldId id="416" r:id="rId12"/>
    <p:sldId id="419" r:id="rId13"/>
    <p:sldId id="417" r:id="rId14"/>
    <p:sldId id="418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1" r:id="rId26"/>
    <p:sldId id="432" r:id="rId27"/>
    <p:sldId id="433" r:id="rId28"/>
    <p:sldId id="430" r:id="rId29"/>
    <p:sldId id="434" r:id="rId30"/>
    <p:sldId id="435" r:id="rId31"/>
    <p:sldId id="436" r:id="rId32"/>
    <p:sldId id="437" r:id="rId33"/>
    <p:sldId id="438" r:id="rId34"/>
    <p:sldId id="439" r:id="rId35"/>
    <p:sldId id="44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4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9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01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7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72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5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7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1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5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7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3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3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559558" y="278296"/>
            <a:ext cx="8584442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/>
          </a:p>
          <a:p>
            <a:r>
              <a:rPr lang="en-US" sz="3600" dirty="0"/>
              <a:t>“Human Solutions </a:t>
            </a:r>
          </a:p>
          <a:p>
            <a:pPr marL="0" indent="0">
              <a:buNone/>
            </a:pPr>
            <a:r>
              <a:rPr lang="en-US" sz="3600" dirty="0"/>
              <a:t>	Part 2. We’re not that good at this…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20 February 2022</a:t>
            </a:r>
          </a:p>
          <a:p>
            <a:endParaRPr lang="en-NZ" sz="800" dirty="0"/>
          </a:p>
          <a:p>
            <a:r>
              <a:rPr lang="en-NZ" sz="3600" dirty="0"/>
              <a:t>PM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74756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7656394" cy="1882716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Luke 6:39—</a:t>
            </a:r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39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And He also spoke a parable to them: “A blind man cannot guide a blind man, can he? Will they not both fall into a pit?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system-ui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system-ui"/>
              </a:rPr>
              <a:t>(NASB95)</a:t>
            </a:r>
            <a:endParaRPr lang="en-US" dirty="0">
              <a:solidFill>
                <a:schemeClr val="tx1"/>
              </a:solidFill>
              <a:latin typeface="system-ui"/>
            </a:endParaRPr>
          </a:p>
          <a:p>
            <a:pPr algn="l"/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 are susceptible to spiritual blindness: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lind-leading-blind | Mundabor's Blog">
            <a:extLst>
              <a:ext uri="{FF2B5EF4-FFF2-40B4-BE49-F238E27FC236}">
                <a16:creationId xmlns:a16="http://schemas.microsoft.com/office/drawing/2014/main" id="{E81AAEEB-0848-4B36-B645-E74425B6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660"/>
            <a:ext cx="7656394" cy="34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A6F3F0-2FFE-4938-A0DB-BF17F09CA34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7510838" cy="18827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suggested that those who claim to see are in fact the ones who are blind (John 9:41).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 are susceptible to spiritual blindness: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lind-leading-blind | Mundabor's Blog">
            <a:extLst>
              <a:ext uri="{FF2B5EF4-FFF2-40B4-BE49-F238E27FC236}">
                <a16:creationId xmlns:a16="http://schemas.microsoft.com/office/drawing/2014/main" id="{E81AAEEB-0848-4B36-B645-E74425B6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660"/>
            <a:ext cx="7656394" cy="34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5C017A-9B44-4CD9-8A39-883C39464AA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9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7510838" cy="1882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9:41—</a:t>
            </a:r>
            <a:r>
              <a:rPr lang="en-NZ" sz="28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  <a:r>
              <a:rPr lang="en-N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said to them, “If you were blind, you would have no sin; but</a:t>
            </a:r>
            <a:r>
              <a:rPr lang="en-NZ" sz="28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you say, ‘We see,’ your sin remains.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(NASB)</a:t>
            </a:r>
            <a:endParaRPr lang="en-N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 are susceptible to spiritual blindness: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lind-leading-blind | Mundabor's Blog">
            <a:extLst>
              <a:ext uri="{FF2B5EF4-FFF2-40B4-BE49-F238E27FC236}">
                <a16:creationId xmlns:a16="http://schemas.microsoft.com/office/drawing/2014/main" id="{E81AAEEB-0848-4B36-B645-E74425B6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660"/>
            <a:ext cx="7656394" cy="34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CE4A9B-EC54-4040-A200-B3F3690A0CC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C1382-E4D2-402D-8B06-432E56B8034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/>
              <a:t>Human Solutions…Part 2.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7510838" cy="18827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irony—We continually delude ourselves. We think ourselves, “Oh so wise.”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 are susceptible to spiritual blindness: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lind-leading-blind | Mundabor's Blog">
            <a:extLst>
              <a:ext uri="{FF2B5EF4-FFF2-40B4-BE49-F238E27FC236}">
                <a16:creationId xmlns:a16="http://schemas.microsoft.com/office/drawing/2014/main" id="{E81AAEEB-0848-4B36-B645-E74425B6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660"/>
            <a:ext cx="7656394" cy="34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9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7510838" cy="18827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our arrogance that blinds us to our failures!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 are susceptible to spiritual blindness: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lind-leading-blind | Mundabor's Blog">
            <a:extLst>
              <a:ext uri="{FF2B5EF4-FFF2-40B4-BE49-F238E27FC236}">
                <a16:creationId xmlns:a16="http://schemas.microsoft.com/office/drawing/2014/main" id="{E81AAEEB-0848-4B36-B645-E74425B6D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660"/>
            <a:ext cx="7656394" cy="34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A35ADB-7DD8-4C5C-9249-43E0A28403E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3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more than conscience must be our guide: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24D447D-1B47-445C-A922-B7EE2762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42" y="1487606"/>
            <a:ext cx="3580258" cy="53703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999BC8-C1AD-418E-B527-A58E67D019A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1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And </a:t>
            </a:r>
            <a:r>
              <a:rPr lang="en-US" sz="2800" b="1" u="sng" dirty="0">
                <a:solidFill>
                  <a:schemeClr val="tx1"/>
                </a:solidFill>
              </a:rPr>
              <a:t>who</a:t>
            </a:r>
            <a:r>
              <a:rPr lang="en-US" sz="2800" b="1" dirty="0">
                <a:solidFill>
                  <a:schemeClr val="tx1"/>
                </a:solidFill>
              </a:rPr>
              <a:t> does the heart deceive? </a:t>
            </a: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more than conscience must be our guide: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24D447D-1B47-445C-A922-B7EE2762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42" y="1487606"/>
            <a:ext cx="3580258" cy="53703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3F0D35-39A3-4502-87D8-7703CB5BCAB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6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tx1"/>
                </a:solidFill>
              </a:rPr>
              <a:t>Usually, it deceives its </a:t>
            </a:r>
            <a:r>
              <a:rPr lang="en-US" sz="2800" b="1" i="1" u="sng" dirty="0">
                <a:solidFill>
                  <a:schemeClr val="tx1"/>
                </a:solidFill>
              </a:rPr>
              <a:t>owner</a:t>
            </a:r>
            <a:r>
              <a:rPr lang="en-US" sz="2800" b="1" i="1" dirty="0">
                <a:solidFill>
                  <a:schemeClr val="tx1"/>
                </a:solidFill>
              </a:rPr>
              <a:t>!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more than conscience must be our guide: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24D447D-1B47-445C-A922-B7EE2762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42" y="1487606"/>
            <a:ext cx="3580258" cy="5370393"/>
          </a:xfrm>
          <a:prstGeom prst="rect">
            <a:avLst/>
          </a:prstGeom>
        </p:spPr>
      </p:pic>
      <p:pic>
        <p:nvPicPr>
          <p:cNvPr id="2050" name="Picture 2" descr="#thats-me-heh | Tumblr">
            <a:extLst>
              <a:ext uri="{FF2B5EF4-FFF2-40B4-BE49-F238E27FC236}">
                <a16:creationId xmlns:a16="http://schemas.microsoft.com/office/drawing/2014/main" id="{DF45A138-8B2B-43A8-8B2D-372E97D5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44" y="3429000"/>
            <a:ext cx="3035774" cy="30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9683E6-0B28-4D76-936F-3F17D854812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We are expert at: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more than conscience must be our guide: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24D447D-1B47-445C-A922-B7EE2762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42" y="1487606"/>
            <a:ext cx="3580258" cy="53703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735DF0-98CE-441D-842A-3DDB8A57CEF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81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We are expert at: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Finding “excellent” reasons for our own actions.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more than conscience must be our guide: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24D447D-1B47-445C-A922-B7EE2762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42" y="1487606"/>
            <a:ext cx="3580258" cy="53703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3602ED-476E-4DF0-991C-1DB11DA9385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5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Human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133" y="4050836"/>
            <a:ext cx="7535733" cy="18449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Part 2. 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We’re not that good at this… </a:t>
            </a:r>
          </a:p>
        </p:txBody>
      </p:sp>
    </p:spTree>
    <p:extLst>
      <p:ext uri="{BB962C8B-B14F-4D97-AF65-F5344CB8AC3E}">
        <p14:creationId xmlns:p14="http://schemas.microsoft.com/office/powerpoint/2010/main" val="3316554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We are expert at: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Finding “excellent” reasons for our own actions.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Excusing our sinful actions.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more than conscience must be our guide: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24D447D-1B47-445C-A922-B7EE2762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42" y="1487606"/>
            <a:ext cx="3580258" cy="53703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70E873-4A28-4CA0-BF78-AA8BC833E6A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7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We are expert at: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Finding “excellent” reasons for our own actions.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Excusing our sinful actions.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Pleading extenuating circumstances in our own case.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more than conscience must be our guide: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24D447D-1B47-445C-A922-B7EE2762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42" y="1487606"/>
            <a:ext cx="3580258" cy="53703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48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We’re not gods.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5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solidFill>
                  <a:schemeClr val="tx1"/>
                </a:solidFill>
              </a:rPr>
              <a:t>We’re not: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25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solidFill>
                  <a:schemeClr val="tx1"/>
                </a:solidFill>
              </a:rPr>
              <a:t>We’re not: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Noble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31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solidFill>
                  <a:schemeClr val="tx1"/>
                </a:solidFill>
              </a:rPr>
              <a:t>We’re not: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Noble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Wise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0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solidFill>
                  <a:schemeClr val="tx1"/>
                </a:solidFill>
              </a:rPr>
              <a:t>We’re not: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Noble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Wise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Ever advancing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2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>
                <a:solidFill>
                  <a:schemeClr val="tx1"/>
                </a:solidFill>
              </a:rPr>
              <a:t>We sin:</a:t>
            </a:r>
          </a:p>
          <a:p>
            <a:pPr marL="457200" indent="-457200">
              <a:buAutoNum type="arabicPeriod" startAt="3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6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>
                <a:solidFill>
                  <a:schemeClr val="tx1"/>
                </a:solidFill>
              </a:rPr>
              <a:t>We sin: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Always desperately in need of God’s guidance! </a:t>
            </a:r>
          </a:p>
          <a:p>
            <a:pPr marL="457200" indent="-457200">
              <a:buAutoNum type="arabicPeriod" startAt="3"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8B4D-733E-4D45-8FBB-CE80BD73F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 fontScale="70000" lnSpcReduction="20000"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Because when we make decisions for ourselves…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We choose selfishly: 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C1382-E4D2-402D-8B06-432E56B8034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B063D8-3E2A-40DF-939B-3CDC404E3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856" b="9618"/>
          <a:stretch/>
        </p:blipFill>
        <p:spPr>
          <a:xfrm>
            <a:off x="5427242" y="2926495"/>
            <a:ext cx="3612266" cy="2977116"/>
          </a:xfrm>
        </p:spPr>
      </p:pic>
    </p:spTree>
    <p:extLst>
      <p:ext uri="{BB962C8B-B14F-4D97-AF65-F5344CB8AC3E}">
        <p14:creationId xmlns:p14="http://schemas.microsoft.com/office/powerpoint/2010/main" val="2615630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b="1" dirty="0">
                <a:solidFill>
                  <a:schemeClr val="tx1"/>
                </a:solidFill>
              </a:rPr>
              <a:t>Unresolved problems: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9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29"/>
            <a:ext cx="4672103" cy="475556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b="1" dirty="0">
                <a:solidFill>
                  <a:schemeClr val="tx1"/>
                </a:solidFill>
              </a:rPr>
              <a:t>Unresolved problems: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Murder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Violence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Racism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Hatred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Greed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Theft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Immorality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>
                <a:solidFill>
                  <a:schemeClr val="tx1"/>
                </a:solidFill>
              </a:rPr>
              <a:t>Biggest problem: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8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>
                <a:solidFill>
                  <a:schemeClr val="tx1"/>
                </a:solidFill>
              </a:rPr>
              <a:t>Biggest problem: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Separation from God.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2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>
                <a:solidFill>
                  <a:schemeClr val="tx1"/>
                </a:solidFill>
              </a:rPr>
              <a:t>Biggest problem: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Separation from God.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For this we must seek our Saviour—Jesus Christ.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11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10" y="2102430"/>
            <a:ext cx="4672103" cy="41891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b="1" dirty="0">
                <a:solidFill>
                  <a:schemeClr val="tx1"/>
                </a:solidFill>
              </a:rPr>
              <a:t>Biggest problem: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Separation from God.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For this we must seek our Saviour—Jesus Christ.</a:t>
            </a:r>
          </a:p>
          <a:p>
            <a:pPr lvl="1"/>
            <a:r>
              <a:rPr lang="en-NZ" sz="2800" b="1" spc="-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2:5—</a:t>
            </a:r>
            <a:br>
              <a:rPr lang="en-NZ" sz="2800" b="1" spc="-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800" b="1" i="0" spc="-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there is one God, </a:t>
            </a:r>
            <a:r>
              <a:rPr lang="en-NZ" sz="2800" b="1" i="1" spc="-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NZ" sz="2800" b="1" i="0" spc="-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one mediator also between God and men, </a:t>
            </a:r>
            <a:r>
              <a:rPr lang="en-NZ" sz="2800" b="1" i="1" spc="-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NZ" sz="2800" b="1" i="0" spc="-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man Christ Jesus,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4"/>
            <a:ext cx="7886700" cy="68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We’re only human.</a:t>
            </a:r>
            <a:endParaRPr lang="en-NZ" sz="3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0C8AF7-8DA0-4E7F-BFD8-B4D9731852E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60787D-E273-4B37-99BA-EECF1A84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10" b="14675"/>
          <a:stretch/>
        </p:blipFill>
        <p:spPr>
          <a:xfrm>
            <a:off x="5453113" y="1583140"/>
            <a:ext cx="3690887" cy="2033517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9CB4E89-DF62-44EF-BFDB-8484ACDBF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0"/>
          <a:stretch/>
        </p:blipFill>
        <p:spPr>
          <a:xfrm>
            <a:off x="5453113" y="3446892"/>
            <a:ext cx="3690887" cy="3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0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8B4D-733E-4D45-8FBB-CE80BD73F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Because 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3400" b="1" dirty="0">
                <a:solidFill>
                  <a:schemeClr val="tx1"/>
                </a:solidFill>
              </a:rPr>
              <a:t>We choose selfishly: </a:t>
            </a:r>
            <a:endParaRPr lang="en-NZ" sz="34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B063D8-3E2A-40DF-939B-3CDC404E3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856" b="9618"/>
          <a:stretch/>
        </p:blipFill>
        <p:spPr>
          <a:xfrm>
            <a:off x="5427242" y="2926495"/>
            <a:ext cx="3612266" cy="297711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E1155E-ACEF-40CE-9269-350FE95B675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8B4D-733E-4D45-8FBB-CE80BD73F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.. make decisions for ourselves…………..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We choose selfishly: </a:t>
            </a:r>
            <a:endParaRPr lang="en-NZ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B063D8-3E2A-40DF-939B-3CDC404E3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856" b="9618"/>
          <a:stretch/>
        </p:blipFill>
        <p:spPr>
          <a:xfrm>
            <a:off x="5427242" y="2926495"/>
            <a:ext cx="3612266" cy="2977116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622FCD6-D6BE-48A7-9D45-00F716345205}"/>
              </a:ext>
            </a:extLst>
          </p:cNvPr>
          <p:cNvSpPr txBox="1">
            <a:spLocks/>
          </p:cNvSpPr>
          <p:nvPr/>
        </p:nvSpPr>
        <p:spPr>
          <a:xfrm>
            <a:off x="628650" y="2926495"/>
            <a:ext cx="3088110" cy="297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Chaos results when citizens do what is right to them (Judges 21:25).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1997A8-FD3E-4B89-AD17-A3F08AE6939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2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AE3EBC-8EEB-4663-941C-89E4952E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4572000" y="2664014"/>
            <a:ext cx="4145316" cy="310898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Because when we makes for ourselves……………..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We choose selfishly: 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04FC8F-526D-4943-8FC7-AB66B419AF3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2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AE3EBC-8EEB-4663-941C-89E4952E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4572000" y="2664014"/>
            <a:ext cx="4145316" cy="31089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480" y="2664014"/>
            <a:ext cx="3820520" cy="419398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This is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why laws are necessary in a country.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Because when we makes for ourselves……………..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We choose selfishly: 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300779-2893-4799-BDA4-9A3B789C82B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4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AE3EBC-8EEB-4663-941C-89E4952E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4572000" y="2664014"/>
            <a:ext cx="4145316" cy="31089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04845-D2B3-40FC-915E-7615B10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480" y="2664014"/>
            <a:ext cx="3820520" cy="419398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This is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why laws are necessary in a country.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Rulers become selfish and crush the human spirit in order to keep their own position.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Because when we makes for ourselves……………..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We choose selfishly: 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34B655-5634-4CE5-8364-9D55772416B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0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B98AA5-BBDA-41F2-9A4D-5EE103C72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02103"/>
            <a:ext cx="7886700" cy="15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Because we are susceptible to spiritual blindness: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endParaRPr lang="en-NZ" sz="34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A6F3F0-2FFE-4938-A0DB-BF17F09CA34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81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800" dirty="0"/>
          </a:p>
          <a:p>
            <a:r>
              <a:rPr lang="en-NZ" dirty="0">
                <a:solidFill>
                  <a:schemeClr val="bg1"/>
                </a:solidFill>
              </a:rPr>
              <a:t>Human Solutions…Part 2. </a:t>
            </a:r>
            <a:r>
              <a:rPr lang="en-US" sz="2800" dirty="0">
                <a:solidFill>
                  <a:schemeClr val="bg1"/>
                </a:solidFill>
              </a:rPr>
              <a:t>We’re not that good at this…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11" name="Picture 2" descr="blind-leading-blind | Mundabor's Blog">
            <a:extLst>
              <a:ext uri="{FF2B5EF4-FFF2-40B4-BE49-F238E27FC236}">
                <a16:creationId xmlns:a16="http://schemas.microsoft.com/office/drawing/2014/main" id="{71F68DA2-965F-46AD-A4D3-19463C16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660"/>
            <a:ext cx="7656394" cy="34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82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1083</Words>
  <Application>Microsoft Office PowerPoint</Application>
  <PresentationFormat>On-screen Show (4:3)</PresentationFormat>
  <Paragraphs>176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system-ui</vt:lpstr>
      <vt:lpstr>Trebuchet MS</vt:lpstr>
      <vt:lpstr>Wingdings 3</vt:lpstr>
      <vt:lpstr>Facet</vt:lpstr>
      <vt:lpstr>PowerPoint Presentation</vt:lpstr>
      <vt:lpstr>Human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Solutions</dc:title>
  <dc:creator>Morningside Church</dc:creator>
  <cp:lastModifiedBy>Morningside Church of Christ</cp:lastModifiedBy>
  <cp:revision>13</cp:revision>
  <dcterms:created xsi:type="dcterms:W3CDTF">2016-07-10T03:13:07Z</dcterms:created>
  <dcterms:modified xsi:type="dcterms:W3CDTF">2022-02-20T04:30:55Z</dcterms:modified>
</cp:coreProperties>
</file>