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77" r:id="rId2"/>
    <p:sldId id="770" r:id="rId3"/>
    <p:sldId id="828" r:id="rId4"/>
    <p:sldId id="841" r:id="rId5"/>
    <p:sldId id="842" r:id="rId6"/>
    <p:sldId id="843" r:id="rId7"/>
    <p:sldId id="825" r:id="rId8"/>
    <p:sldId id="829" r:id="rId9"/>
    <p:sldId id="826" r:id="rId10"/>
    <p:sldId id="830" r:id="rId11"/>
    <p:sldId id="831" r:id="rId12"/>
    <p:sldId id="832" r:id="rId13"/>
    <p:sldId id="833" r:id="rId14"/>
    <p:sldId id="834" r:id="rId15"/>
    <p:sldId id="835" r:id="rId16"/>
    <p:sldId id="827" r:id="rId17"/>
    <p:sldId id="836" r:id="rId18"/>
    <p:sldId id="871" r:id="rId19"/>
    <p:sldId id="837" r:id="rId20"/>
    <p:sldId id="838" r:id="rId21"/>
    <p:sldId id="839" r:id="rId22"/>
    <p:sldId id="872" r:id="rId23"/>
    <p:sldId id="845" r:id="rId24"/>
    <p:sldId id="847" r:id="rId25"/>
    <p:sldId id="846" r:id="rId26"/>
    <p:sldId id="844" r:id="rId27"/>
    <p:sldId id="873" r:id="rId28"/>
    <p:sldId id="848" r:id="rId29"/>
    <p:sldId id="849" r:id="rId30"/>
    <p:sldId id="850" r:id="rId31"/>
    <p:sldId id="851" r:id="rId32"/>
    <p:sldId id="874" r:id="rId33"/>
    <p:sldId id="852" r:id="rId34"/>
    <p:sldId id="860" r:id="rId35"/>
    <p:sldId id="859" r:id="rId36"/>
    <p:sldId id="853" r:id="rId37"/>
    <p:sldId id="854" r:id="rId38"/>
    <p:sldId id="855" r:id="rId39"/>
    <p:sldId id="862" r:id="rId40"/>
    <p:sldId id="863" r:id="rId41"/>
    <p:sldId id="856" r:id="rId42"/>
    <p:sldId id="857" r:id="rId43"/>
    <p:sldId id="858" r:id="rId44"/>
    <p:sldId id="840" r:id="rId45"/>
    <p:sldId id="875" r:id="rId46"/>
    <p:sldId id="864" r:id="rId47"/>
    <p:sldId id="865" r:id="rId48"/>
    <p:sldId id="868" r:id="rId49"/>
    <p:sldId id="869" r:id="rId50"/>
    <p:sldId id="866" r:id="rId51"/>
    <p:sldId id="867" r:id="rId52"/>
    <p:sldId id="870" r:id="rId53"/>
    <p:sldId id="81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15DC6-9C2B-404E-9AB5-298E8BFE102E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F8C6-3B3D-466F-9913-7CD7BF1431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083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62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950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49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13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320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292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572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621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88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447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43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9E8AE-1A02-47E6-8981-2455664E0B65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995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</a:t>
            </a:r>
            <a:r>
              <a:rPr lang="en-NZ" sz="3600" dirty="0"/>
              <a:t>Where Do I Fit?</a:t>
            </a:r>
            <a:endParaRPr lang="en-US" sz="3600" dirty="0"/>
          </a:p>
          <a:p>
            <a:endParaRPr lang="en-US" sz="800" dirty="0"/>
          </a:p>
          <a:p>
            <a:r>
              <a:rPr lang="en-US" sz="3600" dirty="0"/>
              <a:t>Part 2. “My Talents are…”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20 February 2022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live from 42 Leslie Ave, Auckland, Aotearoa/NZ.</a:t>
            </a:r>
          </a:p>
        </p:txBody>
      </p:sp>
    </p:spTree>
    <p:extLst>
      <p:ext uri="{BB962C8B-B14F-4D97-AF65-F5344CB8AC3E}">
        <p14:creationId xmlns:p14="http://schemas.microsoft.com/office/powerpoint/2010/main" val="74756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“We look for people with: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" name="Picture 2" descr="Business Clipart - woman-working-in-office-clipart-623 ...">
            <a:extLst>
              <a:ext uri="{FF2B5EF4-FFF2-40B4-BE49-F238E27FC236}">
                <a16:creationId xmlns:a16="http://schemas.microsoft.com/office/drawing/2014/main" id="{77A5D796-F8A1-43A7-A9B9-A8173C947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15873"/>
          <a:stretch/>
        </p:blipFill>
        <p:spPr bwMode="auto">
          <a:xfrm>
            <a:off x="0" y="1897039"/>
            <a:ext cx="32891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“We look for people with: </a:t>
            </a:r>
          </a:p>
          <a:p>
            <a:pPr lvl="2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Good character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" name="Picture 2" descr="Business Clipart - woman-working-in-office-clipart-623 ...">
            <a:extLst>
              <a:ext uri="{FF2B5EF4-FFF2-40B4-BE49-F238E27FC236}">
                <a16:creationId xmlns:a16="http://schemas.microsoft.com/office/drawing/2014/main" id="{77A5D796-F8A1-43A7-A9B9-A8173C947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15873"/>
          <a:stretch/>
        </p:blipFill>
        <p:spPr bwMode="auto">
          <a:xfrm>
            <a:off x="0" y="1897039"/>
            <a:ext cx="32891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8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“We look for people with: </a:t>
            </a:r>
          </a:p>
          <a:p>
            <a:pPr lvl="2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Good character</a:t>
            </a:r>
          </a:p>
          <a:p>
            <a:pPr lvl="2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Good judgement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" name="Picture 2" descr="Business Clipart - woman-working-in-office-clipart-623 ...">
            <a:extLst>
              <a:ext uri="{FF2B5EF4-FFF2-40B4-BE49-F238E27FC236}">
                <a16:creationId xmlns:a16="http://schemas.microsoft.com/office/drawing/2014/main" id="{77A5D796-F8A1-43A7-A9B9-A8173C947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15873"/>
          <a:stretch/>
        </p:blipFill>
        <p:spPr bwMode="auto">
          <a:xfrm>
            <a:off x="0" y="1897039"/>
            <a:ext cx="32891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8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“We look for people with: </a:t>
            </a:r>
          </a:p>
          <a:p>
            <a:pPr lvl="2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Good character</a:t>
            </a:r>
          </a:p>
          <a:p>
            <a:pPr lvl="2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Good judgement</a:t>
            </a:r>
          </a:p>
          <a:p>
            <a:pPr lvl="2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 the ability to work well with others.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" name="Picture 2" descr="Business Clipart - woman-working-in-office-clipart-623 ...">
            <a:extLst>
              <a:ext uri="{FF2B5EF4-FFF2-40B4-BE49-F238E27FC236}">
                <a16:creationId xmlns:a16="http://schemas.microsoft.com/office/drawing/2014/main" id="{77A5D796-F8A1-43A7-A9B9-A8173C947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15873"/>
          <a:stretch/>
        </p:blipFill>
        <p:spPr bwMode="auto">
          <a:xfrm>
            <a:off x="0" y="1897039"/>
            <a:ext cx="32891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1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We can teach skills…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" name="Picture 2" descr="Business Clipart - woman-working-in-office-clipart-623 ...">
            <a:extLst>
              <a:ext uri="{FF2B5EF4-FFF2-40B4-BE49-F238E27FC236}">
                <a16:creationId xmlns:a16="http://schemas.microsoft.com/office/drawing/2014/main" id="{77A5D796-F8A1-43A7-A9B9-A8173C947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15873"/>
          <a:stretch/>
        </p:blipFill>
        <p:spPr bwMode="auto">
          <a:xfrm>
            <a:off x="0" y="1897039"/>
            <a:ext cx="32891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4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We can teach skills…</a:t>
            </a:r>
          </a:p>
          <a:p>
            <a:pPr lvl="2"/>
            <a:r>
              <a:rPr lang="en-NZ" sz="2800" dirty="0">
                <a:solidFill>
                  <a:srgbClr val="000000"/>
                </a:solidFill>
                <a:latin typeface="system-ui"/>
              </a:rPr>
              <a:t>W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e can’t teach character.”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" name="Picture 2" descr="Business Clipart - woman-working-in-office-clipart-623 ...">
            <a:extLst>
              <a:ext uri="{FF2B5EF4-FFF2-40B4-BE49-F238E27FC236}">
                <a16:creationId xmlns:a16="http://schemas.microsoft.com/office/drawing/2014/main" id="{77A5D796-F8A1-43A7-A9B9-A8173C947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15873"/>
          <a:stretch/>
        </p:blipFill>
        <p:spPr bwMode="auto">
          <a:xfrm>
            <a:off x="0" y="1897039"/>
            <a:ext cx="32891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9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To qualify for kingdom work, cultivate the fruit of the Spirit (Gal 5:22–23).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</p:spTree>
    <p:extLst>
      <p:ext uri="{BB962C8B-B14F-4D97-AF65-F5344CB8AC3E}">
        <p14:creationId xmlns:p14="http://schemas.microsoft.com/office/powerpoint/2010/main" val="88362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pPr marL="0" indent="0">
              <a:buNone/>
            </a:pP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2050" name="Picture 2" descr="The Fruit of the Spirit typography wood sign by ...">
            <a:extLst>
              <a:ext uri="{FF2B5EF4-FFF2-40B4-BE49-F238E27FC236}">
                <a16:creationId xmlns:a16="http://schemas.microsoft.com/office/drawing/2014/main" id="{7CACFB21-EC80-46EF-9DD8-868B60840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/>
          <a:stretch/>
        </p:blipFill>
        <p:spPr bwMode="auto">
          <a:xfrm>
            <a:off x="133634" y="1146412"/>
            <a:ext cx="3074009" cy="57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1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If you do that, you needn’t be concerned about your skill set.</a:t>
            </a:r>
          </a:p>
          <a:p>
            <a:pPr marL="0" indent="0">
              <a:buNone/>
            </a:pP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2050" name="Picture 2" descr="The Fruit of the Spirit typography wood sign by ...">
            <a:extLst>
              <a:ext uri="{FF2B5EF4-FFF2-40B4-BE49-F238E27FC236}">
                <a16:creationId xmlns:a16="http://schemas.microsoft.com/office/drawing/2014/main" id="{7CACFB21-EC80-46EF-9DD8-868B60840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/>
          <a:stretch/>
        </p:blipFill>
        <p:spPr bwMode="auto">
          <a:xfrm>
            <a:off x="133634" y="1146412"/>
            <a:ext cx="3074009" cy="57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99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God will slot you in the right position.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2050" name="Picture 2" descr="The Fruit of the Spirit typography wood sign by ...">
            <a:extLst>
              <a:ext uri="{FF2B5EF4-FFF2-40B4-BE49-F238E27FC236}">
                <a16:creationId xmlns:a16="http://schemas.microsoft.com/office/drawing/2014/main" id="{7CACFB21-EC80-46EF-9DD8-868B60840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/>
          <a:stretch/>
        </p:blipFill>
        <p:spPr bwMode="auto">
          <a:xfrm>
            <a:off x="133634" y="1146412"/>
            <a:ext cx="3074009" cy="57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3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D6A851-FBAF-4295-91F5-09F643D69B92}"/>
              </a:ext>
            </a:extLst>
          </p:cNvPr>
          <p:cNvSpPr txBox="1">
            <a:spLocks/>
          </p:cNvSpPr>
          <p:nvPr/>
        </p:nvSpPr>
        <p:spPr>
          <a:xfrm>
            <a:off x="480060" y="5576887"/>
            <a:ext cx="8183880" cy="64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Series: Where Do I Fit? Part 2. </a:t>
            </a:r>
            <a:r>
              <a:rPr lang="en-US" sz="2800"/>
              <a:t>My Talents are…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Web_-Page-1-wpcf_1100x597">
            <a:extLst>
              <a:ext uri="{FF2B5EF4-FFF2-40B4-BE49-F238E27FC236}">
                <a16:creationId xmlns:a16="http://schemas.microsoft.com/office/drawing/2014/main" id="{98293152-AD80-4013-AD9B-2E4DD6B79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2" b="2"/>
          <a:stretch/>
        </p:blipFill>
        <p:spPr bwMode="auto">
          <a:xfrm>
            <a:off x="480060" y="640080"/>
            <a:ext cx="818388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20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There are plenty of kingdom openings for people of character.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2050" name="Picture 2" descr="The Fruit of the Spirit typography wood sign by ...">
            <a:extLst>
              <a:ext uri="{FF2B5EF4-FFF2-40B4-BE49-F238E27FC236}">
                <a16:creationId xmlns:a16="http://schemas.microsoft.com/office/drawing/2014/main" id="{7CACFB21-EC80-46EF-9DD8-868B60840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/>
          <a:stretch/>
        </p:blipFill>
        <p:spPr bwMode="auto">
          <a:xfrm>
            <a:off x="133634" y="1146412"/>
            <a:ext cx="3074009" cy="57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46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Let God worry about the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br>
              <a:rPr lang="en-NZ" dirty="0"/>
            </a:b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620DFB-C326-4909-8D21-3110042BB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7758" r="5429" b="9490"/>
          <a:stretch/>
        </p:blipFill>
        <p:spPr bwMode="auto">
          <a:xfrm>
            <a:off x="232011" y="1897039"/>
            <a:ext cx="3234521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4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Let God worry about the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Corinthians 3:5—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5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What then is Apollos? And what is Paul? Servants through whom you believed, even as the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Lord gave </a:t>
            </a:r>
            <a:r>
              <a:rPr lang="en-NZ" b="0" i="1" u="sng" dirty="0">
                <a:solidFill>
                  <a:srgbClr val="000000"/>
                </a:solidFill>
                <a:effectLst/>
                <a:latin typeface="system-ui"/>
              </a:rPr>
              <a:t>opportunity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 to each one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  <a:br>
              <a:rPr lang="en-NZ" dirty="0"/>
            </a:b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620DFB-C326-4909-8D21-3110042BB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7758" r="5429" b="9490"/>
          <a:stretch/>
        </p:blipFill>
        <p:spPr bwMode="auto">
          <a:xfrm>
            <a:off x="232011" y="1897039"/>
            <a:ext cx="3234521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69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Let God worry about the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Galatians 6:10—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10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So then, while we have opportunity, let us do good to all people, and especially to those who are of the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household of the faith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9315813-CFB0-4700-9561-508B02E17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7758" r="5429" b="9490"/>
          <a:stretch/>
        </p:blipFill>
        <p:spPr bwMode="auto">
          <a:xfrm>
            <a:off x="232011" y="1897039"/>
            <a:ext cx="3234521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54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Let God worry about the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Colossians 4:5—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5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Conduct yourselves with wisdom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toward outsiders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, making the most of the opportunity.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9502E1-E60B-4843-B262-32D83E17A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7758" r="5429" b="9490"/>
          <a:stretch/>
        </p:blipFill>
        <p:spPr bwMode="auto">
          <a:xfrm>
            <a:off x="232011" y="1897039"/>
            <a:ext cx="3234521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61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Let God worry about the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Philippians 4:10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10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I rejoiced in the Lord greatly, that now at last you have revived your concern for me; indeed, you were concerned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before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, but you lacked opportunity.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302A06-8A9B-4E5A-A8FA-1B5C072C4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7758" r="5429" b="9490"/>
          <a:stretch/>
        </p:blipFill>
        <p:spPr bwMode="auto">
          <a:xfrm>
            <a:off x="232011" y="1897039"/>
            <a:ext cx="3234521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03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Loyalty doesn’t complain about inconvenience.</a:t>
            </a:r>
            <a:endParaRPr lang="en-NZ" dirty="0"/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marL="0" indent="0" rtl="0">
              <a:spcBef>
                <a:spcPts val="1100"/>
              </a:spcBef>
              <a:spcAft>
                <a:spcPts val="0"/>
              </a:spcAft>
              <a:buNone/>
            </a:pPr>
            <a:br>
              <a:rPr lang="en-NZ" dirty="0"/>
            </a:b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170" name="Picture 2" descr="Old Schoolhouse Sketch stock vector art 115047301 | iStock">
            <a:extLst>
              <a:ext uri="{FF2B5EF4-FFF2-40B4-BE49-F238E27FC236}">
                <a16:creationId xmlns:a16="http://schemas.microsoft.com/office/drawing/2014/main" id="{B64AAFA7-2857-422D-86E0-F2DFBF1D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6" y="1678675"/>
            <a:ext cx="3390137" cy="45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433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Loyalty doesn’t complain about inconvenience.</a:t>
            </a:r>
            <a:endParaRPr lang="en-NZ" dirty="0"/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u="none" strike="noStrike" dirty="0">
                <a:solidFill>
                  <a:srgbClr val="222222"/>
                </a:solidFill>
                <a:effectLst/>
              </a:rPr>
              <a:t>I heard a story about an old man who was always present when the church met…</a:t>
            </a:r>
          </a:p>
          <a:p>
            <a:pPr marL="0" indent="0" rtl="0">
              <a:spcBef>
                <a:spcPts val="1100"/>
              </a:spcBef>
              <a:spcAft>
                <a:spcPts val="0"/>
              </a:spcAft>
              <a:buNone/>
            </a:pPr>
            <a:br>
              <a:rPr lang="en-NZ" dirty="0"/>
            </a:b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170" name="Picture 2" descr="Old Schoolhouse Sketch stock vector art 115047301 | iStock">
            <a:extLst>
              <a:ext uri="{FF2B5EF4-FFF2-40B4-BE49-F238E27FC236}">
                <a16:creationId xmlns:a16="http://schemas.microsoft.com/office/drawing/2014/main" id="{B64AAFA7-2857-422D-86E0-F2DFBF1D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6" y="1678675"/>
            <a:ext cx="3390137" cy="45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5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Loyalty doesn’t complain about inconvenience.</a:t>
            </a:r>
            <a:endParaRPr lang="en-NZ" dirty="0"/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dirty="0">
                <a:solidFill>
                  <a:srgbClr val="222222"/>
                </a:solidFill>
              </a:rPr>
              <a:t>E</a:t>
            </a:r>
            <a:r>
              <a:rPr lang="en-NZ" b="0" i="0" u="none" strike="noStrike" dirty="0">
                <a:solidFill>
                  <a:srgbClr val="222222"/>
                </a:solidFill>
                <a:effectLst/>
              </a:rPr>
              <a:t>ven though he was stone deaf. </a:t>
            </a:r>
          </a:p>
          <a:p>
            <a:pPr marL="0" indent="0" rtl="0">
              <a:spcBef>
                <a:spcPts val="1100"/>
              </a:spcBef>
              <a:spcAft>
                <a:spcPts val="0"/>
              </a:spcAft>
              <a:buNone/>
            </a:pPr>
            <a:br>
              <a:rPr lang="en-NZ" dirty="0"/>
            </a:b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170" name="Picture 2" descr="Old Schoolhouse Sketch stock vector art 115047301 | iStock">
            <a:extLst>
              <a:ext uri="{FF2B5EF4-FFF2-40B4-BE49-F238E27FC236}">
                <a16:creationId xmlns:a16="http://schemas.microsoft.com/office/drawing/2014/main" id="{B64AAFA7-2857-422D-86E0-F2DFBF1D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6" y="1678675"/>
            <a:ext cx="3390137" cy="45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38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Loyalty doesn’t complain about inconvenience.</a:t>
            </a:r>
            <a:endParaRPr lang="en-NZ" dirty="0"/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u="none" strike="noStrike" dirty="0">
                <a:solidFill>
                  <a:srgbClr val="222222"/>
                </a:solidFill>
                <a:effectLst/>
              </a:rPr>
              <a:t>Asked why he continued to attend when he couldn’t hear a word being said, he replied…</a:t>
            </a:r>
          </a:p>
          <a:p>
            <a:pPr marL="0" indent="0" rtl="0">
              <a:spcBef>
                <a:spcPts val="1100"/>
              </a:spcBef>
              <a:spcAft>
                <a:spcPts val="0"/>
              </a:spcAft>
              <a:buNone/>
            </a:pPr>
            <a:br>
              <a:rPr lang="en-NZ" dirty="0"/>
            </a:b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170" name="Picture 2" descr="Old Schoolhouse Sketch stock vector art 115047301 | iStock">
            <a:extLst>
              <a:ext uri="{FF2B5EF4-FFF2-40B4-BE49-F238E27FC236}">
                <a16:creationId xmlns:a16="http://schemas.microsoft.com/office/drawing/2014/main" id="{B64AAFA7-2857-422D-86E0-F2DFBF1D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6" y="1678675"/>
            <a:ext cx="3390137" cy="45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3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Jennifer Smith needed a job.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F4C0A3E-0A44-47C7-86F9-FD8E290F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310"/>
            <a:ext cx="3186424" cy="26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ow Hiring Portable Sidewalk Sign, SKU: K-Roll-1123">
            <a:extLst>
              <a:ext uri="{FF2B5EF4-FFF2-40B4-BE49-F238E27FC236}">
                <a16:creationId xmlns:a16="http://schemas.microsoft.com/office/drawing/2014/main" id="{040F75C6-A052-480C-A9A2-D1CF9BFA5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r="17364"/>
          <a:stretch/>
        </p:blipFill>
        <p:spPr bwMode="auto">
          <a:xfrm>
            <a:off x="628650" y="4135271"/>
            <a:ext cx="1743705" cy="26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98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Loyalty doesn’t complain about inconvenience.</a:t>
            </a:r>
            <a:endParaRPr lang="en-NZ" dirty="0"/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u="none" strike="noStrike" dirty="0">
                <a:solidFill>
                  <a:srgbClr val="222222"/>
                </a:solidFill>
                <a:effectLst/>
              </a:rPr>
              <a:t>“I want everyone to know whose side I’m on.”</a:t>
            </a:r>
            <a:br>
              <a:rPr lang="en-NZ" dirty="0"/>
            </a:b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170" name="Picture 2" descr="Old Schoolhouse Sketch stock vector art 115047301 | iStock">
            <a:extLst>
              <a:ext uri="{FF2B5EF4-FFF2-40B4-BE49-F238E27FC236}">
                <a16:creationId xmlns:a16="http://schemas.microsoft.com/office/drawing/2014/main" id="{B64AAFA7-2857-422D-86E0-F2DFBF1D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6" y="1678675"/>
            <a:ext cx="3390137" cy="45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Elderly man reading stock vector. Illustration of bench ...">
            <a:extLst>
              <a:ext uri="{FF2B5EF4-FFF2-40B4-BE49-F238E27FC236}">
                <a16:creationId xmlns:a16="http://schemas.microsoft.com/office/drawing/2014/main" id="{1C026784-B2CC-49A4-BE6C-C4C6FCCE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38" y="2856029"/>
            <a:ext cx="3506834" cy="39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80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</p:spTree>
    <p:extLst>
      <p:ext uri="{BB962C8B-B14F-4D97-AF65-F5344CB8AC3E}">
        <p14:creationId xmlns:p14="http://schemas.microsoft.com/office/powerpoint/2010/main" val="2570044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Since we have gifts that differ according to the grace given to us,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each of us is to exercise them accordingly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</p:spTree>
    <p:extLst>
      <p:ext uri="{BB962C8B-B14F-4D97-AF65-F5344CB8AC3E}">
        <p14:creationId xmlns:p14="http://schemas.microsoft.com/office/powerpoint/2010/main" val="2004708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…if prophecy, according to the proportion of his faith; </a:t>
            </a: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</p:spTree>
    <p:extLst>
      <p:ext uri="{BB962C8B-B14F-4D97-AF65-F5344CB8AC3E}">
        <p14:creationId xmlns:p14="http://schemas.microsoft.com/office/powerpoint/2010/main" val="3163250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…if prophecy, according to the proportion of his faith; 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endParaRPr lang="en-NZ" dirty="0">
              <a:solidFill>
                <a:srgbClr val="000000"/>
              </a:solidFill>
              <a:latin typeface="system-ui"/>
            </a:endParaRP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We do not have direct prophecy today…</a:t>
            </a: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15C9EE1D-5D65-4BDF-BDC6-D7DDDA61D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0" y="2634018"/>
            <a:ext cx="3476533" cy="38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66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…if prophecy, according to the proportion of his faith; 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dirty="0">
                <a:solidFill>
                  <a:srgbClr val="000000"/>
                </a:solidFill>
                <a:latin typeface="system-ui"/>
              </a:rPr>
              <a:t>But this is all we need!</a:t>
            </a:r>
            <a:endParaRPr lang="en-NZ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A3EE922E-2F45-4495-BABF-69CB0F69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599"/>
            <a:ext cx="914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58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7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if service, in his serving; 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35842" name="Picture 2" descr="Serve Team - Elevate Life Church">
            <a:extLst>
              <a:ext uri="{FF2B5EF4-FFF2-40B4-BE49-F238E27FC236}">
                <a16:creationId xmlns:a16="http://schemas.microsoft.com/office/drawing/2014/main" id="{F93B1D9B-DF05-4460-B64C-B5C58A12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0384"/>
            <a:ext cx="5349922" cy="35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68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7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…or he who teaches, in his teaching;</a:t>
            </a: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34818" name="Picture 2" descr="Why Bible Teachers Aren't Teachers | Gospel TeacherJack ...">
            <a:extLst>
              <a:ext uri="{FF2B5EF4-FFF2-40B4-BE49-F238E27FC236}">
                <a16:creationId xmlns:a16="http://schemas.microsoft.com/office/drawing/2014/main" id="{0D07CC64-43DE-4403-8A63-7E92B782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6" y="3429000"/>
            <a:ext cx="4939637" cy="32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848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or he who exhorts, in his exhortation; 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33794" name="Picture 2" descr="Barnabas in Antioch - Blackhawk Ministries">
            <a:extLst>
              <a:ext uri="{FF2B5EF4-FFF2-40B4-BE49-F238E27FC236}">
                <a16:creationId xmlns:a16="http://schemas.microsoft.com/office/drawing/2014/main" id="{26420028-529A-40DD-8AE9-B8501C1B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7039"/>
            <a:ext cx="3575713" cy="20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70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or he who exhorts, in his exhortation; 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endParaRPr lang="en-NZ" sz="800" dirty="0">
              <a:solidFill>
                <a:srgbClr val="000000"/>
              </a:solidFill>
              <a:latin typeface="system-ui"/>
            </a:endParaRP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Encouragement becomes a way of life.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33794" name="Picture 2" descr="Barnabas in Antioch - Blackhawk Ministries">
            <a:extLst>
              <a:ext uri="{FF2B5EF4-FFF2-40B4-BE49-F238E27FC236}">
                <a16:creationId xmlns:a16="http://schemas.microsoft.com/office/drawing/2014/main" id="{26420028-529A-40DD-8AE9-B8501C1B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7039"/>
            <a:ext cx="3575713" cy="20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5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Sadly, she 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didn’t have high hopes about her job interview with the technology-consulting firm.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F4C0A3E-0A44-47C7-86F9-FD8E290F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310"/>
            <a:ext cx="3186424" cy="26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ow Hiring Portable Sidewalk Sign, SKU: K-Roll-1123">
            <a:extLst>
              <a:ext uri="{FF2B5EF4-FFF2-40B4-BE49-F238E27FC236}">
                <a16:creationId xmlns:a16="http://schemas.microsoft.com/office/drawing/2014/main" id="{040F75C6-A052-480C-A9A2-D1CF9BFA5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r="17364"/>
          <a:stretch/>
        </p:blipFill>
        <p:spPr bwMode="auto">
          <a:xfrm>
            <a:off x="628650" y="4135271"/>
            <a:ext cx="1743705" cy="26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00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or he who exhorts, in his exhortation; 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endParaRPr lang="en-NZ" sz="800" dirty="0">
              <a:solidFill>
                <a:srgbClr val="000000"/>
              </a:solidFill>
              <a:latin typeface="system-ui"/>
            </a:endParaRP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Encouragement becomes a way of life.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endParaRPr lang="en-NZ" sz="800" dirty="0">
              <a:solidFill>
                <a:srgbClr val="000000"/>
              </a:solidFill>
              <a:latin typeface="system-ui"/>
            </a:endParaRP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Barnabas means: “Son of Exhortation.” (Acts 4:36) </a:t>
            </a: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33794" name="Picture 2" descr="Barnabas in Antioch - Blackhawk Ministries">
            <a:extLst>
              <a:ext uri="{FF2B5EF4-FFF2-40B4-BE49-F238E27FC236}">
                <a16:creationId xmlns:a16="http://schemas.microsoft.com/office/drawing/2014/main" id="{26420028-529A-40DD-8AE9-B8501C1B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7039"/>
            <a:ext cx="3575713" cy="20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70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5076968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…he who gives, with liberality;</a:t>
            </a: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32770" name="Picture 2" descr="Bible Verses about Giving | Ministry-To-Children">
            <a:extLst>
              <a:ext uri="{FF2B5EF4-FFF2-40B4-BE49-F238E27FC236}">
                <a16:creationId xmlns:a16="http://schemas.microsoft.com/office/drawing/2014/main" id="{B6CF9738-9058-468D-ACD0-03AC0FC8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096"/>
            <a:ext cx="5076968" cy="353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…he who leads, with diligence</a:t>
            </a: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31746" name="Picture 2" descr="God Provides | Know Your Bible Level 3 Lesson 8">
            <a:extLst>
              <a:ext uri="{FF2B5EF4-FFF2-40B4-BE49-F238E27FC236}">
                <a16:creationId xmlns:a16="http://schemas.microsoft.com/office/drawing/2014/main" id="{F368B522-C4BF-42DE-91A3-CB0C759E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943"/>
            <a:ext cx="5404513" cy="40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4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i="1" dirty="0">
                <a:solidFill>
                  <a:srgbClr val="222222"/>
                </a:solidFill>
                <a:latin typeface="Arial" panose="020B0604020202020204" pitchFamily="34" charset="0"/>
              </a:rPr>
              <a:t>Gifts—Some miraculous…some not…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Autofit/>
          </a:bodyPr>
          <a:lstStyle/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0" i="0" dirty="0">
                <a:solidFill>
                  <a:srgbClr val="000000"/>
                </a:solidFill>
                <a:effectLst/>
              </a:rPr>
              <a:t>Romans 12:6-8—</a:t>
            </a:r>
          </a:p>
          <a:p>
            <a:pPr rtl="0">
              <a:spcBef>
                <a:spcPts val="1100"/>
              </a:spcBef>
              <a:spcAft>
                <a:spcPts val="0"/>
              </a:spcAft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…he who shows mercy, with cheerfulness.</a:t>
            </a:r>
            <a:endParaRPr lang="en-NZ" dirty="0">
              <a:solidFill>
                <a:srgbClr val="000000"/>
              </a:solidFill>
            </a:endParaRPr>
          </a:p>
          <a:p>
            <a:pPr rtl="0">
              <a:spcBef>
                <a:spcPts val="1100"/>
              </a:spcBef>
              <a:spcAft>
                <a:spcPts val="0"/>
              </a:spcAft>
            </a:pPr>
            <a:endParaRPr lang="en-NZ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27650" name="Picture 2" descr="HELPING OTHERS - Speakeasy Ideas">
            <a:extLst>
              <a:ext uri="{FF2B5EF4-FFF2-40B4-BE49-F238E27FC236}">
                <a16:creationId xmlns:a16="http://schemas.microsoft.com/office/drawing/2014/main" id="{AD6D01A6-7813-4D58-82F3-9458821D4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r="16320"/>
          <a:stretch/>
        </p:blipFill>
        <p:spPr bwMode="auto">
          <a:xfrm>
            <a:off x="179238" y="1897039"/>
            <a:ext cx="3408882" cy="38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60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Always Ready…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5021" y="1825624"/>
            <a:ext cx="4680329" cy="48071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</p:spTree>
    <p:extLst>
      <p:ext uri="{BB962C8B-B14F-4D97-AF65-F5344CB8AC3E}">
        <p14:creationId xmlns:p14="http://schemas.microsoft.com/office/powerpoint/2010/main" val="454727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Always Ready…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5021" y="1825624"/>
            <a:ext cx="4680329" cy="48071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At the Shibuya train station in Tokyo, there is a statue of a dog: </a:t>
            </a:r>
            <a:r>
              <a:rPr lang="en-NZ" b="0" i="0" dirty="0" err="1">
                <a:solidFill>
                  <a:srgbClr val="000000"/>
                </a:solidFill>
                <a:effectLst/>
                <a:latin typeface="system-ui"/>
              </a:rPr>
              <a:t>Hachikō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</a:p>
          <a:p>
            <a:pPr marL="0" indent="0" algn="l">
              <a:buNone/>
            </a:pP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B063B6-3776-47B1-9D8D-FB5A2A81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4"/>
            <a:ext cx="3025641" cy="22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8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Always Ready…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5021" y="1825624"/>
            <a:ext cx="4680329" cy="48071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NZ" b="0" i="0" dirty="0" err="1">
                <a:solidFill>
                  <a:srgbClr val="000000"/>
                </a:solidFill>
                <a:effectLst/>
                <a:latin typeface="system-ui"/>
              </a:rPr>
              <a:t>Hachikō’s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master, </a:t>
            </a:r>
            <a:r>
              <a:rPr lang="en-NZ" b="0" i="0" dirty="0" err="1">
                <a:solidFill>
                  <a:srgbClr val="000000"/>
                </a:solidFill>
                <a:effectLst/>
                <a:latin typeface="system-ui"/>
              </a:rPr>
              <a:t>Hidesabuō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Ueno, was a professor at the Tokyo Imperial University.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B063B6-3776-47B1-9D8D-FB5A2A81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4"/>
            <a:ext cx="3025641" cy="22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24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Always Ready…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5021" y="1825624"/>
            <a:ext cx="4680329" cy="48071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Every afternoon, </a:t>
            </a:r>
            <a:r>
              <a:rPr lang="en-NZ" b="0" i="0" dirty="0" err="1">
                <a:solidFill>
                  <a:srgbClr val="000000"/>
                </a:solidFill>
                <a:effectLst/>
                <a:latin typeface="system-ui"/>
              </a:rPr>
              <a:t>Hachikō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came to meet </a:t>
            </a:r>
            <a:r>
              <a:rPr lang="en-NZ" b="0" i="0" dirty="0" err="1">
                <a:solidFill>
                  <a:srgbClr val="000000"/>
                </a:solidFill>
                <a:effectLst/>
                <a:latin typeface="system-ui"/>
              </a:rPr>
              <a:t>Euno’s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commuter train.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B063B6-3776-47B1-9D8D-FB5A2A81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4"/>
            <a:ext cx="3025641" cy="22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50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Always Ready…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5021" y="1825624"/>
            <a:ext cx="4680329" cy="48071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one day, Ueno wasn’t on the train—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B063B6-3776-47B1-9D8D-FB5A2A81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4"/>
            <a:ext cx="3025641" cy="22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5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Always Ready…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5021" y="1825624"/>
            <a:ext cx="4680329" cy="48071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one day, Ueno wasn’t on the train—he had died of a cerebral haemorrhage in his office.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B063B6-3776-47B1-9D8D-FB5A2A81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4"/>
            <a:ext cx="3025641" cy="22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4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She couldn’t write a line of computer code and knew next to nothing about the business.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 “We’ll get back to you,” they said.</a:t>
            </a:r>
          </a:p>
          <a:p>
            <a:r>
              <a:rPr lang="en-NZ" dirty="0">
                <a:solidFill>
                  <a:schemeClr val="bg1"/>
                </a:solidFill>
                <a:latin typeface="system-ui"/>
              </a:rPr>
              <a:t>So…</a:t>
            </a:r>
            <a:endParaRPr lang="en-NZ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F4C0A3E-0A44-47C7-86F9-FD8E290F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310"/>
            <a:ext cx="3186424" cy="26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ow Hiring Portable Sidewalk Sign, SKU: K-Roll-1123">
            <a:extLst>
              <a:ext uri="{FF2B5EF4-FFF2-40B4-BE49-F238E27FC236}">
                <a16:creationId xmlns:a16="http://schemas.microsoft.com/office/drawing/2014/main" id="{040F75C6-A052-480C-A9A2-D1CF9BFA5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r="17364"/>
          <a:stretch/>
        </p:blipFill>
        <p:spPr bwMode="auto">
          <a:xfrm>
            <a:off x="628650" y="4135271"/>
            <a:ext cx="1743705" cy="26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91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Always Ready…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5021" y="1825624"/>
            <a:ext cx="4680329" cy="48071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Every day, until his death nine years later, </a:t>
            </a:r>
            <a:r>
              <a:rPr lang="en-NZ" b="0" i="0" dirty="0" err="1">
                <a:solidFill>
                  <a:srgbClr val="000000"/>
                </a:solidFill>
                <a:effectLst/>
                <a:latin typeface="system-ui"/>
              </a:rPr>
              <a:t>Hachikō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was at the station when the train arrived…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B063B6-3776-47B1-9D8D-FB5A2A81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4"/>
            <a:ext cx="3025641" cy="22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220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Always Ready…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5021" y="1825624"/>
            <a:ext cx="4680329" cy="48071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l">
              <a:buNone/>
            </a:pPr>
            <a:endParaRPr lang="en-NZ" dirty="0">
              <a:solidFill>
                <a:srgbClr val="000000"/>
              </a:solidFill>
              <a:latin typeface="system-ui"/>
            </a:endParaRPr>
          </a:p>
          <a:p>
            <a:pPr marL="0" indent="0" algn="l">
              <a:buNone/>
            </a:pP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l">
              <a:buNone/>
            </a:pPr>
            <a:endParaRPr lang="en-NZ" dirty="0">
              <a:solidFill>
                <a:srgbClr val="000000"/>
              </a:solidFill>
              <a:latin typeface="system-ui"/>
            </a:endParaRPr>
          </a:p>
          <a:p>
            <a:pPr marL="0" indent="0" algn="l">
              <a:buNone/>
            </a:pP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l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…awaiting the return of his master.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665B88-D517-4F34-A9B6-E3A022419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91225"/>
            <a:ext cx="3028118" cy="20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10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Always Ready…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678675"/>
            <a:ext cx="5130705" cy="48071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NZ" b="0" i="1" dirty="0">
                <a:effectLst/>
                <a:latin typeface="Libre Franklin" panose="020B0604020202020204" pitchFamily="2" charset="0"/>
              </a:rPr>
              <a:t>Jesus is coming soon, morning or night or noon</a:t>
            </a:r>
            <a:br>
              <a:rPr lang="en-NZ" dirty="0"/>
            </a:br>
            <a:r>
              <a:rPr lang="en-NZ" b="0" i="1" dirty="0">
                <a:effectLst/>
                <a:latin typeface="Libre Franklin" panose="020B0604020202020204" pitchFamily="2" charset="0"/>
              </a:rPr>
              <a:t>Many will meet their doom, trumpets will sound.</a:t>
            </a:r>
          </a:p>
          <a:p>
            <a:pPr marL="0" indent="0" algn="l">
              <a:buNone/>
            </a:pPr>
            <a:r>
              <a:rPr lang="en-NZ" b="0" i="1" dirty="0">
                <a:effectLst/>
                <a:latin typeface="Libre Franklin" panose="020B0604020202020204" pitchFamily="2" charset="0"/>
              </a:rPr>
              <a:t>All of the dead shall rise, righteous meet in the skies,</a:t>
            </a:r>
            <a:br>
              <a:rPr lang="en-NZ" dirty="0"/>
            </a:br>
            <a:r>
              <a:rPr lang="en-NZ" b="0" i="1" dirty="0">
                <a:effectLst/>
                <a:latin typeface="Libre Franklin" panose="020B0604020202020204" pitchFamily="2" charset="0"/>
              </a:rPr>
              <a:t>Going where no one dies, heaven-ward bound.</a:t>
            </a:r>
            <a:endParaRPr lang="en-NZ" b="0" i="0" dirty="0"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8656344B-062D-4BFE-8679-F477A020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21" y="4876515"/>
            <a:ext cx="4217158" cy="197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697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Where to Start—Be added to the church…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9045" y="2483892"/>
            <a:ext cx="4216305" cy="4148919"/>
          </a:xfrm>
        </p:spPr>
        <p:txBody>
          <a:bodyPr>
            <a:normAutofit/>
          </a:bodyPr>
          <a:lstStyle/>
          <a:p>
            <a:pPr algn="l"/>
            <a:r>
              <a:rPr lang="en-NZ" b="1" dirty="0">
                <a:latin typeface="system-ui"/>
              </a:rPr>
              <a:t>Acts 2:41—</a:t>
            </a:r>
            <a:endParaRPr lang="en-NZ" b="1" i="0" dirty="0">
              <a:effectLst/>
              <a:latin typeface="system-ui"/>
            </a:endParaRPr>
          </a:p>
          <a:p>
            <a:pPr algn="l"/>
            <a:r>
              <a:rPr lang="en-NZ" b="1" i="0" dirty="0">
                <a:effectLst/>
                <a:latin typeface="system-ui"/>
              </a:rPr>
              <a:t>So then, those who had received his word were baptized; and that day there were added about three thousand souls.</a:t>
            </a:r>
          </a:p>
          <a:p>
            <a:endParaRPr lang="en-NZ" b="1" i="0" dirty="0"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DA971572-0340-4D5E-851B-4C3F0E7E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24266"/>
          <a:stretch/>
        </p:blipFill>
        <p:spPr bwMode="auto">
          <a:xfrm>
            <a:off x="136477" y="2483892"/>
            <a:ext cx="3903260" cy="313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9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“We’ll get back to you,” they said.</a:t>
            </a:r>
          </a:p>
          <a:p>
            <a:r>
              <a:rPr lang="en-NZ" dirty="0">
                <a:solidFill>
                  <a:srgbClr val="000000"/>
                </a:solidFill>
                <a:latin typeface="system-ui"/>
              </a:rPr>
              <a:t>So…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F4C0A3E-0A44-47C7-86F9-FD8E290F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310"/>
            <a:ext cx="3186424" cy="26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ow Hiring Portable Sidewalk Sign, SKU: K-Roll-1123">
            <a:extLst>
              <a:ext uri="{FF2B5EF4-FFF2-40B4-BE49-F238E27FC236}">
                <a16:creationId xmlns:a16="http://schemas.microsoft.com/office/drawing/2014/main" id="{040F75C6-A052-480C-A9A2-D1CF9BFA5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r="17364"/>
          <a:stretch/>
        </p:blipFill>
        <p:spPr bwMode="auto">
          <a:xfrm>
            <a:off x="628650" y="4135271"/>
            <a:ext cx="1743705" cy="26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4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She was surprised when she received a call asking her to come back in.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1026" name="Picture 2" descr="Clipart Panda - Free Clipart Images">
            <a:extLst>
              <a:ext uri="{FF2B5EF4-FFF2-40B4-BE49-F238E27FC236}">
                <a16:creationId xmlns:a16="http://schemas.microsoft.com/office/drawing/2014/main" id="{C73EBC9F-473A-48AE-BC5D-0E40039F3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5" y="2477922"/>
            <a:ext cx="2581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8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When told her she had the job, Jennifer’s surprise showed.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5122" name="Picture 2" descr="I got the job!!!!! | The Fat Girl of Fashion">
            <a:extLst>
              <a:ext uri="{FF2B5EF4-FFF2-40B4-BE49-F238E27FC236}">
                <a16:creationId xmlns:a16="http://schemas.microsoft.com/office/drawing/2014/main" id="{19A69E77-D7C4-4177-A946-CF59C639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2" y="1897039"/>
            <a:ext cx="29779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2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Be holy, because I am holy—1 Peter 1:16</a:t>
            </a:r>
          </a:p>
          <a:p>
            <a:pPr lvl="6"/>
            <a:r>
              <a:rPr lang="en-NZ" sz="2800" dirty="0">
                <a:solidFill>
                  <a:srgbClr val="000000"/>
                </a:solidFill>
                <a:latin typeface="system-ui"/>
              </a:rPr>
              <a:t>Now Hiring </a:t>
            </a:r>
            <a:endParaRPr lang="en-NZ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7643" y="1825624"/>
            <a:ext cx="5307707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dirty="0">
              <a:solidFill>
                <a:srgbClr val="000000"/>
              </a:solidFill>
              <a:latin typeface="system-ui"/>
            </a:endParaRPr>
          </a:p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 administrator smiled and said…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2. </a:t>
            </a:r>
            <a:r>
              <a:rPr lang="en-US" sz="2800" dirty="0"/>
              <a:t>My Talents are…</a:t>
            </a:r>
          </a:p>
        </p:txBody>
      </p:sp>
      <p:pic>
        <p:nvPicPr>
          <p:cNvPr id="7" name="Picture 2" descr="Business Clipart - woman-working-in-office-clipart-623 ...">
            <a:extLst>
              <a:ext uri="{FF2B5EF4-FFF2-40B4-BE49-F238E27FC236}">
                <a16:creationId xmlns:a16="http://schemas.microsoft.com/office/drawing/2014/main" id="{77A5D796-F8A1-43A7-A9B9-A8173C947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15873"/>
          <a:stretch/>
        </p:blipFill>
        <p:spPr bwMode="auto">
          <a:xfrm>
            <a:off x="0" y="1897039"/>
            <a:ext cx="32891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5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2916</TotalTime>
  <Words>1984</Words>
  <Application>Microsoft Office PowerPoint</Application>
  <PresentationFormat>On-screen Show (4:3)</PresentationFormat>
  <Paragraphs>262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Libre Franklin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Staiger</dc:creator>
  <cp:lastModifiedBy>HODGMAN, Geoff (BOSTSC)</cp:lastModifiedBy>
  <cp:revision>42</cp:revision>
  <dcterms:created xsi:type="dcterms:W3CDTF">2020-05-24T01:32:13Z</dcterms:created>
  <dcterms:modified xsi:type="dcterms:W3CDTF">2022-02-21T09:11:40Z</dcterms:modified>
</cp:coreProperties>
</file>