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378" r:id="rId3"/>
    <p:sldId id="266" r:id="rId4"/>
    <p:sldId id="267" r:id="rId5"/>
    <p:sldId id="264" r:id="rId6"/>
    <p:sldId id="265" r:id="rId7"/>
    <p:sldId id="268" r:id="rId8"/>
    <p:sldId id="270" r:id="rId9"/>
    <p:sldId id="785" r:id="rId10"/>
    <p:sldId id="786" r:id="rId11"/>
    <p:sldId id="787" r:id="rId12"/>
    <p:sldId id="788" r:id="rId13"/>
    <p:sldId id="767" r:id="rId14"/>
    <p:sldId id="789" r:id="rId15"/>
    <p:sldId id="790" r:id="rId16"/>
    <p:sldId id="791" r:id="rId17"/>
    <p:sldId id="792" r:id="rId18"/>
    <p:sldId id="793" r:id="rId19"/>
    <p:sldId id="794" r:id="rId20"/>
    <p:sldId id="768" r:id="rId21"/>
    <p:sldId id="795" r:id="rId22"/>
    <p:sldId id="796" r:id="rId23"/>
    <p:sldId id="797" r:id="rId24"/>
    <p:sldId id="770" r:id="rId25"/>
    <p:sldId id="799" r:id="rId26"/>
    <p:sldId id="800" r:id="rId27"/>
    <p:sldId id="801" r:id="rId28"/>
    <p:sldId id="802" r:id="rId29"/>
    <p:sldId id="772" r:id="rId30"/>
    <p:sldId id="771" r:id="rId31"/>
    <p:sldId id="803" r:id="rId32"/>
    <p:sldId id="804" r:id="rId33"/>
    <p:sldId id="774" r:id="rId34"/>
    <p:sldId id="806" r:id="rId35"/>
    <p:sldId id="773" r:id="rId36"/>
    <p:sldId id="808" r:id="rId37"/>
    <p:sldId id="809" r:id="rId38"/>
    <p:sldId id="810" r:id="rId39"/>
    <p:sldId id="779" r:id="rId40"/>
    <p:sldId id="777" r:id="rId41"/>
    <p:sldId id="778" r:id="rId42"/>
    <p:sldId id="811" r:id="rId43"/>
    <p:sldId id="780" r:id="rId44"/>
    <p:sldId id="812" r:id="rId45"/>
    <p:sldId id="775" r:id="rId46"/>
    <p:sldId id="781" r:id="rId47"/>
    <p:sldId id="782" r:id="rId48"/>
    <p:sldId id="783" r:id="rId49"/>
    <p:sldId id="784" r:id="rId50"/>
    <p:sldId id="269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0FD3-BF8F-468B-839D-DBDAC5826E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597-89A7-4F93-B017-E034284F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7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0FD3-BF8F-468B-839D-DBDAC5826E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597-89A7-4F93-B017-E034284F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0FD3-BF8F-468B-839D-DBDAC5826E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597-89A7-4F93-B017-E034284F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4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0FD3-BF8F-468B-839D-DBDAC5826E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597-89A7-4F93-B017-E034284F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0FD3-BF8F-468B-839D-DBDAC5826E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597-89A7-4F93-B017-E034284F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0FD3-BF8F-468B-839D-DBDAC5826E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597-89A7-4F93-B017-E034284F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0FD3-BF8F-468B-839D-DBDAC5826E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597-89A7-4F93-B017-E034284F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0FD3-BF8F-468B-839D-DBDAC5826E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597-89A7-4F93-B017-E034284F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0FD3-BF8F-468B-839D-DBDAC5826E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597-89A7-4F93-B017-E034284F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6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0FD3-BF8F-468B-839D-DBDAC5826E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597-89A7-4F93-B017-E034284F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1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0FD3-BF8F-468B-839D-DBDAC5826E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B597-89A7-4F93-B017-E034284F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F0FD3-BF8F-468B-839D-DBDAC5826EB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CB597-89A7-4F93-B017-E034284F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4001" cy="685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“</a:t>
            </a:r>
            <a:r>
              <a:rPr lang="en-NZ" sz="3600" dirty="0"/>
              <a:t>Leadership”</a:t>
            </a:r>
          </a:p>
          <a:p>
            <a:pPr marL="0" indent="0" algn="ctr">
              <a:buNone/>
            </a:pPr>
            <a:r>
              <a:rPr lang="en-US" sz="3600" dirty="0"/>
              <a:t>Part 1. </a:t>
            </a:r>
          </a:p>
          <a:p>
            <a:pPr algn="ctr"/>
            <a:endParaRPr lang="en-US" sz="800" dirty="0"/>
          </a:p>
          <a:p>
            <a:pPr marL="0" indent="0" algn="ctr">
              <a:buNone/>
            </a:pPr>
            <a:r>
              <a:rPr lang="en-NZ" sz="3600" dirty="0"/>
              <a:t>John Staiger</a:t>
            </a:r>
          </a:p>
          <a:p>
            <a:pPr algn="ctr"/>
            <a:endParaRPr lang="en-NZ" sz="800" dirty="0"/>
          </a:p>
          <a:p>
            <a:pPr marL="0" indent="0" algn="ctr">
              <a:buNone/>
            </a:pPr>
            <a:r>
              <a:rPr lang="en-NZ" sz="3600" dirty="0"/>
              <a:t>Morningside Church of Christ </a:t>
            </a:r>
          </a:p>
          <a:p>
            <a:pPr algn="ctr"/>
            <a:endParaRPr lang="en-NZ" sz="800" dirty="0"/>
          </a:p>
          <a:p>
            <a:pPr marL="0" indent="0" algn="ctr">
              <a:buNone/>
            </a:pPr>
            <a:r>
              <a:rPr lang="en-NZ" sz="3600" dirty="0"/>
              <a:t>Wednesday 2 March 2022</a:t>
            </a:r>
          </a:p>
          <a:p>
            <a:pPr algn="ctr"/>
            <a:endParaRPr lang="en-NZ" sz="800" dirty="0"/>
          </a:p>
          <a:p>
            <a:pPr marL="0" indent="0" algn="ctr">
              <a:buNone/>
            </a:pPr>
            <a:r>
              <a:rPr lang="en-NZ" sz="3600" dirty="0"/>
              <a:t>Broadcast on Facebook Live</a:t>
            </a:r>
          </a:p>
          <a:p>
            <a:pPr marL="0" indent="0" algn="ctr">
              <a:buNone/>
            </a:pPr>
            <a:r>
              <a:rPr lang="en-NZ" sz="3600" dirty="0"/>
              <a:t>Auckland, Aotearoa/NZ.</a:t>
            </a:r>
          </a:p>
          <a:p>
            <a:pPr algn="ctr"/>
            <a:endParaRPr lang="en-NZ" sz="800" dirty="0"/>
          </a:p>
          <a:p>
            <a:pPr marL="0" indent="0" algn="ctr">
              <a:buNone/>
            </a:pPr>
            <a:r>
              <a:rPr lang="en-NZ" sz="3600" dirty="0"/>
              <a:t>www.morningsidechurchofchrist.org.nz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Leadership—Everyone has a Part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19367"/>
            <a:ext cx="7886700" cy="4730300"/>
          </a:xfrm>
        </p:spPr>
        <p:txBody>
          <a:bodyPr/>
          <a:lstStyle/>
          <a:p>
            <a:r>
              <a:rPr lang="en-US" sz="2800" dirty="0"/>
              <a:t>Very broad definition of Christian leadership: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9DF6C28-C554-4065-8769-9A5F02B26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30" y="3731580"/>
            <a:ext cx="6155140" cy="31264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</p:spTree>
    <p:extLst>
      <p:ext uri="{BB962C8B-B14F-4D97-AF65-F5344CB8AC3E}">
        <p14:creationId xmlns:p14="http://schemas.microsoft.com/office/powerpoint/2010/main" val="181684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Leadership—Everyone has a Part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19367"/>
            <a:ext cx="7886700" cy="4730300"/>
          </a:xfrm>
        </p:spPr>
        <p:txBody>
          <a:bodyPr/>
          <a:lstStyle/>
          <a:p>
            <a:r>
              <a:rPr lang="en-US" sz="2800" dirty="0"/>
              <a:t>Very broad definition of Christian leadership:</a:t>
            </a:r>
          </a:p>
          <a:p>
            <a:pPr marL="457200" indent="-457200">
              <a:buAutoNum type="arabicPeriod"/>
            </a:pPr>
            <a:r>
              <a:rPr lang="en-US" sz="2800" dirty="0"/>
              <a:t>Every obedient Christian should include themselves.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9DF6C28-C554-4065-8769-9A5F02B26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30" y="3731580"/>
            <a:ext cx="6155140" cy="31264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</p:spTree>
    <p:extLst>
      <p:ext uri="{BB962C8B-B14F-4D97-AF65-F5344CB8AC3E}">
        <p14:creationId xmlns:p14="http://schemas.microsoft.com/office/powerpoint/2010/main" val="445698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Leadership—Everyone has a Part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19367"/>
            <a:ext cx="7886700" cy="4730300"/>
          </a:xfrm>
        </p:spPr>
        <p:txBody>
          <a:bodyPr/>
          <a:lstStyle/>
          <a:p>
            <a:r>
              <a:rPr lang="en-US" sz="2800" dirty="0"/>
              <a:t>Very broad definition of Christian leadership:</a:t>
            </a:r>
          </a:p>
          <a:p>
            <a:pPr marL="457200" indent="-457200">
              <a:buAutoNum type="arabicPeriod"/>
            </a:pPr>
            <a:r>
              <a:rPr lang="en-US" sz="2800" dirty="0"/>
              <a:t>Every obedient Christian should include themselves</a:t>
            </a:r>
          </a:p>
          <a:p>
            <a:pPr marL="457200" indent="-457200">
              <a:buAutoNum type="arabicPeriod"/>
            </a:pPr>
            <a:r>
              <a:rPr lang="en-US" sz="2800" dirty="0"/>
              <a:t>We should all be influencing someone to be more like Christ. </a:t>
            </a:r>
          </a:p>
          <a:p>
            <a:endParaRPr lang="en-NZ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9DF6C28-C554-4065-8769-9A5F02B26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30" y="3731580"/>
            <a:ext cx="6155140" cy="31264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</p:spTree>
    <p:extLst>
      <p:ext uri="{BB962C8B-B14F-4D97-AF65-F5344CB8AC3E}">
        <p14:creationId xmlns:p14="http://schemas.microsoft.com/office/powerpoint/2010/main" val="380568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Leadership—More Specifically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</p:spTree>
    <p:extLst>
      <p:ext uri="{BB962C8B-B14F-4D97-AF65-F5344CB8AC3E}">
        <p14:creationId xmlns:p14="http://schemas.microsoft.com/office/powerpoint/2010/main" val="350466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Leadership—More Specifically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4AF96E6-1837-4E46-9C57-E05F439FC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12" y="3173412"/>
            <a:ext cx="3684588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6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Leadership—More Specifically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4AF96E6-1837-4E46-9C57-E05F439FC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12" y="3173412"/>
            <a:ext cx="3684588" cy="368458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5"/>
            <a:ext cx="8160508" cy="1433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But if we get more specific: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What we usually mean by a good Christian leader—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93275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Leadership—More Specifically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4AF96E6-1837-4E46-9C57-E05F439FC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12" y="3173412"/>
            <a:ext cx="3684588" cy="368458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5"/>
            <a:ext cx="8160508" cy="1433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But if we get more specific: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What we usually mean by a good Christian leader—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76401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Leadership—More Specifically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429017"/>
            <a:ext cx="4830762" cy="4428983"/>
          </a:xfrm>
        </p:spPr>
        <p:txBody>
          <a:bodyPr>
            <a:normAutofit/>
          </a:bodyPr>
          <a:lstStyle/>
          <a:p>
            <a:pPr marL="914400" lvl="1" indent="-457200">
              <a:buAutoNum type="alphaLcPeriod"/>
            </a:pPr>
            <a:r>
              <a:rPr lang="en-US" sz="2800" dirty="0"/>
              <a:t>Is someone who is really good at influencing others toward Christlikeness.</a:t>
            </a:r>
          </a:p>
          <a:p>
            <a:pPr marL="914400" lvl="1" indent="-457200">
              <a:buAutoNum type="alphaLcPeriod"/>
            </a:pPr>
            <a:r>
              <a:rPr lang="en-US" sz="2800" dirty="0">
                <a:solidFill>
                  <a:schemeClr val="bg1"/>
                </a:solidFill>
              </a:rPr>
              <a:t>They have personal strengths that draw others into the sway of their influence</a:t>
            </a:r>
          </a:p>
          <a:p>
            <a:pPr marL="914400" lvl="1" indent="-457200">
              <a:buAutoNum type="alphaLcPeriod"/>
            </a:pPr>
            <a:r>
              <a:rPr lang="en-US" sz="2800" dirty="0">
                <a:solidFill>
                  <a:schemeClr val="bg1"/>
                </a:solidFill>
              </a:rPr>
              <a:t>Leading them to the ways of Christ.</a:t>
            </a:r>
          </a:p>
          <a:p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4AF96E6-1837-4E46-9C57-E05F439FC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12" y="3173412"/>
            <a:ext cx="3684588" cy="368458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5"/>
            <a:ext cx="8160508" cy="1433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But if we get more specific: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What we usually mean by a good Christian leader—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56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Leadership—More Specifically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429017"/>
            <a:ext cx="4830762" cy="4428983"/>
          </a:xfrm>
        </p:spPr>
        <p:txBody>
          <a:bodyPr>
            <a:normAutofit/>
          </a:bodyPr>
          <a:lstStyle/>
          <a:p>
            <a:pPr marL="914400" lvl="1" indent="-457200">
              <a:buAutoNum type="alphaLcPeriod"/>
            </a:pPr>
            <a:r>
              <a:rPr lang="en-US" sz="2800" dirty="0"/>
              <a:t>Is someone who is really good at influencing others toward Christlikeness.</a:t>
            </a:r>
          </a:p>
          <a:p>
            <a:pPr marL="914400" lvl="1" indent="-457200">
              <a:buAutoNum type="alphaLcPeriod"/>
            </a:pPr>
            <a:r>
              <a:rPr lang="en-US" sz="2800" dirty="0"/>
              <a:t>They have personal strengths that draw others into the sway of their influence.</a:t>
            </a:r>
          </a:p>
          <a:p>
            <a:pPr marL="914400" lvl="1" indent="-457200">
              <a:buAutoNum type="alphaLcPeriod"/>
            </a:pPr>
            <a:r>
              <a:rPr lang="en-US" sz="2800" dirty="0">
                <a:solidFill>
                  <a:schemeClr val="bg1"/>
                </a:solidFill>
              </a:rPr>
              <a:t>Leading them to the ways of Christ.</a:t>
            </a:r>
          </a:p>
          <a:p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4AF96E6-1837-4E46-9C57-E05F439FC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12" y="3173412"/>
            <a:ext cx="3684588" cy="368458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5"/>
            <a:ext cx="8160508" cy="1433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But if we get more specific: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What we usually mean by a good Christian leader—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0384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Leadership—More Specifically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429017"/>
            <a:ext cx="4830762" cy="4428983"/>
          </a:xfrm>
        </p:spPr>
        <p:txBody>
          <a:bodyPr>
            <a:normAutofit/>
          </a:bodyPr>
          <a:lstStyle/>
          <a:p>
            <a:pPr marL="914400" lvl="1" indent="-457200">
              <a:buAutoNum type="alphaLcPeriod"/>
            </a:pPr>
            <a:r>
              <a:rPr lang="en-US" sz="2800" dirty="0"/>
              <a:t>Is someone who is really good at influencing others toward Christlikeness.</a:t>
            </a:r>
          </a:p>
          <a:p>
            <a:pPr marL="914400" lvl="1" indent="-457200">
              <a:buAutoNum type="alphaLcPeriod"/>
            </a:pPr>
            <a:r>
              <a:rPr lang="en-US" sz="2800" dirty="0"/>
              <a:t>They have personal strengths that draw others into the sway of their influence.</a:t>
            </a:r>
          </a:p>
          <a:p>
            <a:pPr marL="914400" lvl="1" indent="-457200">
              <a:buAutoNum type="alphaLcPeriod"/>
            </a:pPr>
            <a:r>
              <a:rPr lang="en-US" sz="2800" dirty="0"/>
              <a:t>Leading them to the ways of Christ.</a:t>
            </a:r>
          </a:p>
          <a:p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4AF96E6-1837-4E46-9C57-E05F439FC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12" y="3173412"/>
            <a:ext cx="3684588" cy="368458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5"/>
            <a:ext cx="8160508" cy="1433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But if we get more specific: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What we usually mean by a good Christian leader—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7239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B7C8-D093-45E2-9C15-6CE2B82C7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Leadership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91E38-E440-4BA1-B80F-DEE8731A46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z="3600" dirty="0"/>
              <a:t> Part 1.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20691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Leadership—Not Enough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</p:spTree>
    <p:extLst>
      <p:ext uri="{BB962C8B-B14F-4D97-AF65-F5344CB8AC3E}">
        <p14:creationId xmlns:p14="http://schemas.microsoft.com/office/powerpoint/2010/main" val="2380651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Leadership—Not Enough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233CBAC5-A09C-4925-A616-02275834D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12988"/>
          <a:stretch/>
        </p:blipFill>
        <p:spPr>
          <a:xfrm>
            <a:off x="5459412" y="2860904"/>
            <a:ext cx="3684588" cy="35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23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Leadership—Not Enough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4830761" cy="5006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worldwide lack—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Of men and women have truly heard the call of God to aspire to spiritual leadership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233CBAC5-A09C-4925-A616-02275834D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12988"/>
          <a:stretch/>
        </p:blipFill>
        <p:spPr>
          <a:xfrm>
            <a:off x="5459412" y="2860904"/>
            <a:ext cx="3684588" cy="35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32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Leadership—Not Enough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4830761" cy="5006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worldwide lack—</a:t>
            </a:r>
          </a:p>
          <a:p>
            <a:pPr marL="457200" indent="-457200">
              <a:buAutoNum type="arabicPeriod"/>
            </a:pPr>
            <a:r>
              <a:rPr lang="en-US" dirty="0"/>
              <a:t>Of men and women have truly heard the call of God to </a:t>
            </a:r>
            <a:r>
              <a:rPr lang="en-US" u="sng" dirty="0"/>
              <a:t>aspire to spiritual leadership.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233CBAC5-A09C-4925-A616-02275834D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12988"/>
          <a:stretch/>
        </p:blipFill>
        <p:spPr>
          <a:xfrm>
            <a:off x="5459412" y="2860904"/>
            <a:ext cx="3684588" cy="35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9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Leadership—Not Enough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19366"/>
            <a:ext cx="4830762" cy="54386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pc="-100" dirty="0"/>
              <a:t>Deeply taught in the Scriptures to lead the churches—</a:t>
            </a:r>
          </a:p>
          <a:p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233CBAC5-A09C-4925-A616-02275834D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12988"/>
          <a:stretch/>
        </p:blipFill>
        <p:spPr>
          <a:xfrm>
            <a:off x="5459412" y="2860904"/>
            <a:ext cx="3684588" cy="35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16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Leadership—Not Enough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19366"/>
            <a:ext cx="4830762" cy="54386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pc="-100" dirty="0"/>
              <a:t>Deeply taught in the Scriptures to lead the churches—</a:t>
            </a:r>
          </a:p>
          <a:p>
            <a:pPr marL="914400" lvl="1" indent="-457200">
              <a:buAutoNum type="alphaLcPeriod"/>
            </a:pPr>
            <a:r>
              <a:rPr lang="en-US" sz="2800" spc="-100" dirty="0"/>
              <a:t>people willing to suffer </a:t>
            </a:r>
          </a:p>
          <a:p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233CBAC5-A09C-4925-A616-02275834D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12988"/>
          <a:stretch/>
        </p:blipFill>
        <p:spPr>
          <a:xfrm>
            <a:off x="5459412" y="2860904"/>
            <a:ext cx="3684588" cy="35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8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Leadership—Not Enough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19366"/>
            <a:ext cx="4830762" cy="54386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pc="-100" dirty="0"/>
              <a:t>Deeply taught in the Scriptures to lead the churches—</a:t>
            </a:r>
          </a:p>
          <a:p>
            <a:pPr marL="914400" lvl="1" indent="-457200">
              <a:buAutoNum type="alphaLcPeriod"/>
            </a:pPr>
            <a:r>
              <a:rPr lang="en-US" sz="2800" spc="-100" dirty="0"/>
              <a:t>people willing to suffer </a:t>
            </a:r>
          </a:p>
          <a:p>
            <a:pPr marL="1485900" lvl="2" indent="-571500">
              <a:buAutoNum type="romanLcParenBoth"/>
            </a:pPr>
            <a:r>
              <a:rPr lang="en-US" sz="2800" spc="-100" dirty="0"/>
              <a:t>Scorn</a:t>
            </a:r>
          </a:p>
          <a:p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233CBAC5-A09C-4925-A616-02275834D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12988"/>
          <a:stretch/>
        </p:blipFill>
        <p:spPr>
          <a:xfrm>
            <a:off x="5459412" y="2860904"/>
            <a:ext cx="3684588" cy="35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6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Leadership—Not Enough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19366"/>
            <a:ext cx="4830762" cy="54386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pc="-100" dirty="0"/>
              <a:t>Deeply taught in the Scriptures to lead the churches—</a:t>
            </a:r>
          </a:p>
          <a:p>
            <a:pPr marL="914400" lvl="1" indent="-457200">
              <a:buAutoNum type="alphaLcPeriod"/>
            </a:pPr>
            <a:r>
              <a:rPr lang="en-US" sz="2800" spc="-100" dirty="0"/>
              <a:t>people willing to suffer </a:t>
            </a:r>
          </a:p>
          <a:p>
            <a:pPr marL="1485900" lvl="2" indent="-571500">
              <a:buAutoNum type="romanLcParenBoth"/>
            </a:pPr>
            <a:r>
              <a:rPr lang="en-US" sz="2800" spc="-100" dirty="0"/>
              <a:t>Scorn</a:t>
            </a:r>
          </a:p>
          <a:p>
            <a:pPr marL="1485900" lvl="2" indent="-571500">
              <a:buAutoNum type="romanLcParenBoth"/>
            </a:pPr>
            <a:r>
              <a:rPr lang="en-US" sz="2800" spc="-100" dirty="0"/>
              <a:t>Poverty</a:t>
            </a:r>
          </a:p>
          <a:p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233CBAC5-A09C-4925-A616-02275834D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12988"/>
          <a:stretch/>
        </p:blipFill>
        <p:spPr>
          <a:xfrm>
            <a:off x="5459412" y="2860904"/>
            <a:ext cx="3684588" cy="35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03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Leadership—Not Enough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19366"/>
            <a:ext cx="4830762" cy="54386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pc="-100" dirty="0"/>
              <a:t>Deeply taught in the Scriptures to lead the churches—</a:t>
            </a:r>
          </a:p>
          <a:p>
            <a:pPr marL="914400" lvl="1" indent="-457200">
              <a:buAutoNum type="alphaLcPeriod"/>
            </a:pPr>
            <a:r>
              <a:rPr lang="en-US" sz="2800" spc="-100" dirty="0"/>
              <a:t>people willing to suffer </a:t>
            </a:r>
          </a:p>
          <a:p>
            <a:pPr marL="1485900" lvl="2" indent="-571500">
              <a:buAutoNum type="romanLcParenBoth"/>
            </a:pPr>
            <a:r>
              <a:rPr lang="en-US" sz="2800" spc="-100" dirty="0"/>
              <a:t>Scorn</a:t>
            </a:r>
          </a:p>
          <a:p>
            <a:pPr marL="1485900" lvl="2" indent="-571500">
              <a:buAutoNum type="romanLcParenBoth"/>
            </a:pPr>
            <a:r>
              <a:rPr lang="en-US" sz="2800" spc="-100" dirty="0"/>
              <a:t>Poverty</a:t>
            </a:r>
          </a:p>
          <a:p>
            <a:pPr marL="1485900" lvl="2" indent="-571500">
              <a:buAutoNum type="romanLcParenBoth"/>
            </a:pPr>
            <a:r>
              <a:rPr lang="en-US" sz="2800" spc="-100" dirty="0"/>
              <a:t>The shame of the Cross for the sake of the Saviour who redeemed them. </a:t>
            </a:r>
          </a:p>
          <a:p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233CBAC5-A09C-4925-A616-02275834D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12988"/>
          <a:stretch/>
        </p:blipFill>
        <p:spPr>
          <a:xfrm>
            <a:off x="5459412" y="2860904"/>
            <a:ext cx="3684588" cy="35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91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Leadership—Not Enough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19366"/>
            <a:ext cx="4830762" cy="54386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Those who accurately and effectively expound the Scriptures are few.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233CBAC5-A09C-4925-A616-02275834D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12988"/>
          <a:stretch/>
        </p:blipFill>
        <p:spPr>
          <a:xfrm>
            <a:off x="5459412" y="2860904"/>
            <a:ext cx="3684588" cy="35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4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4608"/>
            <a:ext cx="78867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sz="4800" dirty="0"/>
              <a:t>Leadership comes in many forms…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29476" r="5330"/>
          <a:stretch/>
        </p:blipFill>
        <p:spPr>
          <a:xfrm>
            <a:off x="447947" y="2920621"/>
            <a:ext cx="8437908" cy="2825086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E2EB52-9194-47FA-A3A4-CC5C27CD81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</p:spTree>
    <p:extLst>
      <p:ext uri="{BB962C8B-B14F-4D97-AF65-F5344CB8AC3E}">
        <p14:creationId xmlns:p14="http://schemas.microsoft.com/office/powerpoint/2010/main" val="910448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NZ" dirty="0"/>
              <a:t>Worthy to be Copied—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EB99C94-0C61-462F-B8F1-7CC997829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5529" y="2352989"/>
            <a:ext cx="5666970" cy="333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81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729552"/>
            <a:ext cx="5376365" cy="4128448"/>
          </a:xfrm>
        </p:spPr>
        <p:txBody>
          <a:bodyPr>
            <a:normAutofit/>
          </a:bodyPr>
          <a:lstStyle/>
          <a:p>
            <a:pPr marL="571500" indent="-571500">
              <a:buAutoNum type="romanLcPeriod"/>
            </a:pPr>
            <a:r>
              <a:rPr lang="en-NZ" sz="2800" dirty="0">
                <a:solidFill>
                  <a:schemeClr val="bg1"/>
                </a:solidFill>
              </a:rPr>
              <a:t>1Cor.11:1—</a:t>
            </a:r>
            <a:r>
              <a:rPr lang="en-NZ" sz="2800" b="0" dirty="0">
                <a:solidFill>
                  <a:schemeClr val="bg1"/>
                </a:solidFill>
              </a:rPr>
              <a:t>Be imitators of me, just as I also am of Christ. </a:t>
            </a:r>
            <a:r>
              <a:rPr lang="en-NZ" sz="1400" b="0" dirty="0">
                <a:solidFill>
                  <a:schemeClr val="bg1"/>
                </a:solidFill>
              </a:rPr>
              <a:t>(NASB)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sz="1400" b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NZ" dirty="0"/>
              <a:t>Worthy to be Copied—</a:t>
            </a:r>
          </a:p>
          <a:p>
            <a:pPr marL="0" indent="0">
              <a:buNone/>
            </a:pPr>
            <a:r>
              <a:rPr lang="en-NZ" dirty="0"/>
              <a:t>a. Follow me as…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EB99C94-0C61-462F-B8F1-7CC997829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5529" y="2352989"/>
            <a:ext cx="5666970" cy="333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64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729552"/>
            <a:ext cx="5376365" cy="4128448"/>
          </a:xfrm>
        </p:spPr>
        <p:txBody>
          <a:bodyPr>
            <a:normAutofit/>
          </a:bodyPr>
          <a:lstStyle/>
          <a:p>
            <a:pPr marL="571500" indent="-571500">
              <a:buAutoNum type="romanLcPeriod"/>
            </a:pPr>
            <a:r>
              <a:rPr lang="en-NZ" sz="2800" dirty="0"/>
              <a:t>1Cor.11:1—</a:t>
            </a:r>
            <a:r>
              <a:rPr lang="en-NZ" sz="2800" b="0" dirty="0"/>
              <a:t>Be imitators of me, just as I also am of Christ. </a:t>
            </a:r>
            <a:r>
              <a:rPr lang="en-NZ" sz="1400" b="0" dirty="0"/>
              <a:t>(NASB)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sz="1400" b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NZ" dirty="0"/>
              <a:t>Worthy to be Copied—</a:t>
            </a:r>
          </a:p>
          <a:p>
            <a:pPr marL="0" indent="0">
              <a:buNone/>
            </a:pPr>
            <a:r>
              <a:rPr lang="en-NZ" dirty="0"/>
              <a:t>a. Follow me as…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EB99C94-0C61-462F-B8F1-7CC997829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5529" y="2352989"/>
            <a:ext cx="5666970" cy="333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18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2729552"/>
            <a:ext cx="5267182" cy="412844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LcPeriod" startAt="2"/>
            </a:pPr>
            <a:r>
              <a:rPr lang="en-NZ" sz="2800" spc="-100" dirty="0">
                <a:solidFill>
                  <a:schemeClr val="bg1"/>
                </a:solidFill>
              </a:rPr>
              <a:t>1 Corinthians 4:14-16—</a:t>
            </a:r>
            <a:r>
              <a:rPr lang="en-NZ" sz="2800" spc="-100" baseline="30000" dirty="0">
                <a:solidFill>
                  <a:schemeClr val="bg1"/>
                </a:solidFill>
              </a:rPr>
              <a:t>14</a:t>
            </a:r>
            <a:r>
              <a:rPr lang="en-NZ" sz="2800" b="0" spc="-100" dirty="0">
                <a:solidFill>
                  <a:schemeClr val="bg1"/>
                </a:solidFill>
              </a:rPr>
              <a:t>I do not write these things to shame you, but to admonish you as my beloved children. </a:t>
            </a:r>
            <a:r>
              <a:rPr lang="en-NZ" sz="2800" spc="-100" baseline="30000" dirty="0">
                <a:solidFill>
                  <a:schemeClr val="bg1"/>
                </a:solidFill>
              </a:rPr>
              <a:t>15 </a:t>
            </a:r>
            <a:r>
              <a:rPr lang="en-NZ" sz="2800" b="0" spc="-100" dirty="0">
                <a:solidFill>
                  <a:schemeClr val="bg1"/>
                </a:solidFill>
              </a:rPr>
              <a:t>For if you were to have countless tutors in Christ, yet </a:t>
            </a:r>
            <a:r>
              <a:rPr lang="en-NZ" sz="2800" b="0" i="1" spc="-100" dirty="0">
                <a:solidFill>
                  <a:schemeClr val="bg1"/>
                </a:solidFill>
              </a:rPr>
              <a:t>you would </a:t>
            </a:r>
            <a:r>
              <a:rPr lang="en-NZ" sz="2800" b="0" spc="-100" dirty="0">
                <a:solidFill>
                  <a:schemeClr val="bg1"/>
                </a:solidFill>
              </a:rPr>
              <a:t>not </a:t>
            </a:r>
            <a:r>
              <a:rPr lang="en-NZ" sz="2800" b="0" i="1" spc="-100" dirty="0">
                <a:solidFill>
                  <a:schemeClr val="bg1"/>
                </a:solidFill>
              </a:rPr>
              <a:t>have</a:t>
            </a:r>
            <a:r>
              <a:rPr lang="en-NZ" sz="2800" b="0" spc="-100" dirty="0">
                <a:solidFill>
                  <a:schemeClr val="bg1"/>
                </a:solidFill>
              </a:rPr>
              <a:t> many fathers, for in Christ Jesus I became your father through the gospel. </a:t>
            </a:r>
            <a:r>
              <a:rPr lang="en-NZ" sz="2800" spc="-100" baseline="30000" dirty="0">
                <a:solidFill>
                  <a:schemeClr val="bg1"/>
                </a:solidFill>
              </a:rPr>
              <a:t>16 </a:t>
            </a:r>
            <a:r>
              <a:rPr lang="en-NZ" sz="2800" b="0" spc="-100" dirty="0">
                <a:solidFill>
                  <a:schemeClr val="bg1"/>
                </a:solidFill>
              </a:rPr>
              <a:t>Therefore I exhort you, be imitators of me. </a:t>
            </a:r>
            <a:r>
              <a:rPr lang="en-NZ" sz="1500" b="0" dirty="0">
                <a:solidFill>
                  <a:schemeClr val="bg1"/>
                </a:solidFill>
              </a:rPr>
              <a:t>(NASB)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1. Worthy to be Copied—</a:t>
            </a:r>
          </a:p>
          <a:p>
            <a:pPr marL="0" indent="0">
              <a:buNone/>
            </a:pPr>
            <a:r>
              <a:rPr lang="en-NZ" dirty="0"/>
              <a:t>a. Follow me as…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EB99C94-0C61-462F-B8F1-7CC997829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5529" y="2352989"/>
            <a:ext cx="5666970" cy="333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11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2729552"/>
            <a:ext cx="5267182" cy="412844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LcPeriod" startAt="2"/>
            </a:pPr>
            <a:r>
              <a:rPr lang="en-NZ" sz="2800" spc="-100" dirty="0"/>
              <a:t>1 Corinthians 4:14-16—</a:t>
            </a:r>
            <a:r>
              <a:rPr lang="en-NZ" sz="2800" spc="-100" baseline="30000" dirty="0"/>
              <a:t>14</a:t>
            </a:r>
            <a:r>
              <a:rPr lang="en-NZ" sz="2800" b="0" spc="-100" dirty="0"/>
              <a:t>I do not write these things to shame you, but to admonish you as my beloved children. </a:t>
            </a:r>
            <a:r>
              <a:rPr lang="en-NZ" sz="2800" spc="-100" baseline="30000" dirty="0"/>
              <a:t>15 </a:t>
            </a:r>
            <a:r>
              <a:rPr lang="en-NZ" sz="2800" b="0" spc="-100" dirty="0"/>
              <a:t>For if you were to have countless tutors in Christ, yet </a:t>
            </a:r>
            <a:r>
              <a:rPr lang="en-NZ" sz="2800" b="0" i="1" spc="-100" dirty="0"/>
              <a:t>you would </a:t>
            </a:r>
            <a:r>
              <a:rPr lang="en-NZ" sz="2800" b="0" spc="-100" dirty="0"/>
              <a:t>not </a:t>
            </a:r>
            <a:r>
              <a:rPr lang="en-NZ" sz="2800" b="0" i="1" spc="-100" dirty="0"/>
              <a:t>have</a:t>
            </a:r>
            <a:r>
              <a:rPr lang="en-NZ" sz="2800" b="0" spc="-100" dirty="0"/>
              <a:t> many fathers, for in Christ Jesus I became your father through the gospel. </a:t>
            </a:r>
            <a:r>
              <a:rPr lang="en-NZ" sz="2800" spc="-100" baseline="30000" dirty="0"/>
              <a:t>16 </a:t>
            </a:r>
            <a:r>
              <a:rPr lang="en-NZ" sz="2800" b="0" spc="-100" dirty="0"/>
              <a:t>Therefore I exhort you, be imitators of me. </a:t>
            </a:r>
            <a:r>
              <a:rPr lang="en-NZ" sz="1500" b="0" dirty="0"/>
              <a:t>(NASB)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1. Worthy to be Copied—</a:t>
            </a:r>
          </a:p>
          <a:p>
            <a:pPr marL="0" indent="0">
              <a:buNone/>
            </a:pPr>
            <a:r>
              <a:rPr lang="en-NZ" dirty="0"/>
              <a:t>a. Follow me as…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EB99C94-0C61-462F-B8F1-7CC997829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5529" y="2352989"/>
            <a:ext cx="5666970" cy="333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31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738328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NZ" dirty="0"/>
              <a:t>Worthy to be Listened to…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88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738328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NZ" dirty="0"/>
              <a:t>Worthy to be Listened to…</a:t>
            </a:r>
            <a:endParaRPr lang="en-US" dirty="0"/>
          </a:p>
          <a:p>
            <a:pPr marL="0" indent="0">
              <a:buNone/>
            </a:pPr>
            <a:r>
              <a:rPr lang="en-NZ" dirty="0"/>
              <a:t>a. Taught First…</a:t>
            </a:r>
          </a:p>
        </p:txBody>
      </p:sp>
    </p:spTree>
    <p:extLst>
      <p:ext uri="{BB962C8B-B14F-4D97-AF65-F5344CB8AC3E}">
        <p14:creationId xmlns:p14="http://schemas.microsoft.com/office/powerpoint/2010/main" val="970116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738328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NZ" dirty="0"/>
              <a:t>Worthy to be Listened to…</a:t>
            </a:r>
            <a:endParaRPr lang="en-US" dirty="0"/>
          </a:p>
          <a:p>
            <a:pPr marL="0" indent="0">
              <a:buNone/>
            </a:pPr>
            <a:r>
              <a:rPr lang="en-NZ" dirty="0"/>
              <a:t>a. Taught First…</a:t>
            </a:r>
          </a:p>
        </p:txBody>
      </p:sp>
      <p:pic>
        <p:nvPicPr>
          <p:cNvPr id="5122" name="Picture 2" descr="people, women with child, mother with cradle singing ...">
            <a:extLst>
              <a:ext uri="{FF2B5EF4-FFF2-40B4-BE49-F238E27FC236}">
                <a16:creationId xmlns:a16="http://schemas.microsoft.com/office/drawing/2014/main" id="{1671E712-66F6-45AE-97FE-0C1A3FFB91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2"/>
          <a:stretch/>
        </p:blipFill>
        <p:spPr bwMode="auto">
          <a:xfrm>
            <a:off x="628650" y="2496791"/>
            <a:ext cx="4162020" cy="4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79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738328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NZ" dirty="0"/>
              <a:t>Worthy to be Listened to…</a:t>
            </a:r>
            <a:endParaRPr lang="en-US" dirty="0"/>
          </a:p>
          <a:p>
            <a:pPr marL="0" indent="0">
              <a:buNone/>
            </a:pPr>
            <a:r>
              <a:rPr lang="en-NZ" dirty="0"/>
              <a:t>a. Taught First…</a:t>
            </a:r>
          </a:p>
        </p:txBody>
      </p:sp>
      <p:pic>
        <p:nvPicPr>
          <p:cNvPr id="5122" name="Picture 2" descr="people, women with child, mother with cradle singing ...">
            <a:extLst>
              <a:ext uri="{FF2B5EF4-FFF2-40B4-BE49-F238E27FC236}">
                <a16:creationId xmlns:a16="http://schemas.microsoft.com/office/drawing/2014/main" id="{1671E712-66F6-45AE-97FE-0C1A3FFB91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2"/>
          <a:stretch/>
        </p:blipFill>
        <p:spPr bwMode="auto">
          <a:xfrm>
            <a:off x="628650" y="2496791"/>
            <a:ext cx="4162020" cy="4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4AB099-54A0-4D34-B4A5-72FCBEF9F838}"/>
              </a:ext>
            </a:extLst>
          </p:cNvPr>
          <p:cNvSpPr txBox="1"/>
          <p:nvPr/>
        </p:nvSpPr>
        <p:spPr>
          <a:xfrm>
            <a:off x="5281684" y="3005064"/>
            <a:ext cx="33982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/>
              <a:t>For the hand that rocks the cradle</a:t>
            </a:r>
          </a:p>
          <a:p>
            <a:r>
              <a:rPr lang="en-NZ" sz="2800" dirty="0"/>
              <a:t>Is the hand that rules the world. (William Ross Wallace).</a:t>
            </a:r>
          </a:p>
        </p:txBody>
      </p:sp>
    </p:spTree>
    <p:extLst>
      <p:ext uri="{BB962C8B-B14F-4D97-AF65-F5344CB8AC3E}">
        <p14:creationId xmlns:p14="http://schemas.microsoft.com/office/powerpoint/2010/main" val="1391938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738328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NZ" dirty="0"/>
              <a:t>Worthy to be Listened to…</a:t>
            </a:r>
            <a:endParaRPr lang="en-US" dirty="0"/>
          </a:p>
          <a:p>
            <a:pPr marL="0" indent="0">
              <a:buNone/>
            </a:pPr>
            <a:r>
              <a:rPr lang="en-NZ" dirty="0"/>
              <a:t>a. Taught First…</a:t>
            </a:r>
          </a:p>
        </p:txBody>
      </p:sp>
      <p:pic>
        <p:nvPicPr>
          <p:cNvPr id="5122" name="Picture 2" descr="people, women with child, mother with cradle singing ...">
            <a:extLst>
              <a:ext uri="{FF2B5EF4-FFF2-40B4-BE49-F238E27FC236}">
                <a16:creationId xmlns:a16="http://schemas.microsoft.com/office/drawing/2014/main" id="{1671E712-66F6-45AE-97FE-0C1A3FFB91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2"/>
          <a:stretch/>
        </p:blipFill>
        <p:spPr bwMode="auto">
          <a:xfrm>
            <a:off x="628650" y="2496791"/>
            <a:ext cx="4162020" cy="4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4AB099-54A0-4D34-B4A5-72FCBEF9F838}"/>
              </a:ext>
            </a:extLst>
          </p:cNvPr>
          <p:cNvSpPr txBox="1"/>
          <p:nvPr/>
        </p:nvSpPr>
        <p:spPr>
          <a:xfrm>
            <a:off x="5117058" y="2984122"/>
            <a:ext cx="33982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/>
              <a:t>Luke 16:8—</a:t>
            </a:r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…for the sons of this age are more shrewd in relation to their own kind than the sons of light.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72991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GettyImages 1168536720">
            <a:extLst>
              <a:ext uri="{FF2B5EF4-FFF2-40B4-BE49-F238E27FC236}">
                <a16:creationId xmlns:a16="http://schemas.microsoft.com/office/drawing/2014/main" id="{5655E11A-26F5-4FE2-8833-57F56F7747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r="21495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D6EF7F-573F-455E-9AFD-9355A35141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</p:spTree>
    <p:extLst>
      <p:ext uri="{BB962C8B-B14F-4D97-AF65-F5344CB8AC3E}">
        <p14:creationId xmlns:p14="http://schemas.microsoft.com/office/powerpoint/2010/main" val="1222128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738328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NZ" dirty="0"/>
              <a:t>Worthy to be Listened to…</a:t>
            </a:r>
            <a:endParaRPr lang="en-US" dirty="0"/>
          </a:p>
          <a:p>
            <a:pPr marL="0" indent="0">
              <a:buNone/>
            </a:pPr>
            <a:r>
              <a:rPr lang="en-NZ" dirty="0"/>
              <a:t>a. Taught First…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A4CA980-B3B1-458E-B99B-5BD0796E7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3"/>
          <a:stretch/>
        </p:blipFill>
        <p:spPr>
          <a:xfrm>
            <a:off x="5909480" y="1240135"/>
            <a:ext cx="3138986" cy="2658822"/>
          </a:xfrm>
          <a:prstGeom prst="rect">
            <a:avLst/>
          </a:prstGeom>
        </p:spPr>
      </p:pic>
      <p:pic>
        <p:nvPicPr>
          <p:cNvPr id="5122" name="Picture 2" descr="people, women with child, mother with cradle singing ...">
            <a:extLst>
              <a:ext uri="{FF2B5EF4-FFF2-40B4-BE49-F238E27FC236}">
                <a16:creationId xmlns:a16="http://schemas.microsoft.com/office/drawing/2014/main" id="{1671E712-66F6-45AE-97FE-0C1A3FFB91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7" b="12402"/>
          <a:stretch/>
        </p:blipFill>
        <p:spPr bwMode="auto">
          <a:xfrm>
            <a:off x="5909481" y="3898957"/>
            <a:ext cx="3138985" cy="29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0BB5DBB-AD78-414E-8691-B48F8A8D6308}"/>
              </a:ext>
            </a:extLst>
          </p:cNvPr>
          <p:cNvSpPr txBox="1">
            <a:spLocks/>
          </p:cNvSpPr>
          <p:nvPr/>
        </p:nvSpPr>
        <p:spPr>
          <a:xfrm>
            <a:off x="628649" y="2729552"/>
            <a:ext cx="5007875" cy="41284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AutoNum type="romanLcPeriod"/>
            </a:pPr>
            <a:r>
              <a:rPr lang="en-NZ" spc="-100"/>
              <a:t>2 Timothy 3:14-15—</a:t>
            </a:r>
            <a:r>
              <a:rPr lang="en-NZ" spc="-100" baseline="30000"/>
              <a:t>14 </a:t>
            </a:r>
            <a:r>
              <a:rPr lang="en-NZ" spc="-100"/>
              <a:t>You, however, continue in the things you have learned and become convinced of, knowing from whom you have learned </a:t>
            </a:r>
            <a:r>
              <a:rPr lang="en-NZ" i="1" spc="-100"/>
              <a:t>them, </a:t>
            </a:r>
            <a:r>
              <a:rPr lang="en-NZ" spc="-100" baseline="30000"/>
              <a:t>15</a:t>
            </a:r>
            <a:r>
              <a:rPr lang="en-NZ" spc="-100"/>
              <a:t>and that from childhood you have known the sacred writings which are able to give you the wisdom that leads to salvation through faith which is in Christ Jesus. </a:t>
            </a:r>
            <a:r>
              <a:rPr lang="en-NZ" sz="1200"/>
              <a:t>(NASB) 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966724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738328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NZ" dirty="0"/>
              <a:t>Worthy to be Listened to…</a:t>
            </a:r>
            <a:endParaRPr lang="en-US" dirty="0"/>
          </a:p>
          <a:p>
            <a:pPr marL="0" indent="0">
              <a:buNone/>
            </a:pPr>
            <a:r>
              <a:rPr lang="en-NZ" dirty="0"/>
              <a:t>b. Then Teach…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A4CA980-B3B1-458E-B99B-5BD0796E7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3"/>
          <a:stretch/>
        </p:blipFill>
        <p:spPr>
          <a:xfrm>
            <a:off x="5909480" y="1240135"/>
            <a:ext cx="3138986" cy="2658822"/>
          </a:xfrm>
          <a:prstGeom prst="rect">
            <a:avLst/>
          </a:prstGeom>
        </p:spPr>
      </p:pic>
      <p:pic>
        <p:nvPicPr>
          <p:cNvPr id="5122" name="Picture 2" descr="people, women with child, mother with cradle singing ...">
            <a:extLst>
              <a:ext uri="{FF2B5EF4-FFF2-40B4-BE49-F238E27FC236}">
                <a16:creationId xmlns:a16="http://schemas.microsoft.com/office/drawing/2014/main" id="{1671E712-66F6-45AE-97FE-0C1A3FFB91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7" b="12402"/>
          <a:stretch/>
        </p:blipFill>
        <p:spPr bwMode="auto">
          <a:xfrm>
            <a:off x="5909481" y="3898957"/>
            <a:ext cx="3138985" cy="29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0BB5DBB-AD78-414E-8691-B48F8A8D6308}"/>
              </a:ext>
            </a:extLst>
          </p:cNvPr>
          <p:cNvSpPr txBox="1">
            <a:spLocks/>
          </p:cNvSpPr>
          <p:nvPr/>
        </p:nvSpPr>
        <p:spPr>
          <a:xfrm>
            <a:off x="628649" y="2729552"/>
            <a:ext cx="5007875" cy="4128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AutoNum type="romanLcPeriod"/>
            </a:pPr>
            <a:r>
              <a:rPr lang="en-NZ" dirty="0">
                <a:solidFill>
                  <a:schemeClr val="bg1"/>
                </a:solidFill>
              </a:rPr>
              <a:t>2 Timothy 2:15—</a:t>
            </a:r>
            <a:r>
              <a:rPr lang="en-NZ" baseline="30000" dirty="0">
                <a:solidFill>
                  <a:schemeClr val="bg1"/>
                </a:solidFill>
              </a:rPr>
              <a:t>15 </a:t>
            </a:r>
            <a:r>
              <a:rPr lang="en-NZ" b="0" dirty="0">
                <a:solidFill>
                  <a:schemeClr val="bg1"/>
                </a:solidFill>
              </a:rPr>
              <a:t>Be diligent to present yourself approved to God as a workman who does not need to be ashamed, accurately handling the word of truth. </a:t>
            </a:r>
            <a:r>
              <a:rPr lang="en-NZ" sz="1400" b="0" dirty="0">
                <a:solidFill>
                  <a:schemeClr val="bg1"/>
                </a:solidFill>
              </a:rPr>
              <a:t>(NASB)</a:t>
            </a:r>
          </a:p>
          <a:p>
            <a:pPr marL="400050" indent="-400050">
              <a:buAutoNum type="romanLcPeriod"/>
            </a:pPr>
            <a:endParaRPr lang="en-NZ" sz="1400" b="0" dirty="0"/>
          </a:p>
        </p:txBody>
      </p:sp>
    </p:spTree>
    <p:extLst>
      <p:ext uri="{BB962C8B-B14F-4D97-AF65-F5344CB8AC3E}">
        <p14:creationId xmlns:p14="http://schemas.microsoft.com/office/powerpoint/2010/main" val="3945814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738328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NZ" dirty="0"/>
              <a:t>Worthy to be Listened to…</a:t>
            </a:r>
            <a:endParaRPr lang="en-US" dirty="0"/>
          </a:p>
          <a:p>
            <a:pPr marL="0" indent="0">
              <a:buNone/>
            </a:pPr>
            <a:r>
              <a:rPr lang="en-NZ" dirty="0"/>
              <a:t>b. Then Teach…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A4CA980-B3B1-458E-B99B-5BD0796E7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3"/>
          <a:stretch/>
        </p:blipFill>
        <p:spPr>
          <a:xfrm>
            <a:off x="5909480" y="1240135"/>
            <a:ext cx="3138986" cy="2658822"/>
          </a:xfrm>
          <a:prstGeom prst="rect">
            <a:avLst/>
          </a:prstGeom>
        </p:spPr>
      </p:pic>
      <p:pic>
        <p:nvPicPr>
          <p:cNvPr id="5122" name="Picture 2" descr="people, women with child, mother with cradle singing ...">
            <a:extLst>
              <a:ext uri="{FF2B5EF4-FFF2-40B4-BE49-F238E27FC236}">
                <a16:creationId xmlns:a16="http://schemas.microsoft.com/office/drawing/2014/main" id="{1671E712-66F6-45AE-97FE-0C1A3FFB91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7" b="12402"/>
          <a:stretch/>
        </p:blipFill>
        <p:spPr bwMode="auto">
          <a:xfrm>
            <a:off x="5909481" y="3898957"/>
            <a:ext cx="3138985" cy="29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0BB5DBB-AD78-414E-8691-B48F8A8D6308}"/>
              </a:ext>
            </a:extLst>
          </p:cNvPr>
          <p:cNvSpPr txBox="1">
            <a:spLocks/>
          </p:cNvSpPr>
          <p:nvPr/>
        </p:nvSpPr>
        <p:spPr>
          <a:xfrm>
            <a:off x="628649" y="2729552"/>
            <a:ext cx="5007875" cy="4128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AutoNum type="romanLcPeriod"/>
            </a:pPr>
            <a:r>
              <a:rPr lang="en-NZ" dirty="0"/>
              <a:t>2 Timothy 2:15—</a:t>
            </a:r>
            <a:r>
              <a:rPr lang="en-NZ" baseline="30000" dirty="0"/>
              <a:t>15 </a:t>
            </a:r>
            <a:r>
              <a:rPr lang="en-NZ" b="0" dirty="0"/>
              <a:t>Be diligent to present yourself approved to God as a workman who does not need to be ashamed, accurately handling the word of truth. </a:t>
            </a:r>
            <a:r>
              <a:rPr lang="en-NZ" sz="1400" b="0" dirty="0"/>
              <a:t>(NASB)</a:t>
            </a:r>
          </a:p>
          <a:p>
            <a:pPr marL="400050" indent="-400050">
              <a:buAutoNum type="romanLcPeriod"/>
            </a:pPr>
            <a:endParaRPr lang="en-NZ" sz="1400" b="0" dirty="0"/>
          </a:p>
        </p:txBody>
      </p:sp>
    </p:spTree>
    <p:extLst>
      <p:ext uri="{BB962C8B-B14F-4D97-AF65-F5344CB8AC3E}">
        <p14:creationId xmlns:p14="http://schemas.microsoft.com/office/powerpoint/2010/main" val="457456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738328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NZ" dirty="0"/>
              <a:t>Worthy to be Listened to…</a:t>
            </a:r>
            <a:endParaRPr lang="en-US" dirty="0"/>
          </a:p>
          <a:p>
            <a:pPr marL="0" indent="0">
              <a:buNone/>
            </a:pPr>
            <a:r>
              <a:rPr lang="en-NZ" dirty="0"/>
              <a:t>c. With Extreme Caution…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A4CA980-B3B1-458E-B99B-5BD0796E7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3"/>
          <a:stretch/>
        </p:blipFill>
        <p:spPr>
          <a:xfrm>
            <a:off x="5909480" y="1240135"/>
            <a:ext cx="3138986" cy="2658822"/>
          </a:xfrm>
          <a:prstGeom prst="rect">
            <a:avLst/>
          </a:prstGeom>
        </p:spPr>
      </p:pic>
      <p:pic>
        <p:nvPicPr>
          <p:cNvPr id="5122" name="Picture 2" descr="people, women with child, mother with cradle singing ...">
            <a:extLst>
              <a:ext uri="{FF2B5EF4-FFF2-40B4-BE49-F238E27FC236}">
                <a16:creationId xmlns:a16="http://schemas.microsoft.com/office/drawing/2014/main" id="{1671E712-66F6-45AE-97FE-0C1A3FFB91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7" b="12402"/>
          <a:stretch/>
        </p:blipFill>
        <p:spPr bwMode="auto">
          <a:xfrm>
            <a:off x="5909481" y="3898957"/>
            <a:ext cx="3138985" cy="29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0BB5DBB-AD78-414E-8691-B48F8A8D6308}"/>
              </a:ext>
            </a:extLst>
          </p:cNvPr>
          <p:cNvSpPr txBox="1">
            <a:spLocks/>
          </p:cNvSpPr>
          <p:nvPr/>
        </p:nvSpPr>
        <p:spPr>
          <a:xfrm>
            <a:off x="628649" y="2729552"/>
            <a:ext cx="5007875" cy="4128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With extreme caution…</a:t>
            </a:r>
          </a:p>
          <a:p>
            <a:pPr marL="914400" lvl="1" indent="-457200">
              <a:buAutoNum type="alphaLcPeriod"/>
            </a:pPr>
            <a:r>
              <a:rPr lang="en-NZ" sz="2800" dirty="0">
                <a:solidFill>
                  <a:schemeClr val="bg1"/>
                </a:solidFill>
              </a:rPr>
              <a:t>James 3:1—</a:t>
            </a:r>
          </a:p>
          <a:p>
            <a:pPr marL="457200" lvl="1" indent="0">
              <a:buNone/>
            </a:pPr>
            <a:r>
              <a:rPr lang="en-NZ" sz="2800" b="0" dirty="0">
                <a:solidFill>
                  <a:schemeClr val="bg1"/>
                </a:solidFill>
              </a:rPr>
              <a:t>	Let not many </a:t>
            </a:r>
            <a:r>
              <a:rPr lang="en-NZ" sz="2800" b="0" i="1" dirty="0">
                <a:solidFill>
                  <a:schemeClr val="bg1"/>
                </a:solidFill>
              </a:rPr>
              <a:t>of 	you</a:t>
            </a:r>
            <a:r>
              <a:rPr lang="en-NZ" sz="2800" b="0" dirty="0">
                <a:solidFill>
                  <a:schemeClr val="bg1"/>
                </a:solidFill>
              </a:rPr>
              <a:t> become teachers, my 	brethren, knowing that as 	such we will incur a 	stricter judgment.</a:t>
            </a:r>
            <a:r>
              <a:rPr lang="en-NZ" b="0" dirty="0">
                <a:solidFill>
                  <a:schemeClr val="bg1"/>
                </a:solidFill>
              </a:rPr>
              <a:t> </a:t>
            </a:r>
            <a:r>
              <a:rPr lang="en-NZ" sz="1400" b="0" dirty="0">
                <a:solidFill>
                  <a:schemeClr val="bg1"/>
                </a:solidFill>
              </a:rPr>
              <a:t>(NASB)</a:t>
            </a:r>
          </a:p>
          <a:p>
            <a:pPr marL="400050" indent="-400050">
              <a:buAutoNum type="romanLcPeriod"/>
            </a:pPr>
            <a:endParaRPr lang="en-NZ" sz="1400" b="0" dirty="0"/>
          </a:p>
        </p:txBody>
      </p:sp>
    </p:spTree>
    <p:extLst>
      <p:ext uri="{BB962C8B-B14F-4D97-AF65-F5344CB8AC3E}">
        <p14:creationId xmlns:p14="http://schemas.microsoft.com/office/powerpoint/2010/main" val="179921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738328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NZ" dirty="0"/>
              <a:t>Worthy to be Listened to…</a:t>
            </a:r>
            <a:endParaRPr lang="en-US" dirty="0"/>
          </a:p>
          <a:p>
            <a:pPr marL="0" indent="0">
              <a:buNone/>
            </a:pPr>
            <a:r>
              <a:rPr lang="en-NZ" dirty="0"/>
              <a:t>c. With Extreme Caution…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A4CA980-B3B1-458E-B99B-5BD0796E7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3"/>
          <a:stretch/>
        </p:blipFill>
        <p:spPr>
          <a:xfrm>
            <a:off x="5909480" y="1240135"/>
            <a:ext cx="3138986" cy="2658822"/>
          </a:xfrm>
          <a:prstGeom prst="rect">
            <a:avLst/>
          </a:prstGeom>
        </p:spPr>
      </p:pic>
      <p:pic>
        <p:nvPicPr>
          <p:cNvPr id="5122" name="Picture 2" descr="people, women with child, mother with cradle singing ...">
            <a:extLst>
              <a:ext uri="{FF2B5EF4-FFF2-40B4-BE49-F238E27FC236}">
                <a16:creationId xmlns:a16="http://schemas.microsoft.com/office/drawing/2014/main" id="{1671E712-66F6-45AE-97FE-0C1A3FFB91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7" b="12402"/>
          <a:stretch/>
        </p:blipFill>
        <p:spPr bwMode="auto">
          <a:xfrm>
            <a:off x="5909481" y="3898957"/>
            <a:ext cx="3138985" cy="29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0BB5DBB-AD78-414E-8691-B48F8A8D6308}"/>
              </a:ext>
            </a:extLst>
          </p:cNvPr>
          <p:cNvSpPr txBox="1">
            <a:spLocks/>
          </p:cNvSpPr>
          <p:nvPr/>
        </p:nvSpPr>
        <p:spPr>
          <a:xfrm>
            <a:off x="628649" y="2729552"/>
            <a:ext cx="5007875" cy="4128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NZ" dirty="0"/>
              <a:t>With extreme caution…</a:t>
            </a:r>
          </a:p>
          <a:p>
            <a:pPr marL="914400" lvl="1" indent="-457200">
              <a:buAutoNum type="alphaLcPeriod"/>
            </a:pPr>
            <a:r>
              <a:rPr lang="en-NZ" sz="2800" dirty="0"/>
              <a:t>James 3:1—</a:t>
            </a:r>
          </a:p>
          <a:p>
            <a:pPr marL="457200" lvl="1" indent="0">
              <a:buNone/>
            </a:pPr>
            <a:r>
              <a:rPr lang="en-NZ" sz="2800" b="0" dirty="0"/>
              <a:t>	Let not many </a:t>
            </a:r>
            <a:r>
              <a:rPr lang="en-NZ" sz="2800" b="0" i="1" dirty="0"/>
              <a:t>of 	you</a:t>
            </a:r>
            <a:r>
              <a:rPr lang="en-NZ" sz="2800" b="0" dirty="0"/>
              <a:t> become teachers, my 	brethren, knowing that as 	such we will incur a 	stricter judgment.</a:t>
            </a:r>
            <a:r>
              <a:rPr lang="en-NZ" b="0" dirty="0"/>
              <a:t> </a:t>
            </a:r>
            <a:r>
              <a:rPr lang="en-NZ" sz="1400" b="0" dirty="0"/>
              <a:t>(NASB)</a:t>
            </a:r>
          </a:p>
          <a:p>
            <a:pPr marL="400050" indent="-400050">
              <a:buAutoNum type="romanLcPeriod"/>
            </a:pPr>
            <a:endParaRPr lang="en-NZ" sz="1400" b="0" dirty="0"/>
          </a:p>
        </p:txBody>
      </p:sp>
    </p:spTree>
    <p:extLst>
      <p:ext uri="{BB962C8B-B14F-4D97-AF65-F5344CB8AC3E}">
        <p14:creationId xmlns:p14="http://schemas.microsoft.com/office/powerpoint/2010/main" val="732959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  <a:p>
            <a:endParaRPr lang="en-NZ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800" dirty="0"/>
              <a:t>3. Worthy to Serve Others…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1C68142-B2AD-4515-B4F8-DDBC61791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/>
          <a:stretch/>
        </p:blipFill>
        <p:spPr>
          <a:xfrm>
            <a:off x="6018663" y="1234032"/>
            <a:ext cx="3125337" cy="28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513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047164"/>
            <a:ext cx="5390012" cy="4810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0" dirty="0"/>
              <a:t>1 Peter 5:1-4—</a:t>
            </a:r>
            <a:r>
              <a:rPr lang="en-US" dirty="0"/>
              <a:t>(NASB)</a:t>
            </a:r>
            <a:endParaRPr lang="en-NZ" b="0" dirty="0"/>
          </a:p>
          <a:p>
            <a:pPr marL="0" indent="0">
              <a:buNone/>
            </a:pPr>
            <a:r>
              <a:rPr lang="en-NZ" b="1" baseline="30000" dirty="0"/>
              <a:t>1</a:t>
            </a:r>
            <a:r>
              <a:rPr lang="en-NZ" b="0" dirty="0"/>
              <a:t>Therefore, I exhort the elders among you, as </a:t>
            </a:r>
            <a:r>
              <a:rPr lang="en-NZ" b="0" i="1" dirty="0"/>
              <a:t>your</a:t>
            </a:r>
            <a:r>
              <a:rPr lang="en-NZ" b="0" dirty="0"/>
              <a:t> fellow elder and witness of the sufferings of Christ, and a partaker also of the glory that is to be revealed,…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800" dirty="0"/>
              <a:t>3. Worthy to Serve Others…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1C68142-B2AD-4515-B4F8-DDBC61791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/>
          <a:stretch/>
        </p:blipFill>
        <p:spPr>
          <a:xfrm>
            <a:off x="6018662" y="1185863"/>
            <a:ext cx="3125337" cy="28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968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047164"/>
            <a:ext cx="5390012" cy="4810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0" dirty="0"/>
              <a:t>1 Peter 5:1-4—</a:t>
            </a:r>
            <a:r>
              <a:rPr lang="en-US" dirty="0"/>
              <a:t>(NASB)</a:t>
            </a:r>
            <a:endParaRPr lang="en-NZ" b="0" dirty="0"/>
          </a:p>
          <a:p>
            <a:pPr marL="0" indent="0">
              <a:buNone/>
            </a:pPr>
            <a:r>
              <a:rPr lang="en-NZ" b="0" dirty="0"/>
              <a:t>…</a:t>
            </a:r>
            <a:r>
              <a:rPr lang="en-NZ" baseline="30000" dirty="0"/>
              <a:t>2</a:t>
            </a:r>
            <a:r>
              <a:rPr lang="en-NZ" b="0" dirty="0"/>
              <a:t>shepherd the flock of God among you, exercising oversight not under compulsion, but voluntarily, according to </a:t>
            </a:r>
            <a:r>
              <a:rPr lang="en-NZ" b="0" i="1" dirty="0"/>
              <a:t>the will of</a:t>
            </a:r>
            <a:r>
              <a:rPr lang="en-NZ" b="0" dirty="0"/>
              <a:t> God; and not for sordid gain, but with eagerness; 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800" dirty="0"/>
              <a:t>3. Worthy to Serve Others…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1C68142-B2AD-4515-B4F8-DDBC61791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/>
          <a:stretch/>
        </p:blipFill>
        <p:spPr>
          <a:xfrm>
            <a:off x="6018663" y="1185863"/>
            <a:ext cx="3125337" cy="28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356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047164"/>
            <a:ext cx="5390012" cy="4810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b="0" dirty="0"/>
              <a:t>1 Peter 5:1-4—</a:t>
            </a:r>
            <a:r>
              <a:rPr lang="en-US" sz="3200" dirty="0"/>
              <a:t>(NASB)</a:t>
            </a:r>
            <a:endParaRPr lang="en-NZ" sz="3200" b="0" dirty="0"/>
          </a:p>
          <a:p>
            <a:pPr marL="0" indent="0">
              <a:buNone/>
            </a:pPr>
            <a:r>
              <a:rPr lang="en-NZ" b="0" dirty="0"/>
              <a:t>…</a:t>
            </a:r>
            <a:r>
              <a:rPr lang="en-NZ" baseline="30000" dirty="0"/>
              <a:t>3</a:t>
            </a:r>
            <a:r>
              <a:rPr lang="en-NZ" b="0" dirty="0"/>
              <a:t>nor yet as lording it over those allotted to your charge, but proving to be examples to the flock.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800" dirty="0"/>
              <a:t>3. Worthy to Serve Others…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1C68142-B2AD-4515-B4F8-DDBC61791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/>
          <a:stretch/>
        </p:blipFill>
        <p:spPr>
          <a:xfrm>
            <a:off x="6018663" y="1234032"/>
            <a:ext cx="3125337" cy="28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018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US" sz="3600" dirty="0"/>
              <a:t>What are the marks of a Leader?</a:t>
            </a:r>
            <a:endParaRPr lang="en-NZ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D9F2-E3AB-444D-A1C8-E4B800D36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047164"/>
            <a:ext cx="5390012" cy="4810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b="0" dirty="0"/>
              <a:t>1 Peter 5:1-4—</a:t>
            </a:r>
            <a:r>
              <a:rPr lang="en-US" sz="3200" dirty="0"/>
              <a:t>(NASB)</a:t>
            </a:r>
            <a:endParaRPr lang="en-NZ" sz="3200" b="0" dirty="0"/>
          </a:p>
          <a:p>
            <a:pPr marL="0" indent="0">
              <a:buNone/>
            </a:pPr>
            <a:r>
              <a:rPr lang="en-NZ" b="0" dirty="0"/>
              <a:t>…</a:t>
            </a:r>
            <a:r>
              <a:rPr lang="en-NZ" baseline="30000" dirty="0"/>
              <a:t>4</a:t>
            </a:r>
            <a:r>
              <a:rPr lang="en-NZ" b="0" dirty="0"/>
              <a:t>And when the Chief Shepherd appears, you will receive the unfading crown of glory.</a:t>
            </a:r>
            <a:r>
              <a:rPr lang="en-US" dirty="0"/>
              <a:t> </a:t>
            </a:r>
            <a:endParaRPr lang="en-NZ" b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7C1C44-FE91-4B02-89F4-C2600A7C2D37}"/>
              </a:ext>
            </a:extLst>
          </p:cNvPr>
          <p:cNvSpPr txBox="1">
            <a:spLocks/>
          </p:cNvSpPr>
          <p:nvPr/>
        </p:nvSpPr>
        <p:spPr>
          <a:xfrm>
            <a:off x="628651" y="1419366"/>
            <a:ext cx="8051325" cy="131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800" dirty="0"/>
              <a:t>3. Worthy to Serve Others…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1C68142-B2AD-4515-B4F8-DDBC61791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/>
          <a:stretch/>
        </p:blipFill>
        <p:spPr>
          <a:xfrm>
            <a:off x="6018663" y="1185863"/>
            <a:ext cx="3125337" cy="28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9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41" y="577266"/>
            <a:ext cx="6441780" cy="628073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FDB12-47AD-43A0-9E3D-38642BD718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</p:spTree>
    <p:extLst>
      <p:ext uri="{BB962C8B-B14F-4D97-AF65-F5344CB8AC3E}">
        <p14:creationId xmlns:p14="http://schemas.microsoft.com/office/powerpoint/2010/main" val="2289078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CA7B48-0710-46BE-8D0F-B809BC4FC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5315"/>
            <a:ext cx="7886700" cy="43513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NZ" dirty="0"/>
              <a:t>Follow Christ’s Leadership</a:t>
            </a:r>
            <a:br>
              <a:rPr lang="en-NZ" dirty="0"/>
            </a:br>
            <a:r>
              <a:rPr lang="en-NZ" dirty="0"/>
              <a:t>Matthew 28:19-20—</a:t>
            </a:r>
            <a:r>
              <a:rPr lang="en-NZ" b="1" baseline="30000" dirty="0"/>
              <a:t>19</a:t>
            </a:r>
            <a:r>
              <a:rPr lang="en-NZ" dirty="0"/>
              <a:t>Go therefore and make disciples of all the nations, baptizing them in the name of the Father and the Son and the Holy Spirit, </a:t>
            </a:r>
            <a:r>
              <a:rPr lang="en-NZ" b="1" baseline="30000" dirty="0"/>
              <a:t>20 </a:t>
            </a:r>
            <a:r>
              <a:rPr lang="en-NZ" dirty="0"/>
              <a:t>teaching them to observe all that I commanded you; and lo, I am with you always, even to the end of the age.” (NASB)</a:t>
            </a:r>
            <a:endParaRPr lang="en-US" dirty="0"/>
          </a:p>
          <a:p>
            <a:endParaRPr lang="en-NZ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FB5B4F1-6FE9-4375-B25D-E4B2D601E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16" y="2734172"/>
            <a:ext cx="5908768" cy="412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435"/>
            <a:ext cx="4026090" cy="5345565"/>
          </a:xfrm>
        </p:spPr>
      </p:pic>
      <p:pic>
        <p:nvPicPr>
          <p:cNvPr id="2050" name="Picture 2" descr="Where is Vladimir Putin today?">
            <a:extLst>
              <a:ext uri="{FF2B5EF4-FFF2-40B4-BE49-F238E27FC236}">
                <a16:creationId xmlns:a16="http://schemas.microsoft.com/office/drawing/2014/main" id="{31EDB912-21CD-4A1B-B876-450661C82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r="25260"/>
          <a:stretch/>
        </p:blipFill>
        <p:spPr bwMode="auto">
          <a:xfrm>
            <a:off x="4026090" y="1512435"/>
            <a:ext cx="5117910" cy="53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08CBF9-2E8D-4881-9361-993E8B22F9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</p:spTree>
    <p:extLst>
      <p:ext uri="{BB962C8B-B14F-4D97-AF65-F5344CB8AC3E}">
        <p14:creationId xmlns:p14="http://schemas.microsoft.com/office/powerpoint/2010/main" val="130823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325D1F-CA8F-42FB-B388-4AEC37F781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8" t="-5970" r="8706" b="5969"/>
          <a:stretch/>
        </p:blipFill>
        <p:spPr bwMode="auto">
          <a:xfrm>
            <a:off x="342900" y="457200"/>
            <a:ext cx="8458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71DC23-D24B-48FB-B482-80EE45D499C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</p:spTree>
    <p:extLst>
      <p:ext uri="{BB962C8B-B14F-4D97-AF65-F5344CB8AC3E}">
        <p14:creationId xmlns:p14="http://schemas.microsoft.com/office/powerpoint/2010/main" val="107968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Leadership—Everyone has a Part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</p:spTree>
    <p:extLst>
      <p:ext uri="{BB962C8B-B14F-4D97-AF65-F5344CB8AC3E}">
        <p14:creationId xmlns:p14="http://schemas.microsoft.com/office/powerpoint/2010/main" val="130605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35C6-025E-4921-AAB8-A212E08B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NZ" sz="3600" dirty="0"/>
              <a:t>Leadership—Everyone has a Part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9DF6C28-C554-4065-8769-9A5F02B26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30" y="3731580"/>
            <a:ext cx="6155140" cy="312642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2E97F-8B99-4E2E-B40F-2EFA07BFC2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18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	Leadership—Part 1.</a:t>
            </a:r>
          </a:p>
        </p:txBody>
      </p:sp>
    </p:spTree>
    <p:extLst>
      <p:ext uri="{BB962C8B-B14F-4D97-AF65-F5344CB8AC3E}">
        <p14:creationId xmlns:p14="http://schemas.microsoft.com/office/powerpoint/2010/main" val="2671743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1767</Words>
  <Application>Microsoft Office PowerPoint</Application>
  <PresentationFormat>On-screen Show (4:3)</PresentationFormat>
  <Paragraphs>208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system-ui</vt:lpstr>
      <vt:lpstr>Office Theme</vt:lpstr>
      <vt:lpstr>PowerPoint Presentation</vt:lpstr>
      <vt:lpstr>Leadership</vt:lpstr>
      <vt:lpstr>Leadership comes in many forms…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Morningside Church</dc:creator>
  <cp:lastModifiedBy>Morningside Church of Christ</cp:lastModifiedBy>
  <cp:revision>21</cp:revision>
  <dcterms:created xsi:type="dcterms:W3CDTF">2016-07-02T10:56:14Z</dcterms:created>
  <dcterms:modified xsi:type="dcterms:W3CDTF">2022-03-02T05:56:58Z</dcterms:modified>
</cp:coreProperties>
</file>