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7" r:id="rId2"/>
    <p:sldId id="378" r:id="rId3"/>
    <p:sldId id="804" r:id="rId4"/>
    <p:sldId id="805" r:id="rId5"/>
    <p:sldId id="806" r:id="rId6"/>
    <p:sldId id="807" r:id="rId7"/>
    <p:sldId id="789" r:id="rId8"/>
    <p:sldId id="811" r:id="rId9"/>
    <p:sldId id="812" r:id="rId10"/>
    <p:sldId id="810" r:id="rId11"/>
    <p:sldId id="813" r:id="rId12"/>
    <p:sldId id="814" r:id="rId13"/>
    <p:sldId id="790" r:id="rId14"/>
    <p:sldId id="815" r:id="rId15"/>
    <p:sldId id="816" r:id="rId16"/>
    <p:sldId id="817" r:id="rId17"/>
    <p:sldId id="818" r:id="rId18"/>
    <p:sldId id="819" r:id="rId19"/>
    <p:sldId id="791" r:id="rId20"/>
    <p:sldId id="820" r:id="rId21"/>
    <p:sldId id="821" r:id="rId22"/>
    <p:sldId id="822" r:id="rId23"/>
    <p:sldId id="794" r:id="rId24"/>
    <p:sldId id="795" r:id="rId25"/>
    <p:sldId id="796" r:id="rId26"/>
    <p:sldId id="797" r:id="rId27"/>
    <p:sldId id="798" r:id="rId28"/>
    <p:sldId id="793" r:id="rId29"/>
    <p:sldId id="799" r:id="rId30"/>
    <p:sldId id="823" r:id="rId31"/>
    <p:sldId id="800" r:id="rId32"/>
    <p:sldId id="801" r:id="rId33"/>
    <p:sldId id="824" r:id="rId34"/>
    <p:sldId id="825" r:id="rId35"/>
    <p:sldId id="802" r:id="rId36"/>
    <p:sldId id="803" r:id="rId37"/>
    <p:sldId id="269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FD3-BF8F-468B-839D-DBDAC5826EB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CB597-89A7-4F93-B017-E034284F0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7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FD3-BF8F-468B-839D-DBDAC5826EB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CB597-89A7-4F93-B017-E034284F0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FD3-BF8F-468B-839D-DBDAC5826EB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CB597-89A7-4F93-B017-E034284F0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4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FD3-BF8F-468B-839D-DBDAC5826EB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CB597-89A7-4F93-B017-E034284F0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3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FD3-BF8F-468B-839D-DBDAC5826EB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CB597-89A7-4F93-B017-E034284F0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58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FD3-BF8F-468B-839D-DBDAC5826EB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CB597-89A7-4F93-B017-E034284F0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FD3-BF8F-468B-839D-DBDAC5826EB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CB597-89A7-4F93-B017-E034284F0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5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FD3-BF8F-468B-839D-DBDAC5826EB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CB597-89A7-4F93-B017-E034284F0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57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FD3-BF8F-468B-839D-DBDAC5826EB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CB597-89A7-4F93-B017-E034284F0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46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FD3-BF8F-468B-839D-DBDAC5826EB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CB597-89A7-4F93-B017-E034284F0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1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FD3-BF8F-468B-839D-DBDAC5826EB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CB597-89A7-4F93-B017-E034284F0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4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F0FD3-BF8F-468B-839D-DBDAC5826EB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CB597-89A7-4F93-B017-E034284F0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-1" y="0"/>
            <a:ext cx="9144001" cy="6858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/>
              <a:t>“</a:t>
            </a:r>
            <a:r>
              <a:rPr lang="en-NZ" sz="3600" dirty="0"/>
              <a:t>Leadership”</a:t>
            </a:r>
          </a:p>
          <a:p>
            <a:pPr marL="0" indent="0" algn="ctr">
              <a:buNone/>
            </a:pPr>
            <a:r>
              <a:rPr lang="en-US" sz="3600" dirty="0"/>
              <a:t>Part 2. </a:t>
            </a:r>
          </a:p>
          <a:p>
            <a:pPr algn="ctr"/>
            <a:endParaRPr lang="en-US" sz="800" dirty="0"/>
          </a:p>
          <a:p>
            <a:pPr marL="0" indent="0" algn="ctr">
              <a:buNone/>
            </a:pPr>
            <a:r>
              <a:rPr lang="en-NZ" sz="3600" dirty="0"/>
              <a:t>John Staiger</a:t>
            </a:r>
          </a:p>
          <a:p>
            <a:pPr algn="ctr"/>
            <a:endParaRPr lang="en-NZ" sz="800" dirty="0"/>
          </a:p>
          <a:p>
            <a:pPr marL="0" indent="0" algn="ctr">
              <a:buNone/>
            </a:pPr>
            <a:r>
              <a:rPr lang="en-NZ" sz="3600" dirty="0"/>
              <a:t>Morningside Church of Christ </a:t>
            </a:r>
          </a:p>
          <a:p>
            <a:pPr algn="ctr"/>
            <a:endParaRPr lang="en-NZ" sz="800" dirty="0"/>
          </a:p>
          <a:p>
            <a:pPr marL="0" indent="0" algn="ctr">
              <a:buNone/>
            </a:pPr>
            <a:r>
              <a:rPr lang="en-NZ" sz="3600" dirty="0"/>
              <a:t>Wednesday 9 March 2022</a:t>
            </a:r>
          </a:p>
          <a:p>
            <a:pPr algn="ctr"/>
            <a:endParaRPr lang="en-NZ" sz="800" dirty="0"/>
          </a:p>
          <a:p>
            <a:pPr marL="0" indent="0" algn="ctr">
              <a:buNone/>
            </a:pPr>
            <a:r>
              <a:rPr lang="en-NZ" sz="3600" dirty="0"/>
              <a:t>Broadcast on Facebook Live</a:t>
            </a:r>
          </a:p>
          <a:p>
            <a:pPr marL="0" indent="0" algn="ctr">
              <a:buNone/>
            </a:pPr>
            <a:r>
              <a:rPr lang="en-NZ" sz="3600" dirty="0"/>
              <a:t>Auckland, Aotearoa/NZ.</a:t>
            </a:r>
          </a:p>
          <a:p>
            <a:pPr algn="ctr"/>
            <a:endParaRPr lang="en-NZ" sz="800" dirty="0"/>
          </a:p>
          <a:p>
            <a:pPr marL="0" indent="0" algn="ctr">
              <a:buNone/>
            </a:pPr>
            <a:r>
              <a:rPr lang="en-NZ" sz="3600" dirty="0"/>
              <a:t>www.morningsidechurchofchrist.org.nz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NZ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419366"/>
            <a:ext cx="3943350" cy="5438633"/>
          </a:xfrm>
        </p:spPr>
        <p:txBody>
          <a:bodyPr/>
          <a:lstStyle/>
          <a:p>
            <a:r>
              <a:rPr lang="en-NZ" sz="2800" dirty="0"/>
              <a:t>John the Baptist didn’t hold back on leaders.</a:t>
            </a:r>
          </a:p>
          <a:p>
            <a:r>
              <a:rPr lang="en-NZ" sz="2800" dirty="0"/>
              <a:t>Even at baptisms.</a:t>
            </a:r>
            <a:br>
              <a:rPr lang="en-NZ" sz="2800" dirty="0"/>
            </a:br>
            <a:br>
              <a:rPr lang="en-NZ" sz="2800" dirty="0"/>
            </a:br>
            <a:endParaRPr lang="en-NZ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31DF681B-5146-403D-9285-E1678E7FD8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8675"/>
            <a:ext cx="4551496" cy="513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514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NZ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419366"/>
            <a:ext cx="3943350" cy="5438633"/>
          </a:xfrm>
        </p:spPr>
        <p:txBody>
          <a:bodyPr/>
          <a:lstStyle/>
          <a:p>
            <a:r>
              <a:rPr lang="en-NZ" sz="2800" dirty="0"/>
              <a:t>John the Baptist didn’t hold back on leaders.</a:t>
            </a:r>
          </a:p>
          <a:p>
            <a:r>
              <a:rPr lang="en-NZ" sz="2800" dirty="0"/>
              <a:t>Even at baptisms.</a:t>
            </a:r>
            <a:br>
              <a:rPr lang="en-NZ" sz="2800" dirty="0"/>
            </a:br>
            <a:br>
              <a:rPr lang="en-NZ" sz="2800" dirty="0"/>
            </a:br>
            <a:r>
              <a:rPr lang="en-NZ" sz="2800" b="1" dirty="0"/>
              <a:t>Matthew 3:7—</a:t>
            </a:r>
            <a:r>
              <a:rPr lang="en-NZ" sz="2800" dirty="0"/>
              <a:t>But when he saw many of the Pharisees and </a:t>
            </a:r>
            <a:br>
              <a:rPr lang="en-NZ" sz="2800" dirty="0"/>
            </a:br>
            <a:r>
              <a:rPr lang="en-NZ" sz="2800" dirty="0"/>
              <a:t>Sadducees coming for baptism, he said to them…</a:t>
            </a:r>
            <a:endParaRPr lang="en-NZ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31DF681B-5146-403D-9285-E1678E7FD8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8675"/>
            <a:ext cx="4551496" cy="513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89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NZ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419366"/>
            <a:ext cx="3943350" cy="5438633"/>
          </a:xfrm>
        </p:spPr>
        <p:txBody>
          <a:bodyPr/>
          <a:lstStyle/>
          <a:p>
            <a:r>
              <a:rPr lang="en-NZ" sz="2800" dirty="0"/>
              <a:t>John the Baptist didn’t hold back on leaders.</a:t>
            </a:r>
          </a:p>
          <a:p>
            <a:r>
              <a:rPr lang="en-NZ" sz="2800" dirty="0"/>
              <a:t>Even at baptisms.</a:t>
            </a:r>
            <a:br>
              <a:rPr lang="en-NZ" sz="2800" dirty="0"/>
            </a:br>
            <a:br>
              <a:rPr lang="en-NZ" sz="2800" dirty="0"/>
            </a:br>
            <a:r>
              <a:rPr lang="en-NZ" sz="2800" b="1" dirty="0"/>
              <a:t>Matthew 3:7—</a:t>
            </a:r>
            <a:r>
              <a:rPr lang="en-NZ" sz="2800" dirty="0"/>
              <a:t>But when he saw many of the Pharisees and </a:t>
            </a:r>
            <a:br>
              <a:rPr lang="en-NZ" sz="2800" dirty="0"/>
            </a:br>
            <a:r>
              <a:rPr lang="en-NZ" sz="2800" dirty="0"/>
              <a:t>Sadducees coming for baptism, he said to them, “</a:t>
            </a:r>
            <a:r>
              <a:rPr lang="en-NZ" sz="2800" u="sng" dirty="0"/>
              <a:t>You brood of </a:t>
            </a:r>
            <a:r>
              <a:rPr lang="en-NZ" sz="2800" b="1" u="sng" dirty="0"/>
              <a:t>vipers</a:t>
            </a:r>
            <a:r>
              <a:rPr lang="en-NZ" sz="2800" dirty="0"/>
              <a:t>, who warned you to flee from the wrath to come? (NASB)</a:t>
            </a:r>
            <a:endParaRPr lang="en-NZ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31DF681B-5146-403D-9285-E1678E7FD8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8675"/>
            <a:ext cx="4551496" cy="513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282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3600" dirty="0"/>
              <a:t>Jesus was not always pleasant.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15F1FD43-19A9-477D-9B78-818E85447A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909"/>
          <a:stretch/>
        </p:blipFill>
        <p:spPr>
          <a:xfrm>
            <a:off x="130800" y="1787857"/>
            <a:ext cx="4333671" cy="489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352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3600" dirty="0"/>
              <a:t>Jesus was not always pleasant.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15F1FD43-19A9-477D-9B78-818E85447A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909"/>
          <a:stretch/>
        </p:blipFill>
        <p:spPr>
          <a:xfrm>
            <a:off x="130800" y="1787857"/>
            <a:ext cx="4333671" cy="4895059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17D60D-F4B6-4886-856C-6788A3FE2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419366"/>
            <a:ext cx="4173656" cy="5438633"/>
          </a:xfrm>
        </p:spPr>
        <p:txBody>
          <a:bodyPr>
            <a:normAutofit lnSpcReduction="10000"/>
          </a:bodyPr>
          <a:lstStyle/>
          <a:p>
            <a:r>
              <a:rPr lang="en-NZ" sz="2800" dirty="0"/>
              <a:t>Religious leaders were especially under his microscope.</a:t>
            </a:r>
          </a:p>
          <a:p>
            <a:r>
              <a:rPr lang="en-NZ" sz="2800" dirty="0">
                <a:solidFill>
                  <a:schemeClr val="bg1"/>
                </a:solidFill>
              </a:rPr>
              <a:t>Then Jesus spoke to the crowds and to His disciples, </a:t>
            </a:r>
            <a:r>
              <a:rPr lang="en-NZ" sz="2800" b="1" baseline="30000" dirty="0">
                <a:solidFill>
                  <a:schemeClr val="bg1"/>
                </a:solidFill>
              </a:rPr>
              <a:t>2 </a:t>
            </a:r>
            <a:r>
              <a:rPr lang="en-NZ" sz="2800" dirty="0">
                <a:solidFill>
                  <a:schemeClr val="bg1"/>
                </a:solidFill>
              </a:rPr>
              <a:t>saying: “The scribes and the Pharisees have seated themselves in the chair of Moses; </a:t>
            </a:r>
            <a:r>
              <a:rPr lang="en-NZ" sz="2800" b="1" baseline="30000" dirty="0">
                <a:solidFill>
                  <a:schemeClr val="bg1"/>
                </a:solidFill>
              </a:rPr>
              <a:t>3</a:t>
            </a:r>
            <a:r>
              <a:rPr lang="en-NZ" sz="2800" dirty="0">
                <a:solidFill>
                  <a:schemeClr val="bg1"/>
                </a:solidFill>
              </a:rPr>
              <a:t>therefore all that they tell you, do and observe, but do not do according to their deeds; for they say </a:t>
            </a:r>
            <a:r>
              <a:rPr lang="en-NZ" sz="2800" i="1" dirty="0">
                <a:solidFill>
                  <a:schemeClr val="bg1"/>
                </a:solidFill>
              </a:rPr>
              <a:t>things</a:t>
            </a:r>
            <a:r>
              <a:rPr lang="en-NZ" sz="2800" dirty="0">
                <a:solidFill>
                  <a:schemeClr val="bg1"/>
                </a:solidFill>
              </a:rPr>
              <a:t> and do not do </a:t>
            </a:r>
            <a:r>
              <a:rPr lang="en-NZ" sz="2800" i="1" dirty="0">
                <a:solidFill>
                  <a:schemeClr val="bg1"/>
                </a:solidFill>
              </a:rPr>
              <a:t>them</a:t>
            </a:r>
            <a:r>
              <a:rPr lang="en-NZ" sz="2800" dirty="0">
                <a:solidFill>
                  <a:schemeClr val="bg1"/>
                </a:solidFill>
              </a:rPr>
              <a:t>. (NASB)</a:t>
            </a:r>
            <a:endParaRPr lang="en-N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285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3600" dirty="0"/>
              <a:t>Jesus was not always pleasant.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15F1FD43-19A9-477D-9B78-818E85447A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909"/>
          <a:stretch/>
        </p:blipFill>
        <p:spPr>
          <a:xfrm>
            <a:off x="130800" y="1787857"/>
            <a:ext cx="4333671" cy="4895059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17D60D-F4B6-4886-856C-6788A3FE2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419366"/>
            <a:ext cx="4173656" cy="5438633"/>
          </a:xfrm>
        </p:spPr>
        <p:txBody>
          <a:bodyPr>
            <a:normAutofit lnSpcReduction="10000"/>
          </a:bodyPr>
          <a:lstStyle/>
          <a:p>
            <a:r>
              <a:rPr lang="en-NZ" sz="2800" dirty="0"/>
              <a:t>Religious leaders were especially under his microscope.</a:t>
            </a:r>
          </a:p>
          <a:p>
            <a:r>
              <a:rPr lang="en-NZ" sz="2800" dirty="0"/>
              <a:t>Then Jesus spoke to the crowds and to His disciples, </a:t>
            </a:r>
            <a:r>
              <a:rPr lang="en-NZ" sz="2800" b="1" baseline="30000" dirty="0"/>
              <a:t>2 </a:t>
            </a:r>
            <a:r>
              <a:rPr lang="en-NZ" sz="2800" dirty="0"/>
              <a:t>saying: “The scribes and the Pharisees have seated themselves in the chair of Moses… </a:t>
            </a:r>
            <a:r>
              <a:rPr lang="en-NZ" sz="2800" b="1" baseline="30000" dirty="0">
                <a:solidFill>
                  <a:schemeClr val="bg1"/>
                </a:solidFill>
              </a:rPr>
              <a:t>3</a:t>
            </a:r>
            <a:r>
              <a:rPr lang="en-NZ" sz="2800" dirty="0">
                <a:solidFill>
                  <a:schemeClr val="bg1"/>
                </a:solidFill>
              </a:rPr>
              <a:t>therefore all that they tell you, do and observe, but do not do according to their deeds; for they say </a:t>
            </a:r>
            <a:r>
              <a:rPr lang="en-NZ" sz="2800" i="1" dirty="0">
                <a:solidFill>
                  <a:schemeClr val="bg1"/>
                </a:solidFill>
              </a:rPr>
              <a:t>things</a:t>
            </a:r>
            <a:r>
              <a:rPr lang="en-NZ" sz="2800" dirty="0">
                <a:solidFill>
                  <a:schemeClr val="bg1"/>
                </a:solidFill>
              </a:rPr>
              <a:t> and do not do </a:t>
            </a:r>
            <a:r>
              <a:rPr lang="en-NZ" sz="2800" i="1" dirty="0">
                <a:solidFill>
                  <a:schemeClr val="bg1"/>
                </a:solidFill>
              </a:rPr>
              <a:t>them</a:t>
            </a:r>
            <a:r>
              <a:rPr lang="en-NZ" sz="2800" dirty="0">
                <a:solidFill>
                  <a:schemeClr val="bg1"/>
                </a:solidFill>
              </a:rPr>
              <a:t>. (NASB)</a:t>
            </a:r>
            <a:endParaRPr lang="en-N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665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3600" dirty="0"/>
              <a:t>Jesus was not always pleasant.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15F1FD43-19A9-477D-9B78-818E85447A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909"/>
          <a:stretch/>
        </p:blipFill>
        <p:spPr>
          <a:xfrm>
            <a:off x="130800" y="1787857"/>
            <a:ext cx="4333671" cy="4895059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17D60D-F4B6-4886-856C-6788A3FE2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419366"/>
            <a:ext cx="4173656" cy="5438633"/>
          </a:xfrm>
        </p:spPr>
        <p:txBody>
          <a:bodyPr>
            <a:normAutofit lnSpcReduction="10000"/>
          </a:bodyPr>
          <a:lstStyle/>
          <a:p>
            <a:r>
              <a:rPr lang="en-NZ" sz="2800" dirty="0"/>
              <a:t>Religious leaders were especially under his microscope.</a:t>
            </a:r>
          </a:p>
          <a:p>
            <a:r>
              <a:rPr lang="en-NZ" sz="2800" dirty="0"/>
              <a:t>Then Jesus spoke to the crowds and to His disciples, </a:t>
            </a:r>
            <a:r>
              <a:rPr lang="en-NZ" sz="2800" b="1" baseline="30000" dirty="0"/>
              <a:t>2 </a:t>
            </a:r>
            <a:r>
              <a:rPr lang="en-NZ" sz="2800" dirty="0"/>
              <a:t>saying: “The scribes and the Pharisees have seated themselves in the chair of Moses; </a:t>
            </a:r>
            <a:r>
              <a:rPr lang="en-NZ" sz="2800" b="1" baseline="30000" dirty="0"/>
              <a:t>3</a:t>
            </a:r>
            <a:r>
              <a:rPr lang="en-NZ" sz="2800" u="sng" dirty="0"/>
              <a:t>therefore all that they tell you, do and observe</a:t>
            </a:r>
            <a:r>
              <a:rPr lang="en-NZ" sz="2800" dirty="0">
                <a:solidFill>
                  <a:schemeClr val="bg1"/>
                </a:solidFill>
              </a:rPr>
              <a:t>, but do not do according to their deeds; for they say </a:t>
            </a:r>
            <a:r>
              <a:rPr lang="en-NZ" sz="2800" i="1" dirty="0">
                <a:solidFill>
                  <a:schemeClr val="bg1"/>
                </a:solidFill>
              </a:rPr>
              <a:t>things</a:t>
            </a:r>
            <a:r>
              <a:rPr lang="en-NZ" sz="2800" dirty="0">
                <a:solidFill>
                  <a:schemeClr val="bg1"/>
                </a:solidFill>
              </a:rPr>
              <a:t> and do not do </a:t>
            </a:r>
            <a:r>
              <a:rPr lang="en-NZ" sz="2800" i="1" dirty="0">
                <a:solidFill>
                  <a:schemeClr val="bg1"/>
                </a:solidFill>
              </a:rPr>
              <a:t>them</a:t>
            </a:r>
            <a:r>
              <a:rPr lang="en-NZ" sz="2800" dirty="0">
                <a:solidFill>
                  <a:schemeClr val="bg1"/>
                </a:solidFill>
              </a:rPr>
              <a:t>. (NASB)</a:t>
            </a:r>
            <a:endParaRPr lang="en-N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096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3600" dirty="0"/>
              <a:t>Jesus was not always pleasant.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15F1FD43-19A9-477D-9B78-818E85447A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909"/>
          <a:stretch/>
        </p:blipFill>
        <p:spPr>
          <a:xfrm>
            <a:off x="130800" y="1787857"/>
            <a:ext cx="4333671" cy="4895059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17D60D-F4B6-4886-856C-6788A3FE2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419366"/>
            <a:ext cx="4173656" cy="5438633"/>
          </a:xfrm>
        </p:spPr>
        <p:txBody>
          <a:bodyPr>
            <a:normAutofit lnSpcReduction="10000"/>
          </a:bodyPr>
          <a:lstStyle/>
          <a:p>
            <a:r>
              <a:rPr lang="en-NZ" sz="2800" dirty="0"/>
              <a:t>Religious leaders were especially under his microscope.</a:t>
            </a:r>
          </a:p>
          <a:p>
            <a:r>
              <a:rPr lang="en-NZ" sz="2800" dirty="0"/>
              <a:t>Then Jesus spoke to the crowds and to His disciples, </a:t>
            </a:r>
            <a:r>
              <a:rPr lang="en-NZ" sz="2800" b="1" baseline="30000" dirty="0"/>
              <a:t>2 </a:t>
            </a:r>
            <a:r>
              <a:rPr lang="en-NZ" sz="2800" dirty="0"/>
              <a:t>saying: “The scribes and the Pharisees have seated themselves in the chair of Moses; </a:t>
            </a:r>
            <a:r>
              <a:rPr lang="en-NZ" sz="2800" b="1" baseline="30000" dirty="0"/>
              <a:t>3</a:t>
            </a:r>
            <a:r>
              <a:rPr lang="en-NZ" sz="2800" dirty="0"/>
              <a:t>therefore all that they tell you, do and observe, </a:t>
            </a:r>
            <a:r>
              <a:rPr lang="en-NZ" sz="2800" u="sng" dirty="0"/>
              <a:t>but do not do according to their deeds</a:t>
            </a:r>
            <a:r>
              <a:rPr lang="en-NZ" sz="2800" dirty="0"/>
              <a:t>… </a:t>
            </a:r>
            <a:r>
              <a:rPr lang="en-NZ" sz="2800" dirty="0">
                <a:solidFill>
                  <a:schemeClr val="bg1"/>
                </a:solidFill>
              </a:rPr>
              <a:t>for they say </a:t>
            </a:r>
            <a:r>
              <a:rPr lang="en-NZ" sz="2800" i="1" dirty="0">
                <a:solidFill>
                  <a:schemeClr val="bg1"/>
                </a:solidFill>
              </a:rPr>
              <a:t>things</a:t>
            </a:r>
            <a:r>
              <a:rPr lang="en-NZ" sz="2800" dirty="0">
                <a:solidFill>
                  <a:schemeClr val="bg1"/>
                </a:solidFill>
              </a:rPr>
              <a:t> and do not do </a:t>
            </a:r>
            <a:r>
              <a:rPr lang="en-NZ" sz="2800" i="1" dirty="0">
                <a:solidFill>
                  <a:schemeClr val="bg1"/>
                </a:solidFill>
              </a:rPr>
              <a:t>them</a:t>
            </a:r>
            <a:r>
              <a:rPr lang="en-NZ" sz="2800" dirty="0">
                <a:solidFill>
                  <a:schemeClr val="bg1"/>
                </a:solidFill>
              </a:rPr>
              <a:t>. (NASB)</a:t>
            </a:r>
            <a:endParaRPr lang="en-N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844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3600" dirty="0"/>
              <a:t>Jesus was not always pleasant.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15F1FD43-19A9-477D-9B78-818E85447A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909"/>
          <a:stretch/>
        </p:blipFill>
        <p:spPr>
          <a:xfrm>
            <a:off x="130800" y="1787857"/>
            <a:ext cx="4333671" cy="4895059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17D60D-F4B6-4886-856C-6788A3FE2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419366"/>
            <a:ext cx="4173656" cy="5438633"/>
          </a:xfrm>
        </p:spPr>
        <p:txBody>
          <a:bodyPr>
            <a:normAutofit lnSpcReduction="10000"/>
          </a:bodyPr>
          <a:lstStyle/>
          <a:p>
            <a:r>
              <a:rPr lang="en-NZ" sz="2800" dirty="0"/>
              <a:t>Religious leaders were especially under his microscope.</a:t>
            </a:r>
          </a:p>
          <a:p>
            <a:r>
              <a:rPr lang="en-NZ" sz="2800" dirty="0"/>
              <a:t>Then Jesus spoke to the crowds and to His disciples, </a:t>
            </a:r>
            <a:r>
              <a:rPr lang="en-NZ" sz="2800" b="1" baseline="30000" dirty="0"/>
              <a:t>2 </a:t>
            </a:r>
            <a:r>
              <a:rPr lang="en-NZ" sz="2800" dirty="0"/>
              <a:t>saying: “The scribes and the Pharisees have seated themselves in the chair of Moses; </a:t>
            </a:r>
            <a:r>
              <a:rPr lang="en-NZ" sz="2800" b="1" baseline="30000" dirty="0"/>
              <a:t>3</a:t>
            </a:r>
            <a:r>
              <a:rPr lang="en-NZ" sz="2800" dirty="0"/>
              <a:t>therefore all that they tell you, do and observe, but do not do according to their deeds; </a:t>
            </a:r>
            <a:r>
              <a:rPr lang="en-NZ" sz="2800" u="sng" dirty="0"/>
              <a:t>for they say </a:t>
            </a:r>
            <a:r>
              <a:rPr lang="en-NZ" sz="2800" i="1" u="sng" dirty="0"/>
              <a:t>things</a:t>
            </a:r>
            <a:r>
              <a:rPr lang="en-NZ" sz="2800" u="sng" dirty="0"/>
              <a:t> and do not do </a:t>
            </a:r>
            <a:r>
              <a:rPr lang="en-NZ" sz="2800" i="1" u="sng" dirty="0"/>
              <a:t>them</a:t>
            </a:r>
            <a:r>
              <a:rPr lang="en-NZ" sz="2800" dirty="0"/>
              <a:t>. (NASB)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89630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43348" y="681037"/>
            <a:ext cx="4572001" cy="7383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/>
              <a:t>What the church needs…</a:t>
            </a:r>
          </a:p>
          <a:p>
            <a:pPr marL="0" indent="0">
              <a:buNone/>
            </a:pPr>
            <a:endParaRPr lang="en-NZ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F634B7D8-6228-4C64-BF88-4EE9393811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00"/>
          <a:stretch/>
        </p:blipFill>
        <p:spPr>
          <a:xfrm>
            <a:off x="0" y="518615"/>
            <a:ext cx="3943349" cy="4681004"/>
          </a:xfrm>
          <a:prstGeom prst="rect">
            <a:avLst/>
          </a:prstGeo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322327E-3192-44D2-A875-F99AABB7FC67}"/>
              </a:ext>
            </a:extLst>
          </p:cNvPr>
          <p:cNvSpPr txBox="1">
            <a:spLocks/>
          </p:cNvSpPr>
          <p:nvPr/>
        </p:nvSpPr>
        <p:spPr>
          <a:xfrm>
            <a:off x="308926" y="5362042"/>
            <a:ext cx="8712244" cy="12242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Acts 6:3 </a:t>
            </a:r>
            <a:r>
              <a:rPr lang="en-NZ" b="1" baseline="30000" dirty="0"/>
              <a:t>3 </a:t>
            </a:r>
            <a:r>
              <a:rPr lang="en-NZ" dirty="0"/>
              <a:t>Therefore, brethren, select from among you seven men of good reputation, full of the Spirit and of wisdom, whom we may put in charge of this task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E97DE6-0DE4-45D0-A7E0-6C5E2D782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07976" y="1419367"/>
            <a:ext cx="4727098" cy="364395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1. Spirit-filled</a:t>
            </a:r>
          </a:p>
        </p:txBody>
      </p:sp>
    </p:spTree>
    <p:extLst>
      <p:ext uri="{BB962C8B-B14F-4D97-AF65-F5344CB8AC3E}">
        <p14:creationId xmlns:p14="http://schemas.microsoft.com/office/powerpoint/2010/main" val="59571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0B7C8-D093-45E2-9C15-6CE2B82C79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Leadership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91E38-E440-4BA1-B80F-DEE8731A46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sz="3600" dirty="0"/>
              <a:t> Part 2.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20691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43348" y="681037"/>
            <a:ext cx="4572001" cy="7383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/>
              <a:t>What the church needs…</a:t>
            </a:r>
          </a:p>
          <a:p>
            <a:pPr marL="0" indent="0">
              <a:buNone/>
            </a:pPr>
            <a:endParaRPr lang="en-NZ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F634B7D8-6228-4C64-BF88-4EE9393811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00"/>
          <a:stretch/>
        </p:blipFill>
        <p:spPr>
          <a:xfrm>
            <a:off x="0" y="518615"/>
            <a:ext cx="3943349" cy="4681004"/>
          </a:xfrm>
          <a:prstGeom prst="rect">
            <a:avLst/>
          </a:prstGeo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322327E-3192-44D2-A875-F99AABB7FC67}"/>
              </a:ext>
            </a:extLst>
          </p:cNvPr>
          <p:cNvSpPr txBox="1">
            <a:spLocks/>
          </p:cNvSpPr>
          <p:nvPr/>
        </p:nvSpPr>
        <p:spPr>
          <a:xfrm>
            <a:off x="308926" y="5362042"/>
            <a:ext cx="8712244" cy="12242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Acts 6:3 </a:t>
            </a:r>
            <a:r>
              <a:rPr lang="en-NZ" b="1" baseline="30000" dirty="0"/>
              <a:t>3 </a:t>
            </a:r>
            <a:r>
              <a:rPr lang="en-NZ" dirty="0"/>
              <a:t>Therefore, brethren, select from among you seven men of good reputation, full of the Spirit and of wisdom, whom we may put in charge of this task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E97DE6-0DE4-45D0-A7E0-6C5E2D782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07976" y="1419367"/>
            <a:ext cx="4727098" cy="3643952"/>
          </a:xfrm>
        </p:spPr>
        <p:txBody>
          <a:bodyPr/>
          <a:lstStyle/>
          <a:p>
            <a:pPr marL="514350" indent="-514350" algn="ctr">
              <a:buAutoNum type="arabicPeriod"/>
            </a:pPr>
            <a:r>
              <a:rPr lang="en-US" sz="2800" dirty="0"/>
              <a:t>Spirit-filled.</a:t>
            </a:r>
          </a:p>
          <a:p>
            <a:pPr algn="ctr"/>
            <a:r>
              <a:rPr lang="en-US" dirty="0"/>
              <a:t>Leaders transformed by the Holy Spirit.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It is obvious to all.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They demonstrate the attitudes and actions of a Sprit-filled life.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677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43348" y="681037"/>
            <a:ext cx="4572001" cy="7383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/>
              <a:t>What the church needs…</a:t>
            </a:r>
          </a:p>
          <a:p>
            <a:pPr marL="0" indent="0">
              <a:buNone/>
            </a:pPr>
            <a:endParaRPr lang="en-NZ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F634B7D8-6228-4C64-BF88-4EE9393811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00"/>
          <a:stretch/>
        </p:blipFill>
        <p:spPr>
          <a:xfrm>
            <a:off x="0" y="518615"/>
            <a:ext cx="3943349" cy="4681004"/>
          </a:xfrm>
          <a:prstGeom prst="rect">
            <a:avLst/>
          </a:prstGeo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322327E-3192-44D2-A875-F99AABB7FC67}"/>
              </a:ext>
            </a:extLst>
          </p:cNvPr>
          <p:cNvSpPr txBox="1">
            <a:spLocks/>
          </p:cNvSpPr>
          <p:nvPr/>
        </p:nvSpPr>
        <p:spPr>
          <a:xfrm>
            <a:off x="308926" y="5362042"/>
            <a:ext cx="8712244" cy="12242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Acts 6:3 </a:t>
            </a:r>
            <a:r>
              <a:rPr lang="en-NZ" b="1" baseline="30000" dirty="0"/>
              <a:t>3 </a:t>
            </a:r>
            <a:r>
              <a:rPr lang="en-NZ" dirty="0"/>
              <a:t>Therefore, brethren, select from among you seven men of good reputation, full of the Spirit and of wisdom, whom we may put in charge of this task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E97DE6-0DE4-45D0-A7E0-6C5E2D782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07976" y="1419367"/>
            <a:ext cx="4727098" cy="3643952"/>
          </a:xfrm>
        </p:spPr>
        <p:txBody>
          <a:bodyPr/>
          <a:lstStyle/>
          <a:p>
            <a:pPr marL="514350" indent="-514350" algn="ctr">
              <a:buAutoNum type="arabicPeriod"/>
            </a:pPr>
            <a:r>
              <a:rPr lang="en-US" sz="2800" dirty="0"/>
              <a:t>Spirit-filled.</a:t>
            </a:r>
          </a:p>
          <a:p>
            <a:pPr algn="ctr"/>
            <a:r>
              <a:rPr lang="en-US" dirty="0"/>
              <a:t>Leaders transformed by the Holy Spirit. </a:t>
            </a:r>
          </a:p>
          <a:p>
            <a:pPr algn="ctr"/>
            <a:r>
              <a:rPr lang="en-US" dirty="0"/>
              <a:t>It is obvious to all.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They demonstrate the attitudes and actions of a Sprit-filled life.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8317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43348" y="681037"/>
            <a:ext cx="4572001" cy="7383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/>
              <a:t>What the church needs…</a:t>
            </a:r>
          </a:p>
          <a:p>
            <a:pPr marL="0" indent="0">
              <a:buNone/>
            </a:pPr>
            <a:endParaRPr lang="en-NZ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F634B7D8-6228-4C64-BF88-4EE9393811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00"/>
          <a:stretch/>
        </p:blipFill>
        <p:spPr>
          <a:xfrm>
            <a:off x="0" y="518615"/>
            <a:ext cx="3943349" cy="4681004"/>
          </a:xfrm>
          <a:prstGeom prst="rect">
            <a:avLst/>
          </a:prstGeo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322327E-3192-44D2-A875-F99AABB7FC67}"/>
              </a:ext>
            </a:extLst>
          </p:cNvPr>
          <p:cNvSpPr txBox="1">
            <a:spLocks/>
          </p:cNvSpPr>
          <p:nvPr/>
        </p:nvSpPr>
        <p:spPr>
          <a:xfrm>
            <a:off x="308926" y="5362042"/>
            <a:ext cx="8712244" cy="12242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Acts 6:3 </a:t>
            </a:r>
            <a:r>
              <a:rPr lang="en-NZ" b="1" baseline="30000" dirty="0"/>
              <a:t>3 </a:t>
            </a:r>
            <a:r>
              <a:rPr lang="en-NZ" dirty="0"/>
              <a:t>Therefore, brethren, select from among you seven men of good reputation, full of the Spirit and of wisdom, whom we may put in charge of this task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E97DE6-0DE4-45D0-A7E0-6C5E2D782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07976" y="1419367"/>
            <a:ext cx="4727098" cy="3643952"/>
          </a:xfrm>
        </p:spPr>
        <p:txBody>
          <a:bodyPr/>
          <a:lstStyle/>
          <a:p>
            <a:pPr marL="514350" indent="-514350" algn="ctr">
              <a:buAutoNum type="arabicPeriod"/>
            </a:pPr>
            <a:r>
              <a:rPr lang="en-US" sz="2800" dirty="0"/>
              <a:t>Spirit-filled.</a:t>
            </a:r>
          </a:p>
          <a:p>
            <a:pPr algn="ctr"/>
            <a:r>
              <a:rPr lang="en-US" dirty="0"/>
              <a:t>Leaders transformed by the Holy Spirit. </a:t>
            </a:r>
          </a:p>
          <a:p>
            <a:pPr algn="ctr"/>
            <a:r>
              <a:rPr lang="en-US" dirty="0"/>
              <a:t>It is obvious to all.</a:t>
            </a:r>
          </a:p>
          <a:p>
            <a:pPr algn="ctr"/>
            <a:r>
              <a:rPr lang="en-US" dirty="0"/>
              <a:t>They demonstrate the attitudes and actions of a Spirit-filled life.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2283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43348" y="681037"/>
            <a:ext cx="4572001" cy="7383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/>
              <a:t>What the church needs…</a:t>
            </a:r>
          </a:p>
          <a:p>
            <a:pPr marL="0" indent="0">
              <a:buNone/>
            </a:pPr>
            <a:endParaRPr lang="en-NZ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F634B7D8-6228-4C64-BF88-4EE9393811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00"/>
          <a:stretch/>
        </p:blipFill>
        <p:spPr>
          <a:xfrm>
            <a:off x="0" y="518615"/>
            <a:ext cx="3943349" cy="4681004"/>
          </a:xfrm>
          <a:prstGeom prst="rect">
            <a:avLst/>
          </a:prstGeo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322327E-3192-44D2-A875-F99AABB7FC67}"/>
              </a:ext>
            </a:extLst>
          </p:cNvPr>
          <p:cNvSpPr txBox="1">
            <a:spLocks/>
          </p:cNvSpPr>
          <p:nvPr/>
        </p:nvSpPr>
        <p:spPr>
          <a:xfrm>
            <a:off x="308926" y="5362042"/>
            <a:ext cx="8712244" cy="12242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dirty="0"/>
              <a:t>2 Timothy 2:15—</a:t>
            </a:r>
            <a:r>
              <a:rPr lang="en-NZ" b="1" baseline="30000" dirty="0"/>
              <a:t>15 </a:t>
            </a:r>
            <a:r>
              <a:rPr lang="en-NZ" dirty="0"/>
              <a:t>Be diligent to present yourself approved to God as a workman who does not need to be ashamed, accurately handling the word of truth. (NASB)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E97DE6-0DE4-45D0-A7E0-6C5E2D782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07976" y="1419367"/>
            <a:ext cx="4727098" cy="364395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2. Bible-saturated.</a:t>
            </a:r>
          </a:p>
          <a:p>
            <a:pPr algn="ctr"/>
            <a:r>
              <a:rPr lang="en-US" dirty="0"/>
              <a:t>These are our teachers.</a:t>
            </a:r>
          </a:p>
          <a:p>
            <a:pPr algn="ctr"/>
            <a:r>
              <a:rPr lang="en-US" sz="2800" dirty="0"/>
              <a:t>You hear the Bible in their conversations.</a:t>
            </a:r>
          </a:p>
          <a:p>
            <a:pPr algn="ctr"/>
            <a:r>
              <a:rPr lang="en-US" dirty="0"/>
              <a:t>Everything is analyzed and filtered through the Bible.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456486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43348" y="681037"/>
            <a:ext cx="4572001" cy="7383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/>
              <a:t>What the church needs…</a:t>
            </a:r>
          </a:p>
          <a:p>
            <a:pPr marL="0" indent="0">
              <a:buNone/>
            </a:pPr>
            <a:endParaRPr lang="en-NZ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F634B7D8-6228-4C64-BF88-4EE9393811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00"/>
          <a:stretch/>
        </p:blipFill>
        <p:spPr>
          <a:xfrm>
            <a:off x="0" y="518615"/>
            <a:ext cx="3943349" cy="4681004"/>
          </a:xfrm>
          <a:prstGeom prst="rect">
            <a:avLst/>
          </a:prstGeo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322327E-3192-44D2-A875-F99AABB7FC67}"/>
              </a:ext>
            </a:extLst>
          </p:cNvPr>
          <p:cNvSpPr txBox="1">
            <a:spLocks/>
          </p:cNvSpPr>
          <p:nvPr/>
        </p:nvSpPr>
        <p:spPr>
          <a:xfrm>
            <a:off x="308926" y="5362042"/>
            <a:ext cx="8712244" cy="1224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b="1" dirty="0"/>
              <a:t>Revelation 5:12—</a:t>
            </a:r>
            <a:r>
              <a:rPr lang="en-NZ" dirty="0"/>
              <a:t>saying with a loud voice, “Worthy is the </a:t>
            </a:r>
            <a:r>
              <a:rPr lang="en-NZ" b="1" dirty="0"/>
              <a:t>Lamb</a:t>
            </a:r>
            <a:r>
              <a:rPr lang="en-NZ" dirty="0"/>
              <a:t> that was slain to receive power and riches and wisdom and might and honour and glory and blessing.” (NASB)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E97DE6-0DE4-45D0-A7E0-6C5E2D782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07976" y="1419367"/>
            <a:ext cx="4727098" cy="364395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3. Christ-exalting.</a:t>
            </a:r>
          </a:p>
          <a:p>
            <a:pPr algn="ctr"/>
            <a:r>
              <a:rPr lang="en-US" dirty="0"/>
              <a:t>Christ is raised up as sovereign.</a:t>
            </a:r>
          </a:p>
          <a:p>
            <a:pPr algn="ctr"/>
            <a:r>
              <a:rPr lang="en-US" sz="2800" dirty="0"/>
              <a:t>All laws, judgements and opinions of man are subordinate.</a:t>
            </a:r>
          </a:p>
          <a:p>
            <a:pPr algn="ctr"/>
            <a:r>
              <a:rPr lang="en-US" dirty="0"/>
              <a:t>“Jesus, name above all names!”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72350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43348" y="681037"/>
            <a:ext cx="4572001" cy="7383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/>
              <a:t>What the church needs…</a:t>
            </a:r>
          </a:p>
          <a:p>
            <a:pPr marL="0" indent="0">
              <a:buNone/>
            </a:pPr>
            <a:endParaRPr lang="en-NZ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F634B7D8-6228-4C64-BF88-4EE9393811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00"/>
          <a:stretch/>
        </p:blipFill>
        <p:spPr>
          <a:xfrm>
            <a:off x="0" y="518615"/>
            <a:ext cx="3943349" cy="4681004"/>
          </a:xfrm>
          <a:prstGeom prst="rect">
            <a:avLst/>
          </a:prstGeo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322327E-3192-44D2-A875-F99AABB7FC67}"/>
              </a:ext>
            </a:extLst>
          </p:cNvPr>
          <p:cNvSpPr txBox="1">
            <a:spLocks/>
          </p:cNvSpPr>
          <p:nvPr/>
        </p:nvSpPr>
        <p:spPr>
          <a:xfrm>
            <a:off x="308926" y="5362042"/>
            <a:ext cx="8712244" cy="12242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b="1" dirty="0"/>
              <a:t>1 Timothy 1:15—</a:t>
            </a:r>
            <a:r>
              <a:rPr lang="en-NZ" dirty="0"/>
              <a:t>It is a trustworthy statement, deserving full acceptance, that Christ Jesus came into the world to save sinners, among whom I am foremost </a:t>
            </a:r>
            <a:r>
              <a:rPr lang="en-NZ" i="1" dirty="0"/>
              <a:t>of all</a:t>
            </a:r>
            <a:r>
              <a:rPr lang="en-NZ" dirty="0"/>
              <a:t>.</a:t>
            </a:r>
            <a:r>
              <a:rPr lang="en-US" dirty="0"/>
              <a:t> (NASB)</a:t>
            </a:r>
            <a:endParaRPr lang="en-NZ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E97DE6-0DE4-45D0-A7E0-6C5E2D782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07976" y="1419367"/>
            <a:ext cx="4727098" cy="364395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4. Self-abasing…</a:t>
            </a:r>
          </a:p>
          <a:p>
            <a:pPr algn="ctr"/>
            <a:r>
              <a:rPr lang="en-US" dirty="0"/>
              <a:t>S</a:t>
            </a:r>
            <a:r>
              <a:rPr lang="en-US" sz="2800" dirty="0"/>
              <a:t>eeking humility before God.</a:t>
            </a:r>
          </a:p>
          <a:p>
            <a:pPr algn="ctr"/>
            <a:r>
              <a:rPr lang="en-US" dirty="0"/>
              <a:t>Christ and the church are continually pushed to the front.</a:t>
            </a:r>
          </a:p>
          <a:p>
            <a:pPr algn="ctr"/>
            <a:r>
              <a:rPr lang="en-US" sz="2800" dirty="0"/>
              <a:t>Always willing to be last.</a:t>
            </a:r>
          </a:p>
        </p:txBody>
      </p:sp>
    </p:spTree>
    <p:extLst>
      <p:ext uri="{BB962C8B-B14F-4D97-AF65-F5344CB8AC3E}">
        <p14:creationId xmlns:p14="http://schemas.microsoft.com/office/powerpoint/2010/main" val="24355403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43348" y="681037"/>
            <a:ext cx="4572001" cy="7383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/>
              <a:t>What the church needs…</a:t>
            </a:r>
          </a:p>
          <a:p>
            <a:pPr marL="0" indent="0">
              <a:buNone/>
            </a:pPr>
            <a:endParaRPr lang="en-NZ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F634B7D8-6228-4C64-BF88-4EE9393811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00"/>
          <a:stretch/>
        </p:blipFill>
        <p:spPr>
          <a:xfrm>
            <a:off x="0" y="518615"/>
            <a:ext cx="3943349" cy="4681004"/>
          </a:xfrm>
          <a:prstGeom prst="rect">
            <a:avLst/>
          </a:prstGeo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322327E-3192-44D2-A875-F99AABB7FC67}"/>
              </a:ext>
            </a:extLst>
          </p:cNvPr>
          <p:cNvSpPr txBox="1">
            <a:spLocks/>
          </p:cNvSpPr>
          <p:nvPr/>
        </p:nvSpPr>
        <p:spPr>
          <a:xfrm>
            <a:off x="308926" y="5362042"/>
            <a:ext cx="8712244" cy="1224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b="1" dirty="0"/>
              <a:t>1 Corinthians 15:10—</a:t>
            </a:r>
            <a:r>
              <a:rPr lang="en-NZ" dirty="0"/>
              <a:t>But by the grace of God I am what I am, and His grace toward me did not prove vain; but I laboured even more than all of them, yet not I, but the grace of God with me. (NASB)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E97DE6-0DE4-45D0-A7E0-6C5E2D782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07976" y="1419367"/>
            <a:ext cx="4727098" cy="364395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5. Untiring.</a:t>
            </a:r>
          </a:p>
          <a:p>
            <a:pPr algn="ctr"/>
            <a:r>
              <a:rPr lang="en-US" dirty="0"/>
              <a:t>Energy for God.</a:t>
            </a:r>
          </a:p>
          <a:p>
            <a:pPr algn="ctr"/>
            <a:r>
              <a:rPr lang="en-US" sz="2800" dirty="0"/>
              <a:t>Remove that which drags down.</a:t>
            </a:r>
          </a:p>
          <a:p>
            <a:pPr algn="ctr"/>
            <a:r>
              <a:rPr lang="en-US" sz="2800" dirty="0"/>
              <a:t>Seeking the strength od the Lord.</a:t>
            </a:r>
          </a:p>
        </p:txBody>
      </p:sp>
    </p:spTree>
    <p:extLst>
      <p:ext uri="{BB962C8B-B14F-4D97-AF65-F5344CB8AC3E}">
        <p14:creationId xmlns:p14="http://schemas.microsoft.com/office/powerpoint/2010/main" val="12503810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43348" y="681037"/>
            <a:ext cx="4572001" cy="7383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/>
              <a:t>What the church needs…</a:t>
            </a:r>
          </a:p>
          <a:p>
            <a:pPr marL="0" indent="0">
              <a:buNone/>
            </a:pPr>
            <a:endParaRPr lang="en-NZ" sz="3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F634B7D8-6228-4C64-BF88-4EE9393811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00"/>
          <a:stretch/>
        </p:blipFill>
        <p:spPr>
          <a:xfrm>
            <a:off x="0" y="518615"/>
            <a:ext cx="3943349" cy="4681004"/>
          </a:xfrm>
          <a:prstGeom prst="rect">
            <a:avLst/>
          </a:prstGeo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322327E-3192-44D2-A875-F99AABB7FC67}"/>
              </a:ext>
            </a:extLst>
          </p:cNvPr>
          <p:cNvSpPr txBox="1">
            <a:spLocks/>
          </p:cNvSpPr>
          <p:nvPr/>
        </p:nvSpPr>
        <p:spPr>
          <a:xfrm>
            <a:off x="308926" y="5362042"/>
            <a:ext cx="8712244" cy="1224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b="1" dirty="0"/>
              <a:t>1 Timothy 4:16—</a:t>
            </a:r>
            <a:r>
              <a:rPr lang="en-NZ" dirty="0"/>
              <a:t>Pay close attention to yourself and to your teaching; </a:t>
            </a:r>
            <a:r>
              <a:rPr lang="en-NZ" b="1" dirty="0"/>
              <a:t>persevere</a:t>
            </a:r>
            <a:r>
              <a:rPr lang="en-NZ" dirty="0"/>
              <a:t> in these things, for as you do this you will ensure salvation both for yourself and for those who hear you. (NASB)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E97DE6-0DE4-45D0-A7E0-6C5E2D782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07976" y="1419367"/>
            <a:ext cx="4727098" cy="364395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6. Persevering Leaders.</a:t>
            </a:r>
          </a:p>
          <a:p>
            <a:pPr algn="ctr"/>
            <a:r>
              <a:rPr lang="en-NZ" dirty="0"/>
              <a:t>Not a place of fits-and-starts.</a:t>
            </a:r>
          </a:p>
          <a:p>
            <a:pPr algn="ctr"/>
            <a:r>
              <a:rPr lang="en-NZ" dirty="0"/>
              <a:t>Only done together.</a:t>
            </a:r>
          </a:p>
          <a:p>
            <a:pPr algn="ctr"/>
            <a:r>
              <a:rPr lang="en-NZ" dirty="0"/>
              <a:t>You will be tested.</a:t>
            </a:r>
          </a:p>
        </p:txBody>
      </p:sp>
    </p:spTree>
    <p:extLst>
      <p:ext uri="{BB962C8B-B14F-4D97-AF65-F5344CB8AC3E}">
        <p14:creationId xmlns:p14="http://schemas.microsoft.com/office/powerpoint/2010/main" val="31350763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3200" dirty="0"/>
              <a:t>Leader’s Impact: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4657298"/>
            <a:ext cx="7886700" cy="220070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800" dirty="0"/>
              <a:t>We need leaders who exert a…</a:t>
            </a:r>
          </a:p>
          <a:p>
            <a:pPr algn="ctr"/>
            <a:r>
              <a:rPr lang="en-US" sz="2800" dirty="0"/>
              <a:t>Deep</a:t>
            </a:r>
          </a:p>
          <a:p>
            <a:pPr algn="ctr"/>
            <a:r>
              <a:rPr lang="en-US" sz="2800" dirty="0"/>
              <a:t>Broad</a:t>
            </a:r>
          </a:p>
          <a:p>
            <a:pPr algn="ctr"/>
            <a:r>
              <a:rPr lang="en-US" sz="2800" dirty="0"/>
              <a:t>Life-changing </a:t>
            </a:r>
          </a:p>
          <a:p>
            <a:pPr marL="0" indent="0" algn="ctr">
              <a:buNone/>
            </a:pPr>
            <a:r>
              <a:rPr lang="en-US" sz="2800" dirty="0"/>
              <a:t>influence for Jesus Christ</a:t>
            </a:r>
            <a:endParaRPr lang="en-NZ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1026" name="Picture 2" descr="Leader Impact: Now to Next - YouTube">
            <a:extLst>
              <a:ext uri="{FF2B5EF4-FFF2-40B4-BE49-F238E27FC236}">
                <a16:creationId xmlns:a16="http://schemas.microsoft.com/office/drawing/2014/main" id="{0EAB4263-DC63-4820-8A3A-4EC078925C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75" b="36534"/>
          <a:stretch/>
        </p:blipFill>
        <p:spPr bwMode="auto">
          <a:xfrm>
            <a:off x="0" y="1168589"/>
            <a:ext cx="9144000" cy="283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6095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dirty="0"/>
              <a:t>God’s Time: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419366"/>
            <a:ext cx="3943350" cy="5438633"/>
          </a:xfrm>
        </p:spPr>
        <p:txBody>
          <a:bodyPr>
            <a:normAutofit/>
          </a:bodyPr>
          <a:lstStyle/>
          <a:p>
            <a:r>
              <a:rPr lang="en-US" dirty="0"/>
              <a:t>The most important thing you may ever do for the cause of Christ may go unnoticed by man for 30 years.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448F2B6C-0E45-471B-969D-3CFAC93780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9365"/>
            <a:ext cx="4592471" cy="4592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66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600" dirty="0"/>
              <a:t>Samuel warned Israel: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2116905"/>
            <a:ext cx="3943350" cy="4741094"/>
          </a:xfrm>
        </p:spPr>
        <p:txBody>
          <a:bodyPr/>
          <a:lstStyle/>
          <a:p>
            <a:r>
              <a:rPr lang="en-NZ" dirty="0"/>
              <a:t>Their desire for a secular-type king would…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09627D82-DA06-4BA8-B92B-6C7D3E32D4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6905"/>
            <a:ext cx="4399701" cy="383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6595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dirty="0"/>
              <a:t>God’s Time: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419366"/>
            <a:ext cx="3943350" cy="5438633"/>
          </a:xfrm>
        </p:spPr>
        <p:txBody>
          <a:bodyPr>
            <a:normAutofit/>
          </a:bodyPr>
          <a:lstStyle/>
          <a:p>
            <a:r>
              <a:rPr lang="en-US" dirty="0"/>
              <a:t>The most important thing you may ever do for the cause of Christ may go unnoticed by man for 30 years. </a:t>
            </a:r>
          </a:p>
          <a:p>
            <a:r>
              <a:rPr lang="en-US" dirty="0"/>
              <a:t>Don't quench the Spirit of God by being impatient.</a:t>
            </a:r>
            <a:endParaRPr lang="en-NZ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448F2B6C-0E45-471B-969D-3CFAC93780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9365"/>
            <a:ext cx="4592471" cy="4592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0215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3200" dirty="0"/>
              <a:t>Man’s Commendation: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419366"/>
            <a:ext cx="4244454" cy="543863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NZ" b="1" dirty="0"/>
              <a:t>2 Corinthians 10:12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NZ" dirty="0"/>
              <a:t>For we are not bold to class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NZ" dirty="0"/>
              <a:t>or compare ourselves with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NZ" dirty="0"/>
              <a:t>some of those who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NZ" dirty="0"/>
              <a:t>commend themselves;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NZ" dirty="0"/>
              <a:t>but when they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NZ" dirty="0"/>
              <a:t>measure themselves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NZ" dirty="0"/>
              <a:t>by themselves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NZ" dirty="0"/>
              <a:t>and compare themselves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NZ" dirty="0"/>
              <a:t>with themselves,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NZ" dirty="0"/>
              <a:t>they are without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NZ" dirty="0"/>
              <a:t>understanding.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2050" name="Picture 2" descr="Leadership Award Emblem, Trophies, Plaques &amp; Medals | Dinn ...">
            <a:extLst>
              <a:ext uri="{FF2B5EF4-FFF2-40B4-BE49-F238E27FC236}">
                <a16:creationId xmlns:a16="http://schemas.microsoft.com/office/drawing/2014/main" id="{6D0CA354-D4CF-4A38-8877-4C8648190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6" y="2156346"/>
            <a:ext cx="3690672" cy="368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0145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dirty="0"/>
              <a:t>God’s Commendation: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1419367"/>
            <a:ext cx="8187804" cy="117371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NZ" b="1" dirty="0"/>
              <a:t>2 Corinthians 10:18—</a:t>
            </a:r>
            <a:r>
              <a:rPr lang="en-NZ" dirty="0"/>
              <a:t>For it is not he who commends himself that is approved, but he whom the Lord commends. (NASB)</a:t>
            </a:r>
            <a:endParaRPr lang="en-US" dirty="0"/>
          </a:p>
          <a:p>
            <a:pPr marL="0" indent="0">
              <a:lnSpc>
                <a:spcPct val="80000"/>
              </a:lnSpc>
              <a:buNone/>
            </a:pPr>
            <a:endParaRPr lang="en-NZ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0F46537F-9B8B-4A4A-9474-7CC8389F0C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94"/>
          <a:stretch/>
        </p:blipFill>
        <p:spPr>
          <a:xfrm>
            <a:off x="2369731" y="2593077"/>
            <a:ext cx="4404537" cy="264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3909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dirty="0"/>
              <a:t>God’s Commendation: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1419367"/>
            <a:ext cx="8187804" cy="117371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NZ" b="1" dirty="0"/>
              <a:t>2 Corinthians 10:18—</a:t>
            </a:r>
            <a:r>
              <a:rPr lang="en-NZ" dirty="0"/>
              <a:t>For it is not he who commends himself that is approved, but he whom the Lord commends. (NASB)</a:t>
            </a:r>
            <a:endParaRPr lang="en-US" dirty="0"/>
          </a:p>
          <a:p>
            <a:pPr marL="0" indent="0">
              <a:lnSpc>
                <a:spcPct val="80000"/>
              </a:lnSpc>
              <a:buNone/>
            </a:pPr>
            <a:endParaRPr lang="en-NZ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0F46537F-9B8B-4A4A-9474-7CC8389F0C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94"/>
          <a:stretch/>
        </p:blipFill>
        <p:spPr>
          <a:xfrm>
            <a:off x="2369731" y="2593077"/>
            <a:ext cx="4404537" cy="2649184"/>
          </a:xfrm>
          <a:prstGeom prst="rect">
            <a:avLst/>
          </a:prstGeom>
        </p:spPr>
      </p:pic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0C1E2362-D652-4561-980F-25D871266141}"/>
              </a:ext>
            </a:extLst>
          </p:cNvPr>
          <p:cNvSpPr txBox="1">
            <a:spLocks/>
          </p:cNvSpPr>
          <p:nvPr/>
        </p:nvSpPr>
        <p:spPr>
          <a:xfrm>
            <a:off x="628650" y="5209493"/>
            <a:ext cx="8187804" cy="15816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>
                <a:solidFill>
                  <a:schemeClr val="tx1"/>
                </a:solidFill>
              </a:rPr>
              <a:t>1 Thessalonians 2:4—but just as we have been approved by God to be entrusted with the gospel, so we speak, not as pleasing men, but God who examines our hearts. </a:t>
            </a:r>
            <a:r>
              <a:rPr lang="en-NZ" sz="2100" dirty="0">
                <a:solidFill>
                  <a:schemeClr val="tx1"/>
                </a:solidFill>
              </a:rPr>
              <a:t>(NASB)</a:t>
            </a:r>
          </a:p>
        </p:txBody>
      </p:sp>
    </p:spTree>
    <p:extLst>
      <p:ext uri="{BB962C8B-B14F-4D97-AF65-F5344CB8AC3E}">
        <p14:creationId xmlns:p14="http://schemas.microsoft.com/office/powerpoint/2010/main" val="14874110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dirty="0"/>
              <a:t>Me at Any Cost: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419366"/>
            <a:ext cx="4244454" cy="5438633"/>
          </a:xfrm>
        </p:spPr>
        <p:txBody>
          <a:bodyPr>
            <a:normAutofit/>
          </a:bodyPr>
          <a:lstStyle/>
          <a:p>
            <a:r>
              <a:rPr lang="en-NZ" sz="2800" dirty="0"/>
              <a:t>What some men </a:t>
            </a:r>
            <a:r>
              <a:rPr lang="en-NZ" sz="2800" u="sng" dirty="0"/>
              <a:t>lack in the qualities </a:t>
            </a:r>
            <a:r>
              <a:rPr lang="en-NZ" sz="2800" dirty="0"/>
              <a:t>that make up a Godly leader…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265198D2-5649-4844-9E0E-14850B1064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10686"/>
            <a:ext cx="4432503" cy="379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3042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dirty="0"/>
              <a:t>Me at Any Cost: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419366"/>
            <a:ext cx="4244454" cy="5438633"/>
          </a:xfrm>
        </p:spPr>
        <p:txBody>
          <a:bodyPr>
            <a:normAutofit/>
          </a:bodyPr>
          <a:lstStyle/>
          <a:p>
            <a:r>
              <a:rPr lang="en-NZ" sz="2800" dirty="0"/>
              <a:t>What some men lack in the qualities that make up a Godly leader…</a:t>
            </a:r>
          </a:p>
          <a:p>
            <a:r>
              <a:rPr lang="en-NZ" sz="2800" dirty="0"/>
              <a:t>They make up for in the </a:t>
            </a:r>
            <a:r>
              <a:rPr lang="en-NZ" sz="2800" u="sng" dirty="0"/>
              <a:t>desire to hold the position anyway</a:t>
            </a:r>
            <a:r>
              <a:rPr lang="en-US" sz="2800" u="sng" dirty="0"/>
              <a:t>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265198D2-5649-4844-9E0E-14850B1064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10686"/>
            <a:ext cx="4432503" cy="379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7547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dirty="0"/>
              <a:t>Anti-Leadership Mentality: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419366"/>
            <a:ext cx="4244454" cy="5438633"/>
          </a:xfrm>
        </p:spPr>
        <p:txBody>
          <a:bodyPr>
            <a:normAutofit/>
          </a:bodyPr>
          <a:lstStyle/>
          <a:p>
            <a:r>
              <a:rPr lang="en-US" dirty="0"/>
              <a:t>There are people who oppose leadership wherever it begins to emerge.</a:t>
            </a:r>
          </a:p>
          <a:p>
            <a:r>
              <a:rPr lang="en-US" dirty="0"/>
              <a:t>Opposition to Christian leadership is not born out of great vision</a:t>
            </a:r>
          </a:p>
          <a:p>
            <a:r>
              <a:rPr lang="en-US" dirty="0"/>
              <a:t>But is born out of a list of petty resentments. </a:t>
            </a:r>
          </a:p>
          <a:p>
            <a:r>
              <a:rPr lang="en-US" dirty="0"/>
              <a:t>A church without strong leaders is not a democracy of giants.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818AD32F-5D16-471A-9128-3AB39EBBA1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37"/>
          <a:stretch/>
        </p:blipFill>
        <p:spPr>
          <a:xfrm>
            <a:off x="327546" y="1419366"/>
            <a:ext cx="4102993" cy="4899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4532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CA7B48-0710-46BE-8D0F-B809BC4FC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65315"/>
            <a:ext cx="7886700" cy="4351338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NZ" dirty="0"/>
              <a:t>Follow Christ’s Leadership</a:t>
            </a:r>
            <a:br>
              <a:rPr lang="en-NZ" dirty="0"/>
            </a:br>
            <a:r>
              <a:rPr lang="en-NZ" dirty="0"/>
              <a:t>Matthew 28:19-20—</a:t>
            </a:r>
            <a:r>
              <a:rPr lang="en-NZ" b="1" baseline="30000" dirty="0"/>
              <a:t>19</a:t>
            </a:r>
            <a:r>
              <a:rPr lang="en-NZ" dirty="0"/>
              <a:t>Go therefore and make disciples of all the nations, baptizing them in the name of the Father and the Son and the Holy Spirit, </a:t>
            </a:r>
            <a:r>
              <a:rPr lang="en-NZ" b="1" baseline="30000" dirty="0"/>
              <a:t>20 </a:t>
            </a:r>
            <a:r>
              <a:rPr lang="en-NZ" dirty="0"/>
              <a:t>teaching them to observe all that I commanded you; and lo, I am with you always, even to the end of the age.” (NASB)</a:t>
            </a:r>
            <a:endParaRPr lang="en-US" dirty="0"/>
          </a:p>
          <a:p>
            <a:endParaRPr lang="en-NZ" dirty="0"/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CFB5B4F1-6FE9-4375-B25D-E4B2D601E0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616" y="2734172"/>
            <a:ext cx="5908768" cy="412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15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600" dirty="0"/>
              <a:t>Samuel warned Israel: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2116905"/>
            <a:ext cx="3794078" cy="4741094"/>
          </a:xfrm>
        </p:spPr>
        <p:txBody>
          <a:bodyPr/>
          <a:lstStyle/>
          <a:p>
            <a:r>
              <a:rPr lang="en-NZ" dirty="0"/>
              <a:t>Their desire for a secular-type king would </a:t>
            </a:r>
            <a:r>
              <a:rPr lang="en-NZ" u="sng" dirty="0"/>
              <a:t>end in slavery</a:t>
            </a:r>
            <a:r>
              <a:rPr lang="en-NZ" dirty="0"/>
              <a:t>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09627D82-DA06-4BA8-B92B-6C7D3E32D4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6905"/>
            <a:ext cx="4399701" cy="383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841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600" dirty="0"/>
              <a:t>Samuel warned Israel: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2116905"/>
            <a:ext cx="3794078" cy="4741094"/>
          </a:xfrm>
        </p:spPr>
        <p:txBody>
          <a:bodyPr/>
          <a:lstStyle/>
          <a:p>
            <a:r>
              <a:rPr lang="en-NZ" dirty="0"/>
              <a:t>Their desire for a secular-type king would </a:t>
            </a:r>
            <a:r>
              <a:rPr lang="en-NZ" u="sng" dirty="0"/>
              <a:t>end in slavery</a:t>
            </a:r>
            <a:r>
              <a:rPr lang="en-NZ" dirty="0"/>
              <a:t>.</a:t>
            </a:r>
          </a:p>
          <a:p>
            <a:r>
              <a:rPr lang="en-NZ" dirty="0"/>
              <a:t>God told Samuel to…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09627D82-DA06-4BA8-B92B-6C7D3E32D4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6905"/>
            <a:ext cx="4399701" cy="383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65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600" dirty="0"/>
              <a:t>Samuel warned Israel: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2116905"/>
            <a:ext cx="3794078" cy="4741094"/>
          </a:xfrm>
        </p:spPr>
        <p:txBody>
          <a:bodyPr/>
          <a:lstStyle/>
          <a:p>
            <a:r>
              <a:rPr lang="en-NZ" dirty="0"/>
              <a:t>Their desire for a secular-type king would </a:t>
            </a:r>
            <a:r>
              <a:rPr lang="en-NZ" u="sng" dirty="0"/>
              <a:t>end in slavery</a:t>
            </a:r>
            <a:r>
              <a:rPr lang="en-NZ" dirty="0"/>
              <a:t>.</a:t>
            </a:r>
          </a:p>
          <a:p>
            <a:r>
              <a:rPr lang="en-NZ" dirty="0"/>
              <a:t>God told Samuel to… </a:t>
            </a:r>
            <a:r>
              <a:rPr lang="en-NZ" u="sng" dirty="0"/>
              <a:t>give them what they wanted.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09627D82-DA06-4BA8-B92B-6C7D3E32D4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6905"/>
            <a:ext cx="4399701" cy="383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231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600" dirty="0"/>
              <a:t>John the Baptist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31DF681B-5146-403D-9285-E1678E7FD8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8675"/>
            <a:ext cx="4551496" cy="513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263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600" dirty="0"/>
              <a:t>John the Baptist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419366"/>
            <a:ext cx="3943350" cy="5438633"/>
          </a:xfrm>
        </p:spPr>
        <p:txBody>
          <a:bodyPr/>
          <a:lstStyle/>
          <a:p>
            <a:r>
              <a:rPr lang="en-NZ" sz="2800" dirty="0"/>
              <a:t>Didn’t hold back on leaders.</a:t>
            </a:r>
          </a:p>
          <a:p>
            <a:pPr marL="0" indent="0">
              <a:buNone/>
            </a:pPr>
            <a:br>
              <a:rPr lang="en-NZ" sz="2800" dirty="0"/>
            </a:br>
            <a:br>
              <a:rPr lang="en-NZ" sz="2800" dirty="0"/>
            </a:br>
            <a:endParaRPr lang="en-NZ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31DF681B-5146-403D-9285-E1678E7FD8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8675"/>
            <a:ext cx="4551496" cy="513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201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35C6-025E-4921-AAB8-A212E08B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81037"/>
            <a:ext cx="7886700" cy="738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600" dirty="0"/>
              <a:t>John the Baptist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DD9F2-E3AB-444D-A1C8-E4B800D36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419366"/>
            <a:ext cx="3943350" cy="5438633"/>
          </a:xfrm>
        </p:spPr>
        <p:txBody>
          <a:bodyPr/>
          <a:lstStyle/>
          <a:p>
            <a:r>
              <a:rPr lang="en-NZ" sz="2800" dirty="0"/>
              <a:t>Didn’t hold back on leaders.</a:t>
            </a:r>
          </a:p>
          <a:p>
            <a:r>
              <a:rPr lang="en-NZ" sz="2800" dirty="0"/>
              <a:t>Even at baptisms.</a:t>
            </a:r>
            <a:br>
              <a:rPr lang="en-NZ" sz="2800" dirty="0"/>
            </a:br>
            <a:br>
              <a:rPr lang="en-NZ" sz="2800" dirty="0"/>
            </a:br>
            <a:endParaRPr lang="en-NZ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02E97F-8B99-4E2E-B40F-2EFA07BFC2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18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	Leadership—Part 2.</a:t>
            </a:r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31DF681B-5146-403D-9285-E1678E7FD8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8675"/>
            <a:ext cx="4551496" cy="513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880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665</TotalTime>
  <Words>1800</Words>
  <Application>Microsoft Office PowerPoint</Application>
  <PresentationFormat>On-screen Show (4:3)</PresentationFormat>
  <Paragraphs>179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Office Theme</vt:lpstr>
      <vt:lpstr>PowerPoint Presentation</vt:lpstr>
      <vt:lpstr>Leadership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Morningside Church</dc:creator>
  <cp:lastModifiedBy>Morningside Church of Christ</cp:lastModifiedBy>
  <cp:revision>23</cp:revision>
  <dcterms:created xsi:type="dcterms:W3CDTF">2016-07-02T10:56:14Z</dcterms:created>
  <dcterms:modified xsi:type="dcterms:W3CDTF">2022-03-09T06:38:32Z</dcterms:modified>
</cp:coreProperties>
</file>