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77" r:id="rId2"/>
    <p:sldId id="409" r:id="rId3"/>
    <p:sldId id="442" r:id="rId4"/>
    <p:sldId id="457" r:id="rId5"/>
    <p:sldId id="448" r:id="rId6"/>
    <p:sldId id="447" r:id="rId7"/>
    <p:sldId id="461" r:id="rId8"/>
    <p:sldId id="458" r:id="rId9"/>
    <p:sldId id="459" r:id="rId10"/>
    <p:sldId id="460" r:id="rId11"/>
    <p:sldId id="445" r:id="rId12"/>
    <p:sldId id="471" r:id="rId13"/>
    <p:sldId id="449" r:id="rId14"/>
    <p:sldId id="450" r:id="rId15"/>
    <p:sldId id="453" r:id="rId16"/>
    <p:sldId id="446" r:id="rId17"/>
    <p:sldId id="454" r:id="rId18"/>
    <p:sldId id="451" r:id="rId19"/>
    <p:sldId id="455" r:id="rId20"/>
    <p:sldId id="452" r:id="rId21"/>
    <p:sldId id="456" r:id="rId22"/>
    <p:sldId id="462" r:id="rId23"/>
    <p:sldId id="473" r:id="rId24"/>
    <p:sldId id="463" r:id="rId25"/>
    <p:sldId id="464" r:id="rId26"/>
    <p:sldId id="465" r:id="rId27"/>
    <p:sldId id="466" r:id="rId28"/>
    <p:sldId id="467" r:id="rId29"/>
    <p:sldId id="468" r:id="rId30"/>
    <p:sldId id="469" r:id="rId31"/>
    <p:sldId id="470" r:id="rId32"/>
    <p:sldId id="47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4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444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529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4016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674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772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9353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7403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988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574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607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4181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178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715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9876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1713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373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3/7/2022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7408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559558" y="278296"/>
            <a:ext cx="8584442"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800" dirty="0"/>
          </a:p>
          <a:p>
            <a:r>
              <a:rPr lang="en-US" sz="3600" dirty="0"/>
              <a:t>“Human Solutions </a:t>
            </a:r>
          </a:p>
          <a:p>
            <a:pPr marL="0" indent="0">
              <a:buNone/>
            </a:pPr>
            <a:r>
              <a:rPr lang="en-US" sz="3600" dirty="0"/>
              <a:t>	Part 3. Where from Here?</a:t>
            </a:r>
            <a:endParaRPr lang="en-US" sz="3600" dirty="0">
              <a:solidFill>
                <a:schemeClr val="tx1"/>
              </a:solidFill>
            </a:endParaRP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6 March 2022</a:t>
            </a:r>
          </a:p>
          <a:p>
            <a:endParaRPr lang="en-NZ" sz="800" dirty="0"/>
          </a:p>
          <a:p>
            <a:r>
              <a:rPr lang="en-NZ" sz="3600" dirty="0"/>
              <a:t>PM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358187" cy="4673007"/>
          </a:xfrm>
        </p:spPr>
        <p:txBody>
          <a:bodyPr>
            <a:normAutofit/>
          </a:bodyPr>
          <a:lstStyle/>
          <a:p>
            <a:r>
              <a:rPr lang="en-NZ" sz="2800" dirty="0"/>
              <a:t>Designed to fly:</a:t>
            </a:r>
          </a:p>
          <a:p>
            <a:pPr lvl="1"/>
            <a:r>
              <a:rPr lang="en-NZ" sz="2800" dirty="0"/>
              <a:t>Constant monitoring.</a:t>
            </a:r>
          </a:p>
          <a:p>
            <a:pPr lvl="1"/>
            <a:r>
              <a:rPr lang="en-NZ" sz="2800" dirty="0"/>
              <a:t>Regular maintenance.</a:t>
            </a:r>
          </a:p>
          <a:p>
            <a:pPr lvl="1"/>
            <a:r>
              <a:rPr lang="en-NZ" sz="2800" dirty="0"/>
              <a:t>Expected to work for its owner.</a:t>
            </a:r>
          </a:p>
          <a:p>
            <a:pPr lvl="1"/>
            <a:r>
              <a:rPr lang="en-NZ" sz="2800" dirty="0"/>
              <a:t>Otherwise, corrosion will see in.</a:t>
            </a:r>
          </a:p>
          <a:p>
            <a:pPr lvl="1"/>
            <a:endParaRPr lang="en-NZ" sz="2800" dirty="0"/>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7" name="Picture 4" descr="Construction begins on the first British Airways Boeing ...">
            <a:extLst>
              <a:ext uri="{FF2B5EF4-FFF2-40B4-BE49-F238E27FC236}">
                <a16:creationId xmlns:a16="http://schemas.microsoft.com/office/drawing/2014/main" id="{4939B72D-2A59-4847-AAAF-8B8D7EA05C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88" r="5882"/>
          <a:stretch/>
        </p:blipFill>
        <p:spPr bwMode="auto">
          <a:xfrm>
            <a:off x="4908161" y="2184992"/>
            <a:ext cx="4235839" cy="384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0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What are Christians for…?</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
        <p:nvSpPr>
          <p:cNvPr id="11" name="TextBox 10">
            <a:extLst>
              <a:ext uri="{FF2B5EF4-FFF2-40B4-BE49-F238E27FC236}">
                <a16:creationId xmlns:a16="http://schemas.microsoft.com/office/drawing/2014/main" id="{3E89C00A-29EA-4D7B-A430-9EACC96EDF8A}"/>
              </a:ext>
            </a:extLst>
          </p:cNvPr>
          <p:cNvSpPr txBox="1"/>
          <p:nvPr/>
        </p:nvSpPr>
        <p:spPr>
          <a:xfrm rot="20600082">
            <a:off x="1077909" y="5339034"/>
            <a:ext cx="216180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NZ" sz="2800" dirty="0">
                <a:solidFill>
                  <a:schemeClr val="tx1"/>
                </a:solidFill>
              </a:rPr>
              <a:t>Mark 16:15</a:t>
            </a:r>
          </a:p>
        </p:txBody>
      </p:sp>
    </p:spTree>
    <p:extLst>
      <p:ext uri="{BB962C8B-B14F-4D97-AF65-F5344CB8AC3E}">
        <p14:creationId xmlns:p14="http://schemas.microsoft.com/office/powerpoint/2010/main" val="55899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What are Christians for…?</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7170" name="Picture 2">
            <a:extLst>
              <a:ext uri="{FF2B5EF4-FFF2-40B4-BE49-F238E27FC236}">
                <a16:creationId xmlns:a16="http://schemas.microsoft.com/office/drawing/2014/main" id="{E356DDEF-D77A-43F0-8A87-0EC1ADAFC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78" y="1433014"/>
            <a:ext cx="7010400" cy="52006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E89C00A-29EA-4D7B-A430-9EACC96EDF8A}"/>
              </a:ext>
            </a:extLst>
          </p:cNvPr>
          <p:cNvSpPr txBox="1"/>
          <p:nvPr/>
        </p:nvSpPr>
        <p:spPr>
          <a:xfrm rot="20600082">
            <a:off x="1077909" y="5339034"/>
            <a:ext cx="216180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NZ" sz="2800" dirty="0">
                <a:solidFill>
                  <a:schemeClr val="tx1"/>
                </a:solidFill>
              </a:rPr>
              <a:t>Mark 16:15</a:t>
            </a:r>
          </a:p>
        </p:txBody>
      </p:sp>
    </p:spTree>
    <p:extLst>
      <p:ext uri="{BB962C8B-B14F-4D97-AF65-F5344CB8AC3E}">
        <p14:creationId xmlns:p14="http://schemas.microsoft.com/office/powerpoint/2010/main" val="191109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Spiritually Stranded…</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2050" name="Picture 2" descr="Three Friends Stranded on an Island Cartoon Drawing">
            <a:extLst>
              <a:ext uri="{FF2B5EF4-FFF2-40B4-BE49-F238E27FC236}">
                <a16:creationId xmlns:a16="http://schemas.microsoft.com/office/drawing/2014/main" id="{C44E1256-E5C5-4070-86AF-6DFB028C41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01"/>
          <a:stretch/>
        </p:blipFill>
        <p:spPr bwMode="auto">
          <a:xfrm>
            <a:off x="2688608" y="1410039"/>
            <a:ext cx="6552369" cy="461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01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92500"/>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098878" cy="4673007"/>
          </a:xfrm>
        </p:spPr>
        <p:txBody>
          <a:bodyPr>
            <a:normAutofit fontScale="92500"/>
          </a:bodyPr>
          <a:lstStyle/>
          <a:p>
            <a:r>
              <a:rPr lang="en-NZ" sz="3200" dirty="0">
                <a:solidFill>
                  <a:schemeClr val="tx1"/>
                </a:solidFill>
              </a:rPr>
              <a:t>Designed to go:</a:t>
            </a:r>
          </a:p>
          <a:p>
            <a:pPr lvl="1"/>
            <a:r>
              <a:rPr lang="en-NZ" sz="2800" dirty="0">
                <a:solidFill>
                  <a:schemeClr val="tx1"/>
                </a:solidFill>
              </a:rPr>
              <a:t>Constant monitoring.</a:t>
            </a:r>
          </a:p>
          <a:p>
            <a:pPr marL="0" indent="0" algn="l">
              <a:buNone/>
            </a:pPr>
            <a:r>
              <a:rPr lang="en-NZ" sz="3200" b="0" i="0" dirty="0">
                <a:solidFill>
                  <a:schemeClr val="bg1"/>
                </a:solidFill>
                <a:effectLst/>
                <a:latin typeface="system-ui"/>
              </a:rPr>
              <a:t>Matthew 26:41</a:t>
            </a:r>
          </a:p>
          <a:p>
            <a:pPr marL="0" indent="0" algn="l">
              <a:buNone/>
            </a:pPr>
            <a:r>
              <a:rPr lang="en-NZ" sz="3200" b="1" i="0" baseline="30000" dirty="0">
                <a:solidFill>
                  <a:schemeClr val="bg1"/>
                </a:solidFill>
                <a:effectLst/>
                <a:latin typeface="system-ui"/>
              </a:rPr>
              <a:t>41 </a:t>
            </a:r>
            <a:r>
              <a:rPr lang="en-NZ" sz="3200" b="0" i="0" dirty="0">
                <a:solidFill>
                  <a:schemeClr val="bg1"/>
                </a:solidFill>
                <a:effectLst/>
                <a:latin typeface="system-ui"/>
              </a:rPr>
              <a:t>Keep watching and praying that you may not enter into temptation; the spirit is willing, but the flesh is weak.”</a:t>
            </a:r>
            <a:r>
              <a:rPr lang="en-NZ" sz="2800" b="0" i="0" dirty="0">
                <a:solidFill>
                  <a:schemeClr val="bg1"/>
                </a:solidFill>
                <a:effectLst/>
                <a:latin typeface="system-ui"/>
              </a:rPr>
              <a:t> </a:t>
            </a:r>
            <a:r>
              <a:rPr lang="en-NZ" sz="1300" b="0" i="0" dirty="0">
                <a:solidFill>
                  <a:schemeClr val="bg1"/>
                </a:solidFill>
                <a:effectLst/>
                <a:latin typeface="system-ui"/>
              </a:rPr>
              <a:t>(NASB95)</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6" name="Picture 2">
            <a:extLst>
              <a:ext uri="{FF2B5EF4-FFF2-40B4-BE49-F238E27FC236}">
                <a16:creationId xmlns:a16="http://schemas.microsoft.com/office/drawing/2014/main" id="{EA9F934B-E956-48BD-840C-8B6026C67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90" y="2184992"/>
            <a:ext cx="4508410" cy="3344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3A450D-7911-4DE0-AB21-7D4281A24F25}"/>
              </a:ext>
            </a:extLst>
          </p:cNvPr>
          <p:cNvSpPr txBox="1"/>
          <p:nvPr/>
        </p:nvSpPr>
        <p:spPr>
          <a:xfrm rot="20600082">
            <a:off x="4644192" y="4706014"/>
            <a:ext cx="1324015" cy="25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NZ" sz="1050" dirty="0">
                <a:solidFill>
                  <a:schemeClr val="tx1"/>
                </a:solidFill>
              </a:rPr>
              <a:t>Mark 16:15</a:t>
            </a:r>
          </a:p>
        </p:txBody>
      </p:sp>
    </p:spTree>
    <p:extLst>
      <p:ext uri="{BB962C8B-B14F-4D97-AF65-F5344CB8AC3E}">
        <p14:creationId xmlns:p14="http://schemas.microsoft.com/office/powerpoint/2010/main" val="1480018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92500"/>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098878" cy="4673007"/>
          </a:xfrm>
        </p:spPr>
        <p:txBody>
          <a:bodyPr>
            <a:normAutofit fontScale="92500"/>
          </a:bodyPr>
          <a:lstStyle/>
          <a:p>
            <a:r>
              <a:rPr lang="en-NZ" sz="3200" dirty="0">
                <a:solidFill>
                  <a:schemeClr val="tx1"/>
                </a:solidFill>
              </a:rPr>
              <a:t>Designed to go:</a:t>
            </a:r>
          </a:p>
          <a:p>
            <a:pPr lvl="1"/>
            <a:r>
              <a:rPr lang="en-NZ" sz="2800" dirty="0">
                <a:solidFill>
                  <a:schemeClr val="tx1"/>
                </a:solidFill>
              </a:rPr>
              <a:t>Constant monitoring.</a:t>
            </a:r>
          </a:p>
          <a:p>
            <a:pPr algn="l"/>
            <a:r>
              <a:rPr lang="en-NZ" sz="3200" b="0" i="0" dirty="0">
                <a:solidFill>
                  <a:schemeClr val="tx1"/>
                </a:solidFill>
                <a:effectLst/>
                <a:latin typeface="system-ui"/>
              </a:rPr>
              <a:t>Matthew 26:41</a:t>
            </a:r>
          </a:p>
          <a:p>
            <a:pPr algn="l"/>
            <a:r>
              <a:rPr lang="en-NZ" sz="3200" b="1" i="0" baseline="30000" dirty="0">
                <a:solidFill>
                  <a:schemeClr val="tx1"/>
                </a:solidFill>
                <a:effectLst/>
                <a:latin typeface="system-ui"/>
              </a:rPr>
              <a:t>41 </a:t>
            </a:r>
            <a:r>
              <a:rPr lang="en-NZ" sz="3200" b="0" i="0" dirty="0">
                <a:solidFill>
                  <a:schemeClr val="tx1"/>
                </a:solidFill>
                <a:effectLst/>
                <a:latin typeface="system-ui"/>
              </a:rPr>
              <a:t>Keep watching and praying that you may not enter into temptation; the spirit is willing, but the flesh is weak.”</a:t>
            </a:r>
            <a:r>
              <a:rPr lang="en-NZ" sz="2800" b="0" i="0" dirty="0">
                <a:solidFill>
                  <a:schemeClr val="tx1"/>
                </a:solidFill>
                <a:effectLst/>
                <a:latin typeface="system-ui"/>
              </a:rPr>
              <a:t> </a:t>
            </a:r>
            <a:r>
              <a:rPr lang="en-NZ" sz="1300" b="0" i="0" dirty="0">
                <a:solidFill>
                  <a:schemeClr val="tx1"/>
                </a:solidFill>
                <a:effectLst/>
                <a:latin typeface="system-ui"/>
              </a:rPr>
              <a:t>(NASB95)</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6" name="Picture 2">
            <a:extLst>
              <a:ext uri="{FF2B5EF4-FFF2-40B4-BE49-F238E27FC236}">
                <a16:creationId xmlns:a16="http://schemas.microsoft.com/office/drawing/2014/main" id="{AB6B24CC-600C-418B-AB32-7B51C2645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90" y="2184992"/>
            <a:ext cx="4508410" cy="3344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B95C3A-260E-4A50-B306-4E7FFD976C4C}"/>
              </a:ext>
            </a:extLst>
          </p:cNvPr>
          <p:cNvSpPr txBox="1"/>
          <p:nvPr/>
        </p:nvSpPr>
        <p:spPr>
          <a:xfrm rot="20600082">
            <a:off x="4644192" y="4706014"/>
            <a:ext cx="1324015" cy="25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NZ" sz="1050" dirty="0">
                <a:solidFill>
                  <a:schemeClr val="tx1"/>
                </a:solidFill>
              </a:rPr>
              <a:t>Mark 16:15</a:t>
            </a:r>
          </a:p>
        </p:txBody>
      </p:sp>
    </p:spTree>
    <p:extLst>
      <p:ext uri="{BB962C8B-B14F-4D97-AF65-F5344CB8AC3E}">
        <p14:creationId xmlns:p14="http://schemas.microsoft.com/office/powerpoint/2010/main" val="87589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92500" lnSpcReduction="20000"/>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098878" cy="4673007"/>
          </a:xfrm>
        </p:spPr>
        <p:txBody>
          <a:bodyPr>
            <a:normAutofit fontScale="92500" lnSpcReduction="20000"/>
          </a:bodyPr>
          <a:lstStyle/>
          <a:p>
            <a:r>
              <a:rPr lang="en-NZ" sz="3200" dirty="0"/>
              <a:t>Designed to go:</a:t>
            </a:r>
          </a:p>
          <a:p>
            <a:pPr lvl="1"/>
            <a:r>
              <a:rPr lang="en-NZ" sz="2800" dirty="0"/>
              <a:t>Regular maintenance.</a:t>
            </a:r>
          </a:p>
          <a:p>
            <a:pPr marL="0" indent="0" algn="l">
              <a:buNone/>
            </a:pPr>
            <a:r>
              <a:rPr lang="en-NZ" sz="3200" b="0" i="0" dirty="0">
                <a:solidFill>
                  <a:schemeClr val="bg1"/>
                </a:solidFill>
                <a:effectLst/>
                <a:latin typeface="system-ui"/>
              </a:rPr>
              <a:t>2 Peter 1:10</a:t>
            </a:r>
          </a:p>
          <a:p>
            <a:pPr marL="0" indent="0" algn="l">
              <a:buNone/>
            </a:pPr>
            <a:r>
              <a:rPr lang="en-NZ" sz="3200" b="1" i="0" baseline="30000" dirty="0">
                <a:solidFill>
                  <a:schemeClr val="bg1"/>
                </a:solidFill>
                <a:effectLst/>
                <a:latin typeface="system-ui"/>
              </a:rPr>
              <a:t>10 </a:t>
            </a:r>
            <a:r>
              <a:rPr lang="en-NZ" sz="3200" b="0" i="0" dirty="0">
                <a:solidFill>
                  <a:schemeClr val="bg1"/>
                </a:solidFill>
                <a:effectLst/>
                <a:latin typeface="system-ui"/>
              </a:rPr>
              <a:t>Therefore, brethren, be all the more diligent to make certain about His calling and choosing you; for as long as you practice these things, you will never stumble;</a:t>
            </a:r>
          </a:p>
          <a:p>
            <a:pPr lvl="1"/>
            <a:endParaRPr lang="en-NZ" sz="2800" dirty="0"/>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6" name="Picture 2">
            <a:extLst>
              <a:ext uri="{FF2B5EF4-FFF2-40B4-BE49-F238E27FC236}">
                <a16:creationId xmlns:a16="http://schemas.microsoft.com/office/drawing/2014/main" id="{D865666E-573B-4B8E-92CD-14063388C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90" y="2184992"/>
            <a:ext cx="4508410" cy="3344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DE0806-837E-4E6D-9A75-5909835BC019}"/>
              </a:ext>
            </a:extLst>
          </p:cNvPr>
          <p:cNvSpPr txBox="1"/>
          <p:nvPr/>
        </p:nvSpPr>
        <p:spPr>
          <a:xfrm rot="20600082">
            <a:off x="4644192" y="4706014"/>
            <a:ext cx="1324015" cy="25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NZ" sz="1050" dirty="0">
                <a:solidFill>
                  <a:schemeClr val="tx1"/>
                </a:solidFill>
              </a:rPr>
              <a:t>Mark 16:15</a:t>
            </a:r>
          </a:p>
        </p:txBody>
      </p:sp>
    </p:spTree>
    <p:extLst>
      <p:ext uri="{BB962C8B-B14F-4D97-AF65-F5344CB8AC3E}">
        <p14:creationId xmlns:p14="http://schemas.microsoft.com/office/powerpoint/2010/main" val="322585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85000" lnSpcReduction="10000"/>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098878" cy="4673007"/>
          </a:xfrm>
        </p:spPr>
        <p:txBody>
          <a:bodyPr>
            <a:normAutofit fontScale="85000" lnSpcReduction="10000"/>
          </a:bodyPr>
          <a:lstStyle/>
          <a:p>
            <a:r>
              <a:rPr lang="en-NZ" sz="3200" dirty="0"/>
              <a:t>Designed to go:</a:t>
            </a:r>
          </a:p>
          <a:p>
            <a:pPr lvl="1"/>
            <a:r>
              <a:rPr lang="en-NZ" sz="3100" dirty="0"/>
              <a:t>Regular maintenance.</a:t>
            </a:r>
          </a:p>
          <a:p>
            <a:pPr algn="l"/>
            <a:r>
              <a:rPr lang="en-NZ" sz="3200" b="0" i="0" dirty="0">
                <a:solidFill>
                  <a:srgbClr val="000000"/>
                </a:solidFill>
                <a:effectLst/>
                <a:latin typeface="system-ui"/>
              </a:rPr>
              <a:t>2 Peter 1:10</a:t>
            </a:r>
          </a:p>
          <a:p>
            <a:pPr algn="l"/>
            <a:r>
              <a:rPr lang="en-NZ" sz="3200" b="1" i="0" baseline="30000" dirty="0">
                <a:solidFill>
                  <a:srgbClr val="000000"/>
                </a:solidFill>
                <a:effectLst/>
                <a:latin typeface="system-ui"/>
              </a:rPr>
              <a:t>10 </a:t>
            </a:r>
            <a:r>
              <a:rPr lang="en-NZ" sz="3200" b="0" i="0" dirty="0">
                <a:solidFill>
                  <a:srgbClr val="000000"/>
                </a:solidFill>
                <a:effectLst/>
                <a:latin typeface="system-ui"/>
              </a:rPr>
              <a:t>Therefore, brethren, be all the more diligent to make certain about His calling and choosing you; for as long as you practice these things, you will never stumble;</a:t>
            </a:r>
          </a:p>
          <a:p>
            <a:pPr lvl="1"/>
            <a:endParaRPr lang="en-NZ" sz="2800" dirty="0"/>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6" name="Picture 2">
            <a:extLst>
              <a:ext uri="{FF2B5EF4-FFF2-40B4-BE49-F238E27FC236}">
                <a16:creationId xmlns:a16="http://schemas.microsoft.com/office/drawing/2014/main" id="{A19BF80E-7187-4C06-9947-678C15F6B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90" y="2184992"/>
            <a:ext cx="4508410" cy="3344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C68432-5B8A-4198-A6EC-9671D8D48620}"/>
              </a:ext>
            </a:extLst>
          </p:cNvPr>
          <p:cNvSpPr txBox="1"/>
          <p:nvPr/>
        </p:nvSpPr>
        <p:spPr>
          <a:xfrm rot="20600082">
            <a:off x="4644192" y="4706014"/>
            <a:ext cx="1324015" cy="25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NZ" sz="1050" dirty="0">
                <a:solidFill>
                  <a:schemeClr val="tx1"/>
                </a:solidFill>
              </a:rPr>
              <a:t>Mark 16:15</a:t>
            </a:r>
          </a:p>
        </p:txBody>
      </p:sp>
    </p:spTree>
    <p:extLst>
      <p:ext uri="{BB962C8B-B14F-4D97-AF65-F5344CB8AC3E}">
        <p14:creationId xmlns:p14="http://schemas.microsoft.com/office/powerpoint/2010/main" val="397124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92500" lnSpcReduction="20000"/>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098878" cy="4673007"/>
          </a:xfrm>
        </p:spPr>
        <p:txBody>
          <a:bodyPr>
            <a:normAutofit fontScale="92500" lnSpcReduction="20000"/>
          </a:bodyPr>
          <a:lstStyle/>
          <a:p>
            <a:r>
              <a:rPr lang="en-NZ" sz="3200" dirty="0">
                <a:solidFill>
                  <a:schemeClr val="tx1"/>
                </a:solidFill>
              </a:rPr>
              <a:t>Designed to go:</a:t>
            </a:r>
          </a:p>
          <a:p>
            <a:pPr lvl="1"/>
            <a:r>
              <a:rPr lang="en-NZ" sz="2800" dirty="0">
                <a:solidFill>
                  <a:schemeClr val="tx1"/>
                </a:solidFill>
              </a:rPr>
              <a:t>Expected to work for its owner.</a:t>
            </a:r>
          </a:p>
          <a:p>
            <a:pPr marL="0" indent="0" algn="l">
              <a:buNone/>
            </a:pPr>
            <a:r>
              <a:rPr lang="en-NZ" sz="3200" b="0" i="0" dirty="0">
                <a:solidFill>
                  <a:schemeClr val="bg1"/>
                </a:solidFill>
                <a:effectLst/>
                <a:latin typeface="system-ui"/>
              </a:rPr>
              <a:t>Ephesians 2:10—</a:t>
            </a:r>
          </a:p>
          <a:p>
            <a:pPr marL="0" indent="0" algn="l">
              <a:buNone/>
            </a:pPr>
            <a:r>
              <a:rPr lang="en-NZ" sz="3200" b="1" i="0" baseline="30000" dirty="0">
                <a:solidFill>
                  <a:schemeClr val="bg1"/>
                </a:solidFill>
                <a:effectLst/>
                <a:latin typeface="system-ui"/>
              </a:rPr>
              <a:t>10</a:t>
            </a:r>
            <a:r>
              <a:rPr lang="en-NZ" sz="3200" b="0" i="0" dirty="0">
                <a:solidFill>
                  <a:schemeClr val="bg1"/>
                </a:solidFill>
                <a:effectLst/>
                <a:latin typeface="system-ui"/>
              </a:rPr>
              <a:t>For we are His workmanship, created in Christ Jesus for good works, which God prepared beforehand so that we would walk in them.</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6" name="Picture 2">
            <a:extLst>
              <a:ext uri="{FF2B5EF4-FFF2-40B4-BE49-F238E27FC236}">
                <a16:creationId xmlns:a16="http://schemas.microsoft.com/office/drawing/2014/main" id="{A1AD0C2D-CBA2-44B0-955F-60E24DCB0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90" y="2184992"/>
            <a:ext cx="4508410" cy="3344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25ADF1-638C-4408-9930-EC2FDDF9AD50}"/>
              </a:ext>
            </a:extLst>
          </p:cNvPr>
          <p:cNvSpPr txBox="1"/>
          <p:nvPr/>
        </p:nvSpPr>
        <p:spPr>
          <a:xfrm rot="20600082">
            <a:off x="4644192" y="4706014"/>
            <a:ext cx="1324015" cy="25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NZ" sz="1050" dirty="0">
                <a:solidFill>
                  <a:schemeClr val="tx1"/>
                </a:solidFill>
              </a:rPr>
              <a:t>Mark 16:15</a:t>
            </a:r>
          </a:p>
        </p:txBody>
      </p:sp>
    </p:spTree>
    <p:extLst>
      <p:ext uri="{BB962C8B-B14F-4D97-AF65-F5344CB8AC3E}">
        <p14:creationId xmlns:p14="http://schemas.microsoft.com/office/powerpoint/2010/main" val="3218859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92500" lnSpcReduction="20000"/>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098878" cy="4673007"/>
          </a:xfrm>
        </p:spPr>
        <p:txBody>
          <a:bodyPr>
            <a:normAutofit fontScale="92500" lnSpcReduction="20000"/>
          </a:bodyPr>
          <a:lstStyle/>
          <a:p>
            <a:r>
              <a:rPr lang="en-NZ" sz="3200" dirty="0">
                <a:solidFill>
                  <a:schemeClr val="tx1"/>
                </a:solidFill>
              </a:rPr>
              <a:t>Designed to go:</a:t>
            </a:r>
          </a:p>
          <a:p>
            <a:pPr lvl="1"/>
            <a:r>
              <a:rPr lang="en-NZ" sz="2800" dirty="0">
                <a:solidFill>
                  <a:schemeClr val="tx1"/>
                </a:solidFill>
              </a:rPr>
              <a:t>Expected to work for its owner.</a:t>
            </a:r>
          </a:p>
          <a:p>
            <a:pPr algn="l"/>
            <a:r>
              <a:rPr lang="en-NZ" sz="3200" b="0" i="0" dirty="0">
                <a:solidFill>
                  <a:schemeClr val="tx1"/>
                </a:solidFill>
                <a:effectLst/>
                <a:latin typeface="system-ui"/>
              </a:rPr>
              <a:t>Ephesians 2:10—</a:t>
            </a:r>
          </a:p>
          <a:p>
            <a:pPr algn="l"/>
            <a:r>
              <a:rPr lang="en-NZ" sz="3200" b="1" i="0" baseline="30000" dirty="0">
                <a:solidFill>
                  <a:schemeClr val="tx1"/>
                </a:solidFill>
                <a:effectLst/>
                <a:latin typeface="system-ui"/>
              </a:rPr>
              <a:t>10</a:t>
            </a:r>
            <a:r>
              <a:rPr lang="en-NZ" sz="3200" b="0" i="0" dirty="0">
                <a:solidFill>
                  <a:schemeClr val="tx1"/>
                </a:solidFill>
                <a:effectLst/>
                <a:latin typeface="system-ui"/>
              </a:rPr>
              <a:t>For we are His workmanship, created in Christ Jesus for good works, which God prepared beforehand so that we would walk in them.</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6" name="Picture 2">
            <a:extLst>
              <a:ext uri="{FF2B5EF4-FFF2-40B4-BE49-F238E27FC236}">
                <a16:creationId xmlns:a16="http://schemas.microsoft.com/office/drawing/2014/main" id="{B2B95C1B-36BA-436B-AA04-68BB2316B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90" y="2184992"/>
            <a:ext cx="4508410" cy="3344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1DFA930-6D13-4C7E-9A74-3EEBEB10375C}"/>
              </a:ext>
            </a:extLst>
          </p:cNvPr>
          <p:cNvSpPr txBox="1"/>
          <p:nvPr/>
        </p:nvSpPr>
        <p:spPr>
          <a:xfrm rot="20600082">
            <a:off x="4644192" y="4706014"/>
            <a:ext cx="1324015" cy="25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NZ" sz="1050" dirty="0">
                <a:solidFill>
                  <a:schemeClr val="tx1"/>
                </a:solidFill>
              </a:rPr>
              <a:t>Mark 16:15</a:t>
            </a:r>
          </a:p>
        </p:txBody>
      </p:sp>
    </p:spTree>
    <p:extLst>
      <p:ext uri="{BB962C8B-B14F-4D97-AF65-F5344CB8AC3E}">
        <p14:creationId xmlns:p14="http://schemas.microsoft.com/office/powerpoint/2010/main" val="135143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Human Solutions</a:t>
            </a:r>
            <a:endParaRPr lang="en-US" dirty="0"/>
          </a:p>
        </p:txBody>
      </p:sp>
      <p:sp>
        <p:nvSpPr>
          <p:cNvPr id="3" name="Subtitle 2"/>
          <p:cNvSpPr>
            <a:spLocks noGrp="1"/>
          </p:cNvSpPr>
          <p:nvPr>
            <p:ph type="subTitle" idx="1"/>
          </p:nvPr>
        </p:nvSpPr>
        <p:spPr>
          <a:xfrm>
            <a:off x="804133" y="4050836"/>
            <a:ext cx="7535733" cy="1844999"/>
          </a:xfrm>
        </p:spPr>
        <p:txBody>
          <a:bodyPr>
            <a:normAutofit lnSpcReduction="10000"/>
          </a:bodyPr>
          <a:lstStyle/>
          <a:p>
            <a:pPr algn="ctr"/>
            <a:r>
              <a:rPr lang="en-US" sz="5400" dirty="0">
                <a:solidFill>
                  <a:schemeClr val="tx1"/>
                </a:solidFill>
              </a:rPr>
              <a:t>Part 3. </a:t>
            </a:r>
          </a:p>
          <a:p>
            <a:pPr algn="ctr"/>
            <a:r>
              <a:rPr lang="en-US" sz="5400" dirty="0">
                <a:solidFill>
                  <a:schemeClr val="tx1"/>
                </a:solidFill>
              </a:rPr>
              <a:t>Where from Here?</a:t>
            </a:r>
          </a:p>
        </p:txBody>
      </p:sp>
    </p:spTree>
    <p:extLst>
      <p:ext uri="{BB962C8B-B14F-4D97-AF65-F5344CB8AC3E}">
        <p14:creationId xmlns:p14="http://schemas.microsoft.com/office/powerpoint/2010/main" val="331655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92500" lnSpcReduction="10000"/>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098878" cy="4673007"/>
          </a:xfrm>
        </p:spPr>
        <p:txBody>
          <a:bodyPr>
            <a:normAutofit fontScale="92500" lnSpcReduction="10000"/>
          </a:bodyPr>
          <a:lstStyle/>
          <a:p>
            <a:r>
              <a:rPr lang="en-NZ" sz="3200" dirty="0">
                <a:solidFill>
                  <a:schemeClr val="tx1"/>
                </a:solidFill>
              </a:rPr>
              <a:t>Designed to go:</a:t>
            </a:r>
          </a:p>
          <a:p>
            <a:pPr lvl="1"/>
            <a:r>
              <a:rPr lang="en-NZ" sz="2800" dirty="0">
                <a:solidFill>
                  <a:schemeClr val="tx1"/>
                </a:solidFill>
              </a:rPr>
              <a:t>Otherwise, corrosion will see in.</a:t>
            </a:r>
          </a:p>
          <a:p>
            <a:pPr marL="0" indent="0" algn="l">
              <a:buNone/>
            </a:pPr>
            <a:r>
              <a:rPr lang="en-NZ" sz="3200" b="0" i="0" dirty="0">
                <a:solidFill>
                  <a:schemeClr val="bg1"/>
                </a:solidFill>
                <a:effectLst/>
                <a:latin typeface="system-ui"/>
              </a:rPr>
              <a:t>2 Peter 1:8—</a:t>
            </a:r>
          </a:p>
          <a:p>
            <a:pPr marL="0" indent="0" algn="l">
              <a:buNone/>
            </a:pPr>
            <a:r>
              <a:rPr lang="en-NZ" sz="3200" b="1" i="0" baseline="30000" dirty="0">
                <a:solidFill>
                  <a:schemeClr val="bg1"/>
                </a:solidFill>
                <a:effectLst/>
                <a:latin typeface="system-ui"/>
              </a:rPr>
              <a:t>8</a:t>
            </a:r>
            <a:r>
              <a:rPr lang="en-NZ" sz="3200" b="0" i="0" dirty="0">
                <a:solidFill>
                  <a:schemeClr val="bg1"/>
                </a:solidFill>
                <a:effectLst/>
                <a:latin typeface="system-ui"/>
              </a:rPr>
              <a:t>For if these </a:t>
            </a:r>
            <a:r>
              <a:rPr lang="en-NZ" sz="3200" b="0" i="1" dirty="0">
                <a:solidFill>
                  <a:schemeClr val="bg1"/>
                </a:solidFill>
                <a:effectLst/>
                <a:latin typeface="system-ui"/>
              </a:rPr>
              <a:t>qualities</a:t>
            </a:r>
            <a:r>
              <a:rPr lang="en-NZ" sz="3200" b="0" i="0" dirty="0">
                <a:solidFill>
                  <a:schemeClr val="bg1"/>
                </a:solidFill>
                <a:effectLst/>
                <a:latin typeface="system-ui"/>
              </a:rPr>
              <a:t> are yours and are increasing, they render you neither useless nor unfruitful in the true knowledge of our Lord Jesus Christ.</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2050" name="Picture 2" descr="Three Friends Stranded on an Island Cartoon Drawing">
            <a:extLst>
              <a:ext uri="{FF2B5EF4-FFF2-40B4-BE49-F238E27FC236}">
                <a16:creationId xmlns:a16="http://schemas.microsoft.com/office/drawing/2014/main" id="{C44E1256-E5C5-4070-86AF-6DFB028C41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33"/>
          <a:stretch/>
        </p:blipFill>
        <p:spPr bwMode="auto">
          <a:xfrm>
            <a:off x="4636736" y="2033516"/>
            <a:ext cx="4507264" cy="312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1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85000" lnSpcReduction="10000"/>
          </a:bodyPr>
          <a:lstStyle/>
          <a:p>
            <a:r>
              <a:rPr lang="en-NZ" sz="3600" dirty="0"/>
              <a:t>Spiritually Stranded…</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098878" cy="4673007"/>
          </a:xfrm>
        </p:spPr>
        <p:txBody>
          <a:bodyPr>
            <a:normAutofit fontScale="85000" lnSpcReduction="10000"/>
          </a:bodyPr>
          <a:lstStyle/>
          <a:p>
            <a:r>
              <a:rPr lang="en-NZ" sz="3200" dirty="0">
                <a:solidFill>
                  <a:schemeClr val="tx1"/>
                </a:solidFill>
              </a:rPr>
              <a:t>Designed to go:</a:t>
            </a:r>
          </a:p>
          <a:p>
            <a:pPr lvl="1"/>
            <a:r>
              <a:rPr lang="en-NZ" sz="2800" dirty="0">
                <a:solidFill>
                  <a:schemeClr val="tx1"/>
                </a:solidFill>
              </a:rPr>
              <a:t>Otherwise, corrosion will see in.</a:t>
            </a:r>
          </a:p>
          <a:p>
            <a:pPr algn="l"/>
            <a:r>
              <a:rPr lang="en-NZ" sz="3200" b="0" i="0" dirty="0">
                <a:solidFill>
                  <a:schemeClr val="tx1"/>
                </a:solidFill>
                <a:effectLst/>
                <a:latin typeface="system-ui"/>
              </a:rPr>
              <a:t>2 Peter 1:8—</a:t>
            </a:r>
          </a:p>
          <a:p>
            <a:pPr algn="l"/>
            <a:r>
              <a:rPr lang="en-NZ" sz="3200" b="1" i="0" baseline="30000" dirty="0">
                <a:solidFill>
                  <a:schemeClr val="tx1"/>
                </a:solidFill>
                <a:effectLst/>
                <a:latin typeface="system-ui"/>
              </a:rPr>
              <a:t>8</a:t>
            </a:r>
            <a:r>
              <a:rPr lang="en-NZ" sz="3200" b="0" i="0" dirty="0">
                <a:solidFill>
                  <a:schemeClr val="tx1"/>
                </a:solidFill>
                <a:effectLst/>
                <a:latin typeface="system-ui"/>
              </a:rPr>
              <a:t>For if these </a:t>
            </a:r>
            <a:r>
              <a:rPr lang="en-NZ" sz="3200" b="0" i="1" dirty="0">
                <a:solidFill>
                  <a:schemeClr val="tx1"/>
                </a:solidFill>
                <a:effectLst/>
                <a:latin typeface="system-ui"/>
              </a:rPr>
              <a:t>qualities</a:t>
            </a:r>
            <a:r>
              <a:rPr lang="en-NZ" sz="3200" b="0" i="0" dirty="0">
                <a:solidFill>
                  <a:schemeClr val="tx1"/>
                </a:solidFill>
                <a:effectLst/>
                <a:latin typeface="system-ui"/>
              </a:rPr>
              <a:t> are yours and are increasing, they render you neither useless nor unfruitful in the true knowledge of our Lord Jesus Christ.</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2050" name="Picture 2" descr="Three Friends Stranded on an Island Cartoon Drawing">
            <a:extLst>
              <a:ext uri="{FF2B5EF4-FFF2-40B4-BE49-F238E27FC236}">
                <a16:creationId xmlns:a16="http://schemas.microsoft.com/office/drawing/2014/main" id="{C44E1256-E5C5-4070-86AF-6DFB028C41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33"/>
          <a:stretch/>
        </p:blipFill>
        <p:spPr bwMode="auto">
          <a:xfrm>
            <a:off x="4636736" y="2033516"/>
            <a:ext cx="4507264" cy="312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12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92500" lnSpcReduction="20000"/>
          </a:bodyPr>
          <a:lstStyle/>
          <a:p>
            <a:r>
              <a:rPr lang="en-NZ" sz="3600" dirty="0"/>
              <a:t>Stranded no more…</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7" y="1555846"/>
            <a:ext cx="8534400" cy="4981432"/>
          </a:xfrm>
        </p:spPr>
        <p:txBody>
          <a:bodyPr>
            <a:normAutofit fontScale="92500" lnSpcReduction="20000"/>
          </a:bodyPr>
          <a:lstStyle/>
          <a:p>
            <a:pPr algn="l"/>
            <a:r>
              <a:rPr lang="en-NZ" sz="2900" b="0" i="0" dirty="0">
                <a:solidFill>
                  <a:srgbClr val="000000"/>
                </a:solidFill>
                <a:effectLst/>
                <a:latin typeface="system-ui"/>
              </a:rPr>
              <a:t>2 Peter 1:5-7—</a:t>
            </a:r>
          </a:p>
          <a:p>
            <a:pPr algn="l"/>
            <a:r>
              <a:rPr lang="en-NZ" sz="3200" b="1" i="0" baseline="30000" dirty="0">
                <a:solidFill>
                  <a:schemeClr val="bg1"/>
                </a:solidFill>
                <a:effectLst/>
                <a:latin typeface="system-ui"/>
              </a:rPr>
              <a:t>5</a:t>
            </a:r>
            <a:r>
              <a:rPr lang="en-NZ" sz="3200" b="0" i="0" dirty="0">
                <a:solidFill>
                  <a:schemeClr val="bg1"/>
                </a:solidFill>
                <a:effectLst/>
                <a:latin typeface="system-ui"/>
              </a:rPr>
              <a:t>Now for this very reason also, applying a </a:t>
            </a:r>
          </a:p>
          <a:p>
            <a:pPr algn="l"/>
            <a:r>
              <a:rPr lang="en-NZ" sz="3200" b="0" i="0" dirty="0">
                <a:solidFill>
                  <a:schemeClr val="bg1"/>
                </a:solidFill>
                <a:effectLst/>
                <a:latin typeface="system-ui"/>
              </a:rPr>
              <a:t>in your faith </a:t>
            </a:r>
          </a:p>
          <a:p>
            <a:pPr algn="l"/>
            <a:r>
              <a:rPr lang="en-NZ" sz="3200" b="0" i="0" dirty="0">
                <a:solidFill>
                  <a:schemeClr val="bg1"/>
                </a:solidFill>
                <a:effectLst/>
                <a:latin typeface="system-ui"/>
              </a:rPr>
              <a:t>supply moral excellence,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moral excellence, knowledge, </a:t>
            </a:r>
          </a:p>
          <a:p>
            <a:pPr algn="l"/>
            <a:r>
              <a:rPr lang="en-NZ" sz="3200" b="1" i="0" baseline="30000" dirty="0">
                <a:solidFill>
                  <a:schemeClr val="bg1"/>
                </a:solidFill>
                <a:effectLst/>
                <a:latin typeface="system-ui"/>
              </a:rPr>
              <a:t>6 </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knowledge, self-control,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self-control, perseverance,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perseverance, godliness, </a:t>
            </a:r>
          </a:p>
          <a:p>
            <a:pPr algn="l"/>
            <a:r>
              <a:rPr lang="en-NZ" sz="3200" b="1" i="0" baseline="30000" dirty="0">
                <a:solidFill>
                  <a:schemeClr val="bg1"/>
                </a:solidFill>
                <a:effectLst/>
                <a:latin typeface="system-ui"/>
              </a:rPr>
              <a:t>7</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godliness, brotherly kindness,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brotherly kindness, love.</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Tree>
    <p:extLst>
      <p:ext uri="{BB962C8B-B14F-4D97-AF65-F5344CB8AC3E}">
        <p14:creationId xmlns:p14="http://schemas.microsoft.com/office/powerpoint/2010/main" val="2493608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85000" lnSpcReduction="10000"/>
          </a:bodyPr>
          <a:lstStyle/>
          <a:p>
            <a:r>
              <a:rPr lang="en-NZ" sz="3600" dirty="0"/>
              <a:t>Stranded no more…</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7" y="1555846"/>
            <a:ext cx="8534400" cy="4981432"/>
          </a:xfrm>
        </p:spPr>
        <p:txBody>
          <a:bodyPr>
            <a:normAutofit fontScale="85000" lnSpcReduction="10000"/>
          </a:bodyPr>
          <a:lstStyle/>
          <a:p>
            <a:pPr algn="l"/>
            <a:r>
              <a:rPr lang="en-NZ" sz="3200" b="0" i="0" dirty="0">
                <a:solidFill>
                  <a:srgbClr val="000000"/>
                </a:solidFill>
                <a:effectLst/>
                <a:latin typeface="system-ui"/>
              </a:rPr>
              <a:t>2 Peter 1:5-7—</a:t>
            </a:r>
          </a:p>
          <a:p>
            <a:pPr algn="l"/>
            <a:r>
              <a:rPr lang="en-NZ" sz="3200" b="1" i="0" baseline="30000" dirty="0">
                <a:solidFill>
                  <a:srgbClr val="000000"/>
                </a:solidFill>
                <a:effectLst/>
                <a:latin typeface="system-ui"/>
              </a:rPr>
              <a:t>5</a:t>
            </a:r>
            <a:r>
              <a:rPr lang="en-NZ" sz="3200" b="0" i="0" dirty="0">
                <a:solidFill>
                  <a:srgbClr val="000000"/>
                </a:solidFill>
                <a:effectLst/>
                <a:latin typeface="system-ui"/>
              </a:rPr>
              <a:t>Now for this very reason also, applying all diligence, </a:t>
            </a:r>
          </a:p>
          <a:p>
            <a:pPr algn="l"/>
            <a:r>
              <a:rPr lang="en-NZ" sz="3200" b="0" i="0" dirty="0">
                <a:solidFill>
                  <a:schemeClr val="bg1"/>
                </a:solidFill>
                <a:effectLst/>
                <a:latin typeface="system-ui"/>
              </a:rPr>
              <a:t>in your faith </a:t>
            </a:r>
          </a:p>
          <a:p>
            <a:pPr algn="l"/>
            <a:r>
              <a:rPr lang="en-NZ" sz="3200" b="0" i="0" dirty="0">
                <a:solidFill>
                  <a:schemeClr val="bg1"/>
                </a:solidFill>
                <a:effectLst/>
                <a:latin typeface="system-ui"/>
              </a:rPr>
              <a:t>supply moral excellence,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moral excellence, knowledge, </a:t>
            </a:r>
          </a:p>
          <a:p>
            <a:pPr algn="l"/>
            <a:r>
              <a:rPr lang="en-NZ" sz="3200" b="1" i="0" baseline="30000" dirty="0">
                <a:solidFill>
                  <a:schemeClr val="bg1"/>
                </a:solidFill>
                <a:effectLst/>
                <a:latin typeface="system-ui"/>
              </a:rPr>
              <a:t>6 </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knowledge, self-control,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self-control, perseverance,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perseverance, godliness, </a:t>
            </a:r>
          </a:p>
          <a:p>
            <a:pPr algn="l"/>
            <a:r>
              <a:rPr lang="en-NZ" sz="3200" b="1" i="0" baseline="30000" dirty="0">
                <a:solidFill>
                  <a:schemeClr val="bg1"/>
                </a:solidFill>
                <a:effectLst/>
                <a:latin typeface="system-ui"/>
              </a:rPr>
              <a:t>7</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godliness, brotherly kindness,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brotherly kindness, love.</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Tree>
    <p:extLst>
      <p:ext uri="{BB962C8B-B14F-4D97-AF65-F5344CB8AC3E}">
        <p14:creationId xmlns:p14="http://schemas.microsoft.com/office/powerpoint/2010/main" val="231241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85000" lnSpcReduction="10000"/>
          </a:bodyPr>
          <a:lstStyle/>
          <a:p>
            <a:r>
              <a:rPr lang="en-NZ" sz="3600" dirty="0"/>
              <a:t>Stranded no more…</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7" y="1555846"/>
            <a:ext cx="8534400" cy="4981432"/>
          </a:xfrm>
        </p:spPr>
        <p:txBody>
          <a:bodyPr>
            <a:normAutofit fontScale="85000" lnSpcReduction="10000"/>
          </a:bodyPr>
          <a:lstStyle/>
          <a:p>
            <a:pPr algn="l"/>
            <a:r>
              <a:rPr lang="en-NZ" sz="3200" b="0" i="0" dirty="0">
                <a:solidFill>
                  <a:srgbClr val="000000"/>
                </a:solidFill>
                <a:effectLst/>
                <a:latin typeface="system-ui"/>
              </a:rPr>
              <a:t>2 Peter 1:5-7—</a:t>
            </a:r>
          </a:p>
          <a:p>
            <a:pPr algn="l"/>
            <a:r>
              <a:rPr lang="en-NZ" sz="3200" b="1" i="0" baseline="30000" dirty="0">
                <a:solidFill>
                  <a:srgbClr val="000000"/>
                </a:solidFill>
                <a:effectLst/>
                <a:latin typeface="system-ui"/>
              </a:rPr>
              <a:t>5</a:t>
            </a:r>
            <a:r>
              <a:rPr lang="en-NZ" sz="3200" b="0" i="0" dirty="0">
                <a:solidFill>
                  <a:srgbClr val="000000"/>
                </a:solidFill>
                <a:effectLst/>
                <a:latin typeface="system-ui"/>
              </a:rPr>
              <a:t>Now for this very reason also, applying all diligence, </a:t>
            </a:r>
          </a:p>
          <a:p>
            <a:pPr algn="l"/>
            <a:r>
              <a:rPr lang="en-NZ" sz="3200" b="0" i="0" dirty="0">
                <a:solidFill>
                  <a:srgbClr val="000000"/>
                </a:solidFill>
                <a:effectLst/>
                <a:latin typeface="system-ui"/>
              </a:rPr>
              <a:t>in your faith </a:t>
            </a:r>
          </a:p>
          <a:p>
            <a:pPr algn="l"/>
            <a:r>
              <a:rPr lang="en-NZ" sz="3200" b="0" i="0" dirty="0">
                <a:solidFill>
                  <a:schemeClr val="bg1"/>
                </a:solidFill>
                <a:effectLst/>
                <a:latin typeface="system-ui"/>
              </a:rPr>
              <a:t>supply moral excellence,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moral excellence, knowledge, </a:t>
            </a:r>
          </a:p>
          <a:p>
            <a:pPr algn="l"/>
            <a:r>
              <a:rPr lang="en-NZ" sz="3200" b="1" i="0" baseline="30000" dirty="0">
                <a:solidFill>
                  <a:schemeClr val="bg1"/>
                </a:solidFill>
                <a:effectLst/>
                <a:latin typeface="system-ui"/>
              </a:rPr>
              <a:t>6 </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knowledge, self-control,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self-control, perseverance,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perseverance, godliness, </a:t>
            </a:r>
          </a:p>
          <a:p>
            <a:pPr algn="l"/>
            <a:r>
              <a:rPr lang="en-NZ" sz="3200" b="1" i="0" baseline="30000" dirty="0">
                <a:solidFill>
                  <a:schemeClr val="bg1"/>
                </a:solidFill>
                <a:effectLst/>
                <a:latin typeface="system-ui"/>
              </a:rPr>
              <a:t>7</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godliness, brotherly kindness,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brotherly kindness, love.</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Tree>
    <p:extLst>
      <p:ext uri="{BB962C8B-B14F-4D97-AF65-F5344CB8AC3E}">
        <p14:creationId xmlns:p14="http://schemas.microsoft.com/office/powerpoint/2010/main" val="250764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85000" lnSpcReduction="10000"/>
          </a:bodyPr>
          <a:lstStyle/>
          <a:p>
            <a:r>
              <a:rPr lang="en-NZ" sz="3600" dirty="0"/>
              <a:t>Stranded no more…</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7" y="1555846"/>
            <a:ext cx="8534400" cy="4981432"/>
          </a:xfrm>
        </p:spPr>
        <p:txBody>
          <a:bodyPr>
            <a:normAutofit fontScale="85000" lnSpcReduction="10000"/>
          </a:bodyPr>
          <a:lstStyle/>
          <a:p>
            <a:pPr algn="l"/>
            <a:r>
              <a:rPr lang="en-NZ" sz="3200" b="0" i="0" dirty="0">
                <a:solidFill>
                  <a:srgbClr val="000000"/>
                </a:solidFill>
                <a:effectLst/>
                <a:latin typeface="system-ui"/>
              </a:rPr>
              <a:t>2 Peter 1:5-7—</a:t>
            </a:r>
          </a:p>
          <a:p>
            <a:pPr algn="l"/>
            <a:r>
              <a:rPr lang="en-NZ" sz="3200" b="1" i="0" baseline="30000" dirty="0">
                <a:solidFill>
                  <a:srgbClr val="000000"/>
                </a:solidFill>
                <a:effectLst/>
                <a:latin typeface="system-ui"/>
              </a:rPr>
              <a:t>5</a:t>
            </a:r>
            <a:r>
              <a:rPr lang="en-NZ" sz="3200" b="0" i="0" dirty="0">
                <a:solidFill>
                  <a:srgbClr val="000000"/>
                </a:solidFill>
                <a:effectLst/>
                <a:latin typeface="system-ui"/>
              </a:rPr>
              <a:t>Now for this very reason also, applying all diligence, </a:t>
            </a:r>
          </a:p>
          <a:p>
            <a:pPr algn="l"/>
            <a:r>
              <a:rPr lang="en-NZ" sz="3200" b="0" i="0" dirty="0">
                <a:solidFill>
                  <a:srgbClr val="000000"/>
                </a:solidFill>
                <a:effectLst/>
                <a:latin typeface="system-ui"/>
              </a:rPr>
              <a:t>in your faith </a:t>
            </a:r>
          </a:p>
          <a:p>
            <a:pPr algn="l"/>
            <a:r>
              <a:rPr lang="en-NZ" sz="3200" b="0" i="0" dirty="0">
                <a:solidFill>
                  <a:srgbClr val="000000"/>
                </a:solidFill>
                <a:effectLst/>
                <a:latin typeface="system-ui"/>
              </a:rPr>
              <a:t>supply moral excellence,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moral excellence, knowledge, </a:t>
            </a:r>
          </a:p>
          <a:p>
            <a:pPr algn="l"/>
            <a:r>
              <a:rPr lang="en-NZ" sz="3200" b="1" i="0" baseline="30000" dirty="0">
                <a:solidFill>
                  <a:schemeClr val="bg1"/>
                </a:solidFill>
                <a:effectLst/>
                <a:latin typeface="system-ui"/>
              </a:rPr>
              <a:t>6 </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knowledge, self-control,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self-control, perseverance,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perseverance, godliness, </a:t>
            </a:r>
          </a:p>
          <a:p>
            <a:pPr algn="l"/>
            <a:r>
              <a:rPr lang="en-NZ" sz="3200" b="1" i="0" baseline="30000" dirty="0">
                <a:solidFill>
                  <a:schemeClr val="bg1"/>
                </a:solidFill>
                <a:effectLst/>
                <a:latin typeface="system-ui"/>
              </a:rPr>
              <a:t>7</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godliness, brotherly kindness,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brotherly kindness, love.</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Tree>
    <p:extLst>
      <p:ext uri="{BB962C8B-B14F-4D97-AF65-F5344CB8AC3E}">
        <p14:creationId xmlns:p14="http://schemas.microsoft.com/office/powerpoint/2010/main" val="3711376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85000" lnSpcReduction="10000"/>
          </a:bodyPr>
          <a:lstStyle/>
          <a:p>
            <a:r>
              <a:rPr lang="en-NZ" sz="3600" dirty="0"/>
              <a:t>Stranded no more…</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7" y="1555846"/>
            <a:ext cx="8534400" cy="4981432"/>
          </a:xfrm>
        </p:spPr>
        <p:txBody>
          <a:bodyPr>
            <a:normAutofit fontScale="85000" lnSpcReduction="10000"/>
          </a:bodyPr>
          <a:lstStyle/>
          <a:p>
            <a:pPr algn="l"/>
            <a:r>
              <a:rPr lang="en-NZ" sz="3200" b="0" i="0" dirty="0">
                <a:solidFill>
                  <a:srgbClr val="000000"/>
                </a:solidFill>
                <a:effectLst/>
                <a:latin typeface="system-ui"/>
              </a:rPr>
              <a:t>2 Peter 1:5-7—</a:t>
            </a:r>
          </a:p>
          <a:p>
            <a:pPr algn="l"/>
            <a:r>
              <a:rPr lang="en-NZ" sz="3200" b="1" i="0" baseline="30000" dirty="0">
                <a:solidFill>
                  <a:srgbClr val="000000"/>
                </a:solidFill>
                <a:effectLst/>
                <a:latin typeface="system-ui"/>
              </a:rPr>
              <a:t>5</a:t>
            </a:r>
            <a:r>
              <a:rPr lang="en-NZ" sz="3200" b="0" i="0" dirty="0">
                <a:solidFill>
                  <a:srgbClr val="000000"/>
                </a:solidFill>
                <a:effectLst/>
                <a:latin typeface="system-ui"/>
              </a:rPr>
              <a:t>Now for this very reason also, applying all diligence, </a:t>
            </a:r>
          </a:p>
          <a:p>
            <a:pPr algn="l"/>
            <a:r>
              <a:rPr lang="en-NZ" sz="3200" b="0" i="0" dirty="0">
                <a:solidFill>
                  <a:srgbClr val="000000"/>
                </a:solidFill>
                <a:effectLst/>
                <a:latin typeface="system-ui"/>
              </a:rPr>
              <a:t>in your faith </a:t>
            </a:r>
          </a:p>
          <a:p>
            <a:pPr algn="l"/>
            <a:r>
              <a:rPr lang="en-NZ" sz="3200" b="0" i="0" dirty="0">
                <a:solidFill>
                  <a:srgbClr val="000000"/>
                </a:solidFill>
                <a:effectLst/>
                <a:latin typeface="system-ui"/>
              </a:rPr>
              <a:t>supply moral excellence,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moral excellence, knowledge, </a:t>
            </a:r>
          </a:p>
          <a:p>
            <a:pPr algn="l"/>
            <a:r>
              <a:rPr lang="en-NZ" sz="3200" b="1" i="0" baseline="30000" dirty="0">
                <a:solidFill>
                  <a:schemeClr val="bg1"/>
                </a:solidFill>
                <a:effectLst/>
                <a:latin typeface="system-ui"/>
              </a:rPr>
              <a:t>6 </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knowledge, self-control,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self-control, perseverance,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perseverance, godliness, </a:t>
            </a:r>
          </a:p>
          <a:p>
            <a:pPr algn="l"/>
            <a:r>
              <a:rPr lang="en-NZ" sz="3200" b="1" i="0" baseline="30000" dirty="0">
                <a:solidFill>
                  <a:schemeClr val="bg1"/>
                </a:solidFill>
                <a:effectLst/>
                <a:latin typeface="system-ui"/>
              </a:rPr>
              <a:t>7</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godliness, brotherly kindness,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brotherly kindness, love.</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Tree>
    <p:extLst>
      <p:ext uri="{BB962C8B-B14F-4D97-AF65-F5344CB8AC3E}">
        <p14:creationId xmlns:p14="http://schemas.microsoft.com/office/powerpoint/2010/main" val="3361540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85000" lnSpcReduction="10000"/>
          </a:bodyPr>
          <a:lstStyle/>
          <a:p>
            <a:r>
              <a:rPr lang="en-NZ" sz="3600" dirty="0"/>
              <a:t>Stranded no more…</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7" y="1555846"/>
            <a:ext cx="8534400" cy="4981432"/>
          </a:xfrm>
        </p:spPr>
        <p:txBody>
          <a:bodyPr>
            <a:normAutofit fontScale="85000" lnSpcReduction="10000"/>
          </a:bodyPr>
          <a:lstStyle/>
          <a:p>
            <a:pPr algn="l"/>
            <a:r>
              <a:rPr lang="en-NZ" sz="3200" b="0" i="0" dirty="0">
                <a:solidFill>
                  <a:srgbClr val="000000"/>
                </a:solidFill>
                <a:effectLst/>
                <a:latin typeface="system-ui"/>
              </a:rPr>
              <a:t>2 Peter 1:5-7—</a:t>
            </a:r>
          </a:p>
          <a:p>
            <a:pPr algn="l"/>
            <a:r>
              <a:rPr lang="en-NZ" sz="3200" b="1" i="0" baseline="30000" dirty="0">
                <a:solidFill>
                  <a:srgbClr val="000000"/>
                </a:solidFill>
                <a:effectLst/>
                <a:latin typeface="system-ui"/>
              </a:rPr>
              <a:t>5</a:t>
            </a:r>
            <a:r>
              <a:rPr lang="en-NZ" sz="3200" b="0" i="0" dirty="0">
                <a:solidFill>
                  <a:srgbClr val="000000"/>
                </a:solidFill>
                <a:effectLst/>
                <a:latin typeface="system-ui"/>
              </a:rPr>
              <a:t>Now for this very reason also, applying all diligence, </a:t>
            </a:r>
          </a:p>
          <a:p>
            <a:pPr algn="l"/>
            <a:r>
              <a:rPr lang="en-NZ" sz="3200" b="0" i="0" dirty="0">
                <a:solidFill>
                  <a:srgbClr val="000000"/>
                </a:solidFill>
                <a:effectLst/>
                <a:latin typeface="system-ui"/>
              </a:rPr>
              <a:t>in your faith </a:t>
            </a:r>
          </a:p>
          <a:p>
            <a:pPr algn="l"/>
            <a:r>
              <a:rPr lang="en-NZ" sz="3200" b="0" i="0" dirty="0">
                <a:solidFill>
                  <a:srgbClr val="000000"/>
                </a:solidFill>
                <a:effectLst/>
                <a:latin typeface="system-ui"/>
              </a:rPr>
              <a:t>supply moral excellence,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moral excellence, knowledge, </a:t>
            </a:r>
          </a:p>
          <a:p>
            <a:pPr algn="l"/>
            <a:r>
              <a:rPr lang="en-NZ" sz="3200" b="1" i="0" baseline="30000" dirty="0">
                <a:solidFill>
                  <a:srgbClr val="000000"/>
                </a:solidFill>
                <a:effectLst/>
                <a:latin typeface="system-ui"/>
              </a:rPr>
              <a:t>6 </a:t>
            </a:r>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knowledge, self-control,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self-control, perseverance,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perseverance, godliness, </a:t>
            </a:r>
          </a:p>
          <a:p>
            <a:pPr algn="l"/>
            <a:r>
              <a:rPr lang="en-NZ" sz="3200" b="1" i="0" baseline="30000" dirty="0">
                <a:solidFill>
                  <a:schemeClr val="bg1"/>
                </a:solidFill>
                <a:effectLst/>
                <a:latin typeface="system-ui"/>
              </a:rPr>
              <a:t>7</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godliness, brotherly kindness,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brotherly kindness, love.</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Tree>
    <p:extLst>
      <p:ext uri="{BB962C8B-B14F-4D97-AF65-F5344CB8AC3E}">
        <p14:creationId xmlns:p14="http://schemas.microsoft.com/office/powerpoint/2010/main" val="2828605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85000" lnSpcReduction="10000"/>
          </a:bodyPr>
          <a:lstStyle/>
          <a:p>
            <a:r>
              <a:rPr lang="en-NZ" sz="3600" dirty="0"/>
              <a:t>Stranded no more…</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7" y="1555846"/>
            <a:ext cx="8534400" cy="4981432"/>
          </a:xfrm>
        </p:spPr>
        <p:txBody>
          <a:bodyPr>
            <a:normAutofit fontScale="85000" lnSpcReduction="10000"/>
          </a:bodyPr>
          <a:lstStyle/>
          <a:p>
            <a:pPr algn="l"/>
            <a:r>
              <a:rPr lang="en-NZ" sz="3200" b="0" i="0" dirty="0">
                <a:solidFill>
                  <a:srgbClr val="000000"/>
                </a:solidFill>
                <a:effectLst/>
                <a:latin typeface="system-ui"/>
              </a:rPr>
              <a:t>2 Peter 1:5-7—</a:t>
            </a:r>
          </a:p>
          <a:p>
            <a:pPr algn="l"/>
            <a:r>
              <a:rPr lang="en-NZ" sz="3200" b="1" i="0" baseline="30000" dirty="0">
                <a:solidFill>
                  <a:srgbClr val="000000"/>
                </a:solidFill>
                <a:effectLst/>
                <a:latin typeface="system-ui"/>
              </a:rPr>
              <a:t>5</a:t>
            </a:r>
            <a:r>
              <a:rPr lang="en-NZ" sz="3200" b="0" i="0" dirty="0">
                <a:solidFill>
                  <a:srgbClr val="000000"/>
                </a:solidFill>
                <a:effectLst/>
                <a:latin typeface="system-ui"/>
              </a:rPr>
              <a:t>Now for this very reason also, applying all diligence, </a:t>
            </a:r>
          </a:p>
          <a:p>
            <a:pPr algn="l"/>
            <a:r>
              <a:rPr lang="en-NZ" sz="3200" b="0" i="0" dirty="0">
                <a:solidFill>
                  <a:srgbClr val="000000"/>
                </a:solidFill>
                <a:effectLst/>
                <a:latin typeface="system-ui"/>
              </a:rPr>
              <a:t>in your faith </a:t>
            </a:r>
          </a:p>
          <a:p>
            <a:pPr algn="l"/>
            <a:r>
              <a:rPr lang="en-NZ" sz="3200" b="0" i="0" dirty="0">
                <a:solidFill>
                  <a:srgbClr val="000000"/>
                </a:solidFill>
                <a:effectLst/>
                <a:latin typeface="system-ui"/>
              </a:rPr>
              <a:t>supply moral excellence,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moral excellence, knowledge, </a:t>
            </a:r>
          </a:p>
          <a:p>
            <a:pPr algn="l"/>
            <a:r>
              <a:rPr lang="en-NZ" sz="3200" b="1" i="0" baseline="30000" dirty="0">
                <a:solidFill>
                  <a:srgbClr val="000000"/>
                </a:solidFill>
                <a:effectLst/>
                <a:latin typeface="system-ui"/>
              </a:rPr>
              <a:t>6 </a:t>
            </a:r>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knowledge, self-control,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self-control, perseverance,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perseverance, godliness, </a:t>
            </a:r>
          </a:p>
          <a:p>
            <a:pPr algn="l"/>
            <a:r>
              <a:rPr lang="en-NZ" sz="3200" b="1" i="0" baseline="30000" dirty="0">
                <a:solidFill>
                  <a:schemeClr val="bg1"/>
                </a:solidFill>
                <a:effectLst/>
                <a:latin typeface="system-ui"/>
              </a:rPr>
              <a:t>7</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godliness, brotherly kindness,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brotherly kindness, love.</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Tree>
    <p:extLst>
      <p:ext uri="{BB962C8B-B14F-4D97-AF65-F5344CB8AC3E}">
        <p14:creationId xmlns:p14="http://schemas.microsoft.com/office/powerpoint/2010/main" val="3299197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85000" lnSpcReduction="10000"/>
          </a:bodyPr>
          <a:lstStyle/>
          <a:p>
            <a:r>
              <a:rPr lang="en-NZ" sz="3600" dirty="0"/>
              <a:t>Stranded no more…</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7" y="1555846"/>
            <a:ext cx="8534400" cy="4981432"/>
          </a:xfrm>
        </p:spPr>
        <p:txBody>
          <a:bodyPr>
            <a:normAutofit fontScale="85000" lnSpcReduction="10000"/>
          </a:bodyPr>
          <a:lstStyle/>
          <a:p>
            <a:pPr algn="l"/>
            <a:r>
              <a:rPr lang="en-NZ" sz="3200" b="0" i="0" dirty="0">
                <a:solidFill>
                  <a:srgbClr val="000000"/>
                </a:solidFill>
                <a:effectLst/>
                <a:latin typeface="system-ui"/>
              </a:rPr>
              <a:t>2 Peter 1:5-7—</a:t>
            </a:r>
          </a:p>
          <a:p>
            <a:pPr algn="l"/>
            <a:r>
              <a:rPr lang="en-NZ" sz="3200" b="1" i="0" baseline="30000" dirty="0">
                <a:solidFill>
                  <a:srgbClr val="000000"/>
                </a:solidFill>
                <a:effectLst/>
                <a:latin typeface="system-ui"/>
              </a:rPr>
              <a:t>5</a:t>
            </a:r>
            <a:r>
              <a:rPr lang="en-NZ" sz="3200" b="0" i="0" dirty="0">
                <a:solidFill>
                  <a:srgbClr val="000000"/>
                </a:solidFill>
                <a:effectLst/>
                <a:latin typeface="system-ui"/>
              </a:rPr>
              <a:t>Now for this very reason also, applying all diligence, </a:t>
            </a:r>
          </a:p>
          <a:p>
            <a:pPr algn="l"/>
            <a:r>
              <a:rPr lang="en-NZ" sz="3200" b="0" i="0" dirty="0">
                <a:solidFill>
                  <a:srgbClr val="000000"/>
                </a:solidFill>
                <a:effectLst/>
                <a:latin typeface="system-ui"/>
              </a:rPr>
              <a:t>in your faith </a:t>
            </a:r>
          </a:p>
          <a:p>
            <a:pPr algn="l"/>
            <a:r>
              <a:rPr lang="en-NZ" sz="3200" b="0" i="0" dirty="0">
                <a:solidFill>
                  <a:srgbClr val="000000"/>
                </a:solidFill>
                <a:effectLst/>
                <a:latin typeface="system-ui"/>
              </a:rPr>
              <a:t>supply moral excellence,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moral excellence, knowledge, </a:t>
            </a:r>
          </a:p>
          <a:p>
            <a:pPr algn="l"/>
            <a:r>
              <a:rPr lang="en-NZ" sz="3200" b="1" i="0" baseline="30000" dirty="0">
                <a:solidFill>
                  <a:srgbClr val="000000"/>
                </a:solidFill>
                <a:effectLst/>
                <a:latin typeface="system-ui"/>
              </a:rPr>
              <a:t>6 </a:t>
            </a:r>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knowledge, self-control,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self-control, perseverance,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perseverance, godliness, </a:t>
            </a:r>
          </a:p>
          <a:p>
            <a:pPr algn="l"/>
            <a:r>
              <a:rPr lang="en-NZ" sz="3200" b="1" i="0" baseline="30000" dirty="0">
                <a:solidFill>
                  <a:schemeClr val="bg1"/>
                </a:solidFill>
                <a:effectLst/>
                <a:latin typeface="system-ui"/>
              </a:rPr>
              <a:t>7</a:t>
            </a:r>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godliness, brotherly kindness,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brotherly kindness, love.</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Tree>
    <p:extLst>
      <p:ext uri="{BB962C8B-B14F-4D97-AF65-F5344CB8AC3E}">
        <p14:creationId xmlns:p14="http://schemas.microsoft.com/office/powerpoint/2010/main" val="408787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What are planes for…?</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Tree>
    <p:extLst>
      <p:ext uri="{BB962C8B-B14F-4D97-AF65-F5344CB8AC3E}">
        <p14:creationId xmlns:p14="http://schemas.microsoft.com/office/powerpoint/2010/main" val="41481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85000" lnSpcReduction="10000"/>
          </a:bodyPr>
          <a:lstStyle/>
          <a:p>
            <a:r>
              <a:rPr lang="en-NZ" sz="3600" dirty="0"/>
              <a:t>Stranded no more…</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7" y="1555846"/>
            <a:ext cx="8534400" cy="4981432"/>
          </a:xfrm>
        </p:spPr>
        <p:txBody>
          <a:bodyPr>
            <a:normAutofit fontScale="85000" lnSpcReduction="10000"/>
          </a:bodyPr>
          <a:lstStyle/>
          <a:p>
            <a:pPr algn="l"/>
            <a:r>
              <a:rPr lang="en-NZ" sz="3200" b="0" i="0" dirty="0">
                <a:solidFill>
                  <a:srgbClr val="000000"/>
                </a:solidFill>
                <a:effectLst/>
                <a:latin typeface="system-ui"/>
              </a:rPr>
              <a:t>2 Peter 1:5-7—</a:t>
            </a:r>
          </a:p>
          <a:p>
            <a:pPr algn="l"/>
            <a:r>
              <a:rPr lang="en-NZ" sz="3200" b="1" i="0" baseline="30000" dirty="0">
                <a:solidFill>
                  <a:srgbClr val="000000"/>
                </a:solidFill>
                <a:effectLst/>
                <a:latin typeface="system-ui"/>
              </a:rPr>
              <a:t>5</a:t>
            </a:r>
            <a:r>
              <a:rPr lang="en-NZ" sz="3200" b="0" i="0" dirty="0">
                <a:solidFill>
                  <a:srgbClr val="000000"/>
                </a:solidFill>
                <a:effectLst/>
                <a:latin typeface="system-ui"/>
              </a:rPr>
              <a:t>Now for this very reason also, applying all diligence, </a:t>
            </a:r>
          </a:p>
          <a:p>
            <a:pPr algn="l"/>
            <a:r>
              <a:rPr lang="en-NZ" sz="3200" b="0" i="0" dirty="0">
                <a:solidFill>
                  <a:srgbClr val="000000"/>
                </a:solidFill>
                <a:effectLst/>
                <a:latin typeface="system-ui"/>
              </a:rPr>
              <a:t>in your faith </a:t>
            </a:r>
          </a:p>
          <a:p>
            <a:pPr algn="l"/>
            <a:r>
              <a:rPr lang="en-NZ" sz="3200" b="0" i="0" dirty="0">
                <a:solidFill>
                  <a:srgbClr val="000000"/>
                </a:solidFill>
                <a:effectLst/>
                <a:latin typeface="system-ui"/>
              </a:rPr>
              <a:t>supply moral excellence,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moral excellence, knowledge, </a:t>
            </a:r>
          </a:p>
          <a:p>
            <a:pPr algn="l"/>
            <a:r>
              <a:rPr lang="en-NZ" sz="3200" b="1" i="0" baseline="30000" dirty="0">
                <a:solidFill>
                  <a:srgbClr val="000000"/>
                </a:solidFill>
                <a:effectLst/>
                <a:latin typeface="system-ui"/>
              </a:rPr>
              <a:t>6 </a:t>
            </a:r>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knowledge, self-control,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self-control, perseverance,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perseverance, godliness, </a:t>
            </a:r>
          </a:p>
          <a:p>
            <a:pPr algn="l"/>
            <a:r>
              <a:rPr lang="en-NZ" sz="3200" b="1" i="0" baseline="30000" dirty="0">
                <a:solidFill>
                  <a:srgbClr val="000000"/>
                </a:solidFill>
                <a:effectLst/>
                <a:latin typeface="system-ui"/>
              </a:rPr>
              <a:t>7</a:t>
            </a:r>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godliness, brotherly kindness, </a:t>
            </a:r>
          </a:p>
          <a:p>
            <a:pPr algn="l"/>
            <a:r>
              <a:rPr lang="en-NZ" sz="3200" b="0" i="0" dirty="0">
                <a:solidFill>
                  <a:schemeClr val="bg1"/>
                </a:solidFill>
                <a:effectLst/>
                <a:latin typeface="system-ui"/>
              </a:rPr>
              <a:t>and in </a:t>
            </a:r>
            <a:r>
              <a:rPr lang="en-NZ" sz="3200" b="0" i="1" dirty="0">
                <a:solidFill>
                  <a:schemeClr val="bg1"/>
                </a:solidFill>
                <a:effectLst/>
                <a:latin typeface="system-ui"/>
              </a:rPr>
              <a:t>your</a:t>
            </a:r>
            <a:r>
              <a:rPr lang="en-NZ" sz="3200" b="0" i="0" dirty="0">
                <a:solidFill>
                  <a:schemeClr val="bg1"/>
                </a:solidFill>
                <a:effectLst/>
                <a:latin typeface="system-ui"/>
              </a:rPr>
              <a:t> brotherly kindness, love.</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Tree>
    <p:extLst>
      <p:ext uri="{BB962C8B-B14F-4D97-AF65-F5344CB8AC3E}">
        <p14:creationId xmlns:p14="http://schemas.microsoft.com/office/powerpoint/2010/main" val="3142833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fontScale="85000" lnSpcReduction="10000"/>
          </a:bodyPr>
          <a:lstStyle/>
          <a:p>
            <a:r>
              <a:rPr lang="en-NZ" sz="3600" dirty="0"/>
              <a:t>Stranded no more…</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7" y="1555846"/>
            <a:ext cx="8534400" cy="4981432"/>
          </a:xfrm>
        </p:spPr>
        <p:txBody>
          <a:bodyPr>
            <a:normAutofit fontScale="85000" lnSpcReduction="10000"/>
          </a:bodyPr>
          <a:lstStyle/>
          <a:p>
            <a:pPr algn="l"/>
            <a:r>
              <a:rPr lang="en-NZ" sz="3200" b="0" i="0" dirty="0">
                <a:solidFill>
                  <a:srgbClr val="000000"/>
                </a:solidFill>
                <a:effectLst/>
                <a:latin typeface="system-ui"/>
              </a:rPr>
              <a:t>2 Peter 1:5-7—</a:t>
            </a:r>
          </a:p>
          <a:p>
            <a:pPr algn="l"/>
            <a:r>
              <a:rPr lang="en-NZ" sz="3200" b="1" i="0" baseline="30000" dirty="0">
                <a:solidFill>
                  <a:srgbClr val="000000"/>
                </a:solidFill>
                <a:effectLst/>
                <a:latin typeface="system-ui"/>
              </a:rPr>
              <a:t>5</a:t>
            </a:r>
            <a:r>
              <a:rPr lang="en-NZ" sz="3200" b="0" i="0" dirty="0">
                <a:solidFill>
                  <a:srgbClr val="000000"/>
                </a:solidFill>
                <a:effectLst/>
                <a:latin typeface="system-ui"/>
              </a:rPr>
              <a:t>Now for this very reason also, applying all diligence, </a:t>
            </a:r>
          </a:p>
          <a:p>
            <a:pPr algn="l"/>
            <a:r>
              <a:rPr lang="en-NZ" sz="3200" b="0" i="0" dirty="0">
                <a:solidFill>
                  <a:srgbClr val="000000"/>
                </a:solidFill>
                <a:effectLst/>
                <a:latin typeface="system-ui"/>
              </a:rPr>
              <a:t>in your faith </a:t>
            </a:r>
          </a:p>
          <a:p>
            <a:pPr algn="l"/>
            <a:r>
              <a:rPr lang="en-NZ" sz="3200" b="0" i="0" dirty="0">
                <a:solidFill>
                  <a:srgbClr val="000000"/>
                </a:solidFill>
                <a:effectLst/>
                <a:latin typeface="system-ui"/>
              </a:rPr>
              <a:t>supply moral excellence,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moral excellence, knowledge, </a:t>
            </a:r>
          </a:p>
          <a:p>
            <a:pPr algn="l"/>
            <a:r>
              <a:rPr lang="en-NZ" sz="3200" b="1" i="0" baseline="30000" dirty="0">
                <a:solidFill>
                  <a:srgbClr val="000000"/>
                </a:solidFill>
                <a:effectLst/>
                <a:latin typeface="system-ui"/>
              </a:rPr>
              <a:t>6 </a:t>
            </a:r>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knowledge, self-control,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self-control, perseverance,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perseverance, godliness, </a:t>
            </a:r>
          </a:p>
          <a:p>
            <a:pPr algn="l"/>
            <a:r>
              <a:rPr lang="en-NZ" sz="3200" b="1" i="0" baseline="30000" dirty="0">
                <a:solidFill>
                  <a:srgbClr val="000000"/>
                </a:solidFill>
                <a:effectLst/>
                <a:latin typeface="system-ui"/>
              </a:rPr>
              <a:t>7</a:t>
            </a:r>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godliness, brotherly kindness, </a:t>
            </a:r>
          </a:p>
          <a:p>
            <a:pPr algn="l"/>
            <a:r>
              <a:rPr lang="en-NZ" sz="3200" b="0" i="0" dirty="0">
                <a:solidFill>
                  <a:srgbClr val="000000"/>
                </a:solidFill>
                <a:effectLst/>
                <a:latin typeface="system-ui"/>
              </a:rPr>
              <a:t>and in </a:t>
            </a:r>
            <a:r>
              <a:rPr lang="en-NZ" sz="3200" b="0" i="1" dirty="0">
                <a:solidFill>
                  <a:srgbClr val="000000"/>
                </a:solidFill>
                <a:effectLst/>
                <a:latin typeface="system-ui"/>
              </a:rPr>
              <a:t>your</a:t>
            </a:r>
            <a:r>
              <a:rPr lang="en-NZ" sz="3200" b="0" i="0" dirty="0">
                <a:solidFill>
                  <a:srgbClr val="000000"/>
                </a:solidFill>
                <a:effectLst/>
                <a:latin typeface="system-ui"/>
              </a:rPr>
              <a:t> brotherly kindness, love.</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Tree>
    <p:extLst>
      <p:ext uri="{BB962C8B-B14F-4D97-AF65-F5344CB8AC3E}">
        <p14:creationId xmlns:p14="http://schemas.microsoft.com/office/powerpoint/2010/main" val="1988583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Into the Future…</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sp>
        <p:nvSpPr>
          <p:cNvPr id="6" name="Content Placeholder 5">
            <a:extLst>
              <a:ext uri="{FF2B5EF4-FFF2-40B4-BE49-F238E27FC236}">
                <a16:creationId xmlns:a16="http://schemas.microsoft.com/office/drawing/2014/main" id="{009BAA0E-9215-442E-8418-E4E29C677480}"/>
              </a:ext>
            </a:extLst>
          </p:cNvPr>
          <p:cNvSpPr>
            <a:spLocks noGrp="1"/>
          </p:cNvSpPr>
          <p:nvPr>
            <p:ph sz="half" idx="2"/>
          </p:nvPr>
        </p:nvSpPr>
        <p:spPr>
          <a:xfrm>
            <a:off x="743866" y="1488613"/>
            <a:ext cx="7990702" cy="3880773"/>
          </a:xfrm>
        </p:spPr>
        <p:txBody>
          <a:bodyPr>
            <a:noAutofit/>
          </a:bodyPr>
          <a:lstStyle/>
          <a:p>
            <a:pPr algn="l"/>
            <a:r>
              <a:rPr lang="en-NZ" sz="2800" b="0" i="0" dirty="0">
                <a:solidFill>
                  <a:srgbClr val="000000"/>
                </a:solidFill>
                <a:effectLst/>
                <a:latin typeface="system-ui"/>
              </a:rPr>
              <a:t>2 Peter 3:17-18</a:t>
            </a:r>
          </a:p>
          <a:p>
            <a:pPr algn="l"/>
            <a:r>
              <a:rPr lang="en-NZ" sz="2800" b="1" i="0" baseline="30000" dirty="0">
                <a:solidFill>
                  <a:srgbClr val="000000"/>
                </a:solidFill>
                <a:effectLst/>
                <a:latin typeface="system-ui"/>
              </a:rPr>
              <a:t>17 </a:t>
            </a:r>
            <a:r>
              <a:rPr lang="en-NZ" sz="2800" b="0" i="0" dirty="0">
                <a:solidFill>
                  <a:srgbClr val="000000"/>
                </a:solidFill>
                <a:effectLst/>
                <a:latin typeface="system-ui"/>
              </a:rPr>
              <a:t>Therefore, dear friends, since you have been forewarned, be on your guard so that you may not be carried away by the error of the lawless and fall from your secure position. </a:t>
            </a:r>
            <a:r>
              <a:rPr lang="en-NZ" sz="2800" b="1" i="0" baseline="30000" dirty="0">
                <a:solidFill>
                  <a:srgbClr val="000000"/>
                </a:solidFill>
                <a:effectLst/>
                <a:latin typeface="system-ui"/>
              </a:rPr>
              <a:t>18 </a:t>
            </a:r>
            <a:r>
              <a:rPr lang="en-NZ" sz="2800" b="0" i="0" dirty="0">
                <a:solidFill>
                  <a:srgbClr val="000000"/>
                </a:solidFill>
                <a:effectLst/>
                <a:latin typeface="system-ui"/>
              </a:rPr>
              <a:t>But grow in the grace and knowledge of our Lord and Saviour Jesus Christ. To him be glory both now and forever! Amen.</a:t>
            </a:r>
          </a:p>
          <a:p>
            <a:endParaRPr lang="en-NZ" sz="2800" dirty="0"/>
          </a:p>
        </p:txBody>
      </p:sp>
      <p:pic>
        <p:nvPicPr>
          <p:cNvPr id="9218" name="Picture 2">
            <a:extLst>
              <a:ext uri="{FF2B5EF4-FFF2-40B4-BE49-F238E27FC236}">
                <a16:creationId xmlns:a16="http://schemas.microsoft.com/office/drawing/2014/main" id="{D4F11751-0DAE-4A18-B933-FD25158B2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507" y="2252426"/>
            <a:ext cx="6141493" cy="460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0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What are planes for…?</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1028" name="Picture 4" descr="Construction begins on the first British Airways Boeing ...">
            <a:extLst>
              <a:ext uri="{FF2B5EF4-FFF2-40B4-BE49-F238E27FC236}">
                <a16:creationId xmlns:a16="http://schemas.microsoft.com/office/drawing/2014/main" id="{FA37FA51-7D07-4C93-A295-63BADD5DE82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599" y="1544471"/>
            <a:ext cx="7292455" cy="486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7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Stranded…?</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3962401" cy="4673007"/>
          </a:xfrm>
        </p:spPr>
        <p:txBody>
          <a:bodyPr/>
          <a:lstStyle/>
          <a:p>
            <a:endParaRPr lang="en-NZ" dirty="0"/>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1026" name="Picture 2" descr="Planes at Bournemouth">
            <a:extLst>
              <a:ext uri="{FF2B5EF4-FFF2-40B4-BE49-F238E27FC236}">
                <a16:creationId xmlns:a16="http://schemas.microsoft.com/office/drawing/2014/main" id="{CFB1BEA0-B6D9-4A7F-B18E-994CBCAE6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3014"/>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0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358187" cy="4673007"/>
          </a:xfrm>
        </p:spPr>
        <p:txBody>
          <a:bodyPr>
            <a:normAutofit/>
          </a:bodyPr>
          <a:lstStyle/>
          <a:p>
            <a:r>
              <a:rPr lang="en-NZ" sz="2800" dirty="0">
                <a:solidFill>
                  <a:schemeClr val="tx1"/>
                </a:solidFill>
              </a:rPr>
              <a:t>Designed to fly:</a:t>
            </a:r>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7" name="Picture 4" descr="Construction begins on the first British Airways Boeing ...">
            <a:extLst>
              <a:ext uri="{FF2B5EF4-FFF2-40B4-BE49-F238E27FC236}">
                <a16:creationId xmlns:a16="http://schemas.microsoft.com/office/drawing/2014/main" id="{677E6189-1518-4218-9A05-766B9F90B1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88" r="5882"/>
          <a:stretch/>
        </p:blipFill>
        <p:spPr bwMode="auto">
          <a:xfrm>
            <a:off x="4908161" y="2184992"/>
            <a:ext cx="4235839" cy="384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01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358187" cy="4673007"/>
          </a:xfrm>
        </p:spPr>
        <p:txBody>
          <a:bodyPr>
            <a:normAutofit/>
          </a:bodyPr>
          <a:lstStyle/>
          <a:p>
            <a:r>
              <a:rPr lang="en-NZ" sz="2800" dirty="0"/>
              <a:t>Designed to fly:</a:t>
            </a:r>
          </a:p>
          <a:p>
            <a:pPr lvl="1"/>
            <a:r>
              <a:rPr lang="en-NZ" sz="2800" dirty="0"/>
              <a:t>Constant monitoring.</a:t>
            </a:r>
          </a:p>
          <a:p>
            <a:pPr marL="457200" lvl="1" indent="0">
              <a:buNone/>
            </a:pPr>
            <a:r>
              <a:rPr lang="en-NZ" sz="2800" dirty="0">
                <a:solidFill>
                  <a:schemeClr val="bg1"/>
                </a:solidFill>
              </a:rPr>
              <a:t>Regular maintenance.</a:t>
            </a:r>
          </a:p>
          <a:p>
            <a:pPr marL="457200" lvl="1" indent="0">
              <a:buNone/>
            </a:pPr>
            <a:r>
              <a:rPr lang="en-NZ" sz="2800" dirty="0">
                <a:solidFill>
                  <a:schemeClr val="bg1"/>
                </a:solidFill>
              </a:rPr>
              <a:t>Expected to work for its owner.</a:t>
            </a:r>
          </a:p>
          <a:p>
            <a:pPr marL="457200" lvl="1" indent="0">
              <a:buNone/>
            </a:pPr>
            <a:r>
              <a:rPr lang="en-NZ" sz="2800" dirty="0">
                <a:solidFill>
                  <a:schemeClr val="bg1"/>
                </a:solidFill>
              </a:rPr>
              <a:t>Otherwise, corrosion will see in.</a:t>
            </a:r>
          </a:p>
          <a:p>
            <a:pPr lvl="1"/>
            <a:endParaRPr lang="en-NZ" sz="2800" dirty="0"/>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8" name="Picture 4" descr="Construction begins on the first British Airways Boeing ...">
            <a:extLst>
              <a:ext uri="{FF2B5EF4-FFF2-40B4-BE49-F238E27FC236}">
                <a16:creationId xmlns:a16="http://schemas.microsoft.com/office/drawing/2014/main" id="{BC637FB1-816A-423B-979E-6274A086F3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88" r="5882"/>
          <a:stretch/>
        </p:blipFill>
        <p:spPr bwMode="auto">
          <a:xfrm>
            <a:off x="4908161" y="2184992"/>
            <a:ext cx="4235839" cy="384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83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358187" cy="4673007"/>
          </a:xfrm>
        </p:spPr>
        <p:txBody>
          <a:bodyPr>
            <a:normAutofit/>
          </a:bodyPr>
          <a:lstStyle/>
          <a:p>
            <a:r>
              <a:rPr lang="en-NZ" sz="2800" dirty="0"/>
              <a:t>Designed to fly:</a:t>
            </a:r>
          </a:p>
          <a:p>
            <a:pPr lvl="1"/>
            <a:r>
              <a:rPr lang="en-NZ" sz="2800" dirty="0"/>
              <a:t>Constant monitoring.</a:t>
            </a:r>
          </a:p>
          <a:p>
            <a:pPr lvl="1"/>
            <a:r>
              <a:rPr lang="en-NZ" sz="2800" dirty="0"/>
              <a:t>Regular maintenance.</a:t>
            </a:r>
          </a:p>
          <a:p>
            <a:pPr marL="457200" lvl="1" indent="0">
              <a:buNone/>
            </a:pPr>
            <a:endParaRPr lang="en-NZ" sz="2800" dirty="0"/>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7" name="Picture 4" descr="Construction begins on the first British Airways Boeing ...">
            <a:extLst>
              <a:ext uri="{FF2B5EF4-FFF2-40B4-BE49-F238E27FC236}">
                <a16:creationId xmlns:a16="http://schemas.microsoft.com/office/drawing/2014/main" id="{D939AFC6-7D5D-4BBE-A253-F8C6AF737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88" r="5882"/>
          <a:stretch/>
        </p:blipFill>
        <p:spPr bwMode="auto">
          <a:xfrm>
            <a:off x="4908161" y="2184992"/>
            <a:ext cx="4235839" cy="384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28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7BD9A-DC92-459F-9801-C59A900E4D74}"/>
              </a:ext>
            </a:extLst>
          </p:cNvPr>
          <p:cNvSpPr>
            <a:spLocks noGrp="1"/>
          </p:cNvSpPr>
          <p:nvPr>
            <p:ph sz="half" idx="1"/>
          </p:nvPr>
        </p:nvSpPr>
        <p:spPr>
          <a:xfrm>
            <a:off x="609600" y="832513"/>
            <a:ext cx="8534400" cy="1201003"/>
          </a:xfrm>
        </p:spPr>
        <p:txBody>
          <a:bodyPr>
            <a:normAutofit/>
          </a:bodyPr>
          <a:lstStyle/>
          <a:p>
            <a:r>
              <a:rPr lang="en-NZ" sz="3600" dirty="0"/>
              <a:t>When in operation…</a:t>
            </a:r>
          </a:p>
        </p:txBody>
      </p:sp>
      <p:sp>
        <p:nvSpPr>
          <p:cNvPr id="4" name="Content Placeholder 3">
            <a:extLst>
              <a:ext uri="{FF2B5EF4-FFF2-40B4-BE49-F238E27FC236}">
                <a16:creationId xmlns:a16="http://schemas.microsoft.com/office/drawing/2014/main" id="{5B154029-B192-4937-911B-DF35AB9290F7}"/>
              </a:ext>
            </a:extLst>
          </p:cNvPr>
          <p:cNvSpPr>
            <a:spLocks noGrp="1"/>
          </p:cNvSpPr>
          <p:nvPr>
            <p:ph sz="half" idx="2"/>
          </p:nvPr>
        </p:nvSpPr>
        <p:spPr>
          <a:xfrm>
            <a:off x="609598" y="2184992"/>
            <a:ext cx="4358187" cy="4673007"/>
          </a:xfrm>
        </p:spPr>
        <p:txBody>
          <a:bodyPr>
            <a:normAutofit/>
          </a:bodyPr>
          <a:lstStyle/>
          <a:p>
            <a:r>
              <a:rPr lang="en-NZ" sz="2800" dirty="0"/>
              <a:t>Designed to fly:</a:t>
            </a:r>
          </a:p>
          <a:p>
            <a:pPr lvl="1"/>
            <a:r>
              <a:rPr lang="en-NZ" sz="2800" dirty="0"/>
              <a:t>Constant monitoring.</a:t>
            </a:r>
          </a:p>
          <a:p>
            <a:pPr lvl="1"/>
            <a:r>
              <a:rPr lang="en-NZ" sz="2800" dirty="0"/>
              <a:t>Regular maintenance.</a:t>
            </a:r>
          </a:p>
          <a:p>
            <a:pPr lvl="1"/>
            <a:r>
              <a:rPr lang="en-NZ" sz="2800" dirty="0"/>
              <a:t>Expected to work for its owner.</a:t>
            </a:r>
          </a:p>
          <a:p>
            <a:pPr marL="457200" lvl="1" indent="0">
              <a:buNone/>
            </a:pPr>
            <a:endParaRPr lang="en-NZ" sz="2800" dirty="0"/>
          </a:p>
        </p:txBody>
      </p:sp>
      <p:sp>
        <p:nvSpPr>
          <p:cNvPr id="5" name="Content Placeholder 2">
            <a:extLst>
              <a:ext uri="{FF2B5EF4-FFF2-40B4-BE49-F238E27FC236}">
                <a16:creationId xmlns:a16="http://schemas.microsoft.com/office/drawing/2014/main" id="{7E946CE2-BC58-4773-89C7-14275963B3D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solidFill>
                  <a:schemeClr val="bg1"/>
                </a:solidFill>
              </a:rPr>
              <a:t>Human Solutions…Part 3. </a:t>
            </a:r>
            <a:r>
              <a:rPr lang="en-US" sz="2800" dirty="0">
                <a:solidFill>
                  <a:schemeClr val="bg1"/>
                </a:solidFill>
              </a:rPr>
              <a:t>Where from Here?</a:t>
            </a:r>
          </a:p>
          <a:p>
            <a:endParaRPr lang="en-NZ" dirty="0">
              <a:solidFill>
                <a:schemeClr val="bg1"/>
              </a:solidFill>
            </a:endParaRPr>
          </a:p>
        </p:txBody>
      </p:sp>
      <p:pic>
        <p:nvPicPr>
          <p:cNvPr id="8" name="Picture 4" descr="Construction begins on the first British Airways Boeing ...">
            <a:extLst>
              <a:ext uri="{FF2B5EF4-FFF2-40B4-BE49-F238E27FC236}">
                <a16:creationId xmlns:a16="http://schemas.microsoft.com/office/drawing/2014/main" id="{0FDC5CB8-4672-42A6-8FCA-99720EC1B2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88" r="5882"/>
          <a:stretch/>
        </p:blipFill>
        <p:spPr bwMode="auto">
          <a:xfrm>
            <a:off x="4908161" y="2184992"/>
            <a:ext cx="4235839" cy="384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2597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363</TotalTime>
  <Words>1629</Words>
  <Application>Microsoft Office PowerPoint</Application>
  <PresentationFormat>On-screen Show (4:3)</PresentationFormat>
  <Paragraphs>266</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system-ui</vt:lpstr>
      <vt:lpstr>Trebuchet MS</vt:lpstr>
      <vt:lpstr>Wingdings 3</vt:lpstr>
      <vt:lpstr>Facet</vt:lpstr>
      <vt:lpstr>PowerPoint Presentation</vt:lpstr>
      <vt:lpstr>Human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Solutions</dc:title>
  <dc:creator>Morningside Church</dc:creator>
  <cp:lastModifiedBy>Morningside Church of Christ</cp:lastModifiedBy>
  <cp:revision>17</cp:revision>
  <dcterms:created xsi:type="dcterms:W3CDTF">2016-07-10T03:13:07Z</dcterms:created>
  <dcterms:modified xsi:type="dcterms:W3CDTF">2022-03-07T10:46:05Z</dcterms:modified>
</cp:coreProperties>
</file>