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77" r:id="rId2"/>
    <p:sldId id="770" r:id="rId3"/>
    <p:sldId id="945" r:id="rId4"/>
    <p:sldId id="967" r:id="rId5"/>
    <p:sldId id="958" r:id="rId6"/>
    <p:sldId id="959" r:id="rId7"/>
    <p:sldId id="960" r:id="rId8"/>
    <p:sldId id="957" r:id="rId9"/>
    <p:sldId id="968" r:id="rId10"/>
    <p:sldId id="956" r:id="rId11"/>
    <p:sldId id="969" r:id="rId12"/>
    <p:sldId id="961" r:id="rId13"/>
    <p:sldId id="970" r:id="rId14"/>
    <p:sldId id="971" r:id="rId15"/>
    <p:sldId id="972" r:id="rId16"/>
    <p:sldId id="973" r:id="rId17"/>
    <p:sldId id="974" r:id="rId18"/>
    <p:sldId id="963" r:id="rId19"/>
    <p:sldId id="975" r:id="rId20"/>
    <p:sldId id="976" r:id="rId21"/>
    <p:sldId id="977" r:id="rId22"/>
    <p:sldId id="978" r:id="rId23"/>
    <p:sldId id="944" r:id="rId24"/>
    <p:sldId id="964" r:id="rId25"/>
    <p:sldId id="965" r:id="rId26"/>
    <p:sldId id="966" r:id="rId27"/>
    <p:sldId id="962" r:id="rId28"/>
    <p:sldId id="943" r:id="rId29"/>
    <p:sldId id="81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15DC6-9C2B-404E-9AB5-298E8BFE102E}" type="datetimeFigureOut">
              <a:rPr lang="en-NZ" smtClean="0"/>
              <a:t>21/09/2022</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AF8C6-3B3D-466F-9913-7CD7BF14313C}" type="slidenum">
              <a:rPr lang="en-NZ" smtClean="0"/>
              <a:t>‹#›</a:t>
            </a:fld>
            <a:endParaRPr lang="en-NZ"/>
          </a:p>
        </p:txBody>
      </p:sp>
    </p:spTree>
    <p:extLst>
      <p:ext uri="{BB962C8B-B14F-4D97-AF65-F5344CB8AC3E}">
        <p14:creationId xmlns:p14="http://schemas.microsoft.com/office/powerpoint/2010/main" val="193083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21/09/2022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21062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21/09/2022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341950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21/09/2022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303497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21/09/2022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58130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A9E8AE-1A02-47E6-8981-2455664E0B65}" type="datetimeFigureOut">
              <a:rPr lang="en-NZ" smtClean="0"/>
              <a:t>21/09/2022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277320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9E8AE-1A02-47E6-8981-2455664E0B65}" type="datetimeFigureOut">
              <a:rPr lang="en-NZ" smtClean="0"/>
              <a:t>21/09/2022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87292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9E8AE-1A02-47E6-8981-2455664E0B65}" type="datetimeFigureOut">
              <a:rPr lang="en-NZ" smtClean="0"/>
              <a:t>21/09/2022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220572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9E8AE-1A02-47E6-8981-2455664E0B65}" type="datetimeFigureOut">
              <a:rPr lang="en-NZ" smtClean="0"/>
              <a:t>21/09/2022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191621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9E8AE-1A02-47E6-8981-2455664E0B65}" type="datetimeFigureOut">
              <a:rPr lang="en-NZ" smtClean="0"/>
              <a:t>21/09/2022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34588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A9E8AE-1A02-47E6-8981-2455664E0B65}" type="datetimeFigureOut">
              <a:rPr lang="en-NZ" smtClean="0"/>
              <a:t>21/09/2022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63447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A9E8AE-1A02-47E6-8981-2455664E0B65}" type="datetimeFigureOut">
              <a:rPr lang="en-NZ" smtClean="0"/>
              <a:t>21/09/2022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41643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9E8AE-1A02-47E6-8981-2455664E0B65}" type="datetimeFigureOut">
              <a:rPr lang="en-NZ" smtClean="0"/>
              <a:t>21/09/2022</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8A186-388E-43A1-AA4A-2F56347E496F}" type="slidenum">
              <a:rPr lang="en-NZ" smtClean="0"/>
              <a:t>‹#›</a:t>
            </a:fld>
            <a:endParaRPr lang="en-NZ"/>
          </a:p>
        </p:txBody>
      </p:sp>
    </p:spTree>
    <p:extLst>
      <p:ext uri="{BB962C8B-B14F-4D97-AF65-F5344CB8AC3E}">
        <p14:creationId xmlns:p14="http://schemas.microsoft.com/office/powerpoint/2010/main" val="1119958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Series: Making Progress</a:t>
            </a:r>
          </a:p>
          <a:p>
            <a:endParaRPr lang="en-US" sz="800" dirty="0"/>
          </a:p>
          <a:p>
            <a:r>
              <a:rPr lang="en-US" sz="3400" b="1" dirty="0"/>
              <a:t>Part 2.</a:t>
            </a:r>
            <a:r>
              <a:rPr lang="en-US" sz="3600" b="1" dirty="0"/>
              <a:t> Signs along the Way</a:t>
            </a:r>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17 April 2022</a:t>
            </a:r>
          </a:p>
          <a:p>
            <a:endParaRPr lang="en-NZ" sz="800" dirty="0"/>
          </a:p>
          <a:p>
            <a:r>
              <a:rPr lang="en-NZ" sz="3600" dirty="0"/>
              <a:t>AM Sermon</a:t>
            </a:r>
          </a:p>
          <a:p>
            <a:endParaRPr lang="en-NZ" sz="800" dirty="0"/>
          </a:p>
          <a:p>
            <a:r>
              <a:rPr lang="en-NZ" sz="3600" dirty="0"/>
              <a:t>Broadcast live from 42 Leslie Ave, Auckland, Aotearoa/NZ.</a:t>
            </a:r>
          </a:p>
        </p:txBody>
      </p:sp>
    </p:spTree>
    <p:extLst>
      <p:ext uri="{BB962C8B-B14F-4D97-AF65-F5344CB8AC3E}">
        <p14:creationId xmlns:p14="http://schemas.microsoft.com/office/powerpoint/2010/main" val="74756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996287"/>
          </a:xfrm>
        </p:spPr>
        <p:txBody>
          <a:bodyPr>
            <a:normAutofit/>
          </a:bodyPr>
          <a:lstStyle/>
          <a:p>
            <a:pPr marL="0" indent="0">
              <a:buNone/>
            </a:pPr>
            <a:r>
              <a:rPr lang="en-NZ" sz="3600" dirty="0"/>
              <a:t>The Eternal replaces the Temporary</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2" name="Picture 2" descr="Faith Hope Love Window Decal - Faith Hope Love Window Sticker">
            <a:extLst>
              <a:ext uri="{FF2B5EF4-FFF2-40B4-BE49-F238E27FC236}">
                <a16:creationId xmlns:a16="http://schemas.microsoft.com/office/drawing/2014/main" id="{69E2D735-8CD9-4981-90D2-E32A225D84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507" b="16020"/>
          <a:stretch/>
        </p:blipFill>
        <p:spPr bwMode="auto">
          <a:xfrm>
            <a:off x="464735" y="3495278"/>
            <a:ext cx="4107265" cy="268168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137A6FC6-8918-4F19-9F7B-69A2F48A2D17}"/>
              </a:ext>
            </a:extLst>
          </p:cNvPr>
          <p:cNvSpPr>
            <a:spLocks noGrp="1"/>
          </p:cNvSpPr>
          <p:nvPr>
            <p:ph sz="half" idx="2"/>
          </p:nvPr>
        </p:nvSpPr>
        <p:spPr/>
        <p:txBody>
          <a:bodyPr/>
          <a:lstStyle/>
          <a:p>
            <a:endParaRPr lang="en-NZ"/>
          </a:p>
        </p:txBody>
      </p:sp>
    </p:spTree>
    <p:extLst>
      <p:ext uri="{BB962C8B-B14F-4D97-AF65-F5344CB8AC3E}">
        <p14:creationId xmlns:p14="http://schemas.microsoft.com/office/powerpoint/2010/main" val="3337650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996287"/>
          </a:xfrm>
        </p:spPr>
        <p:txBody>
          <a:bodyPr>
            <a:normAutofit/>
          </a:bodyPr>
          <a:lstStyle/>
          <a:p>
            <a:pPr marL="0" indent="0">
              <a:buNone/>
            </a:pPr>
            <a:r>
              <a:rPr lang="en-NZ" sz="3600" dirty="0"/>
              <a:t>The Eternal replaces the Temporary</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p:txBody>
          <a:bodyPr>
            <a:normAutofit/>
          </a:bodyPr>
          <a:lstStyle/>
          <a:p>
            <a:r>
              <a:rPr lang="en-NZ" dirty="0"/>
              <a:t>1 Corinthians 13:8—</a:t>
            </a:r>
          </a:p>
          <a:p>
            <a:r>
              <a:rPr lang="en-NZ" b="0" i="0" dirty="0">
                <a:solidFill>
                  <a:srgbClr val="000000"/>
                </a:solidFill>
                <a:effectLst/>
                <a:latin typeface="system-ui"/>
              </a:rPr>
              <a:t>Love never ends. As for prophecies, they will pass away; as for tongues, they will cease; as for knowledge, it will pass away.</a:t>
            </a:r>
            <a:endParaRPr lang="en-NZ" dirty="0"/>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2" name="Picture 2" descr="Faith Hope Love Window Decal - Faith Hope Love Window Sticker">
            <a:extLst>
              <a:ext uri="{FF2B5EF4-FFF2-40B4-BE49-F238E27FC236}">
                <a16:creationId xmlns:a16="http://schemas.microsoft.com/office/drawing/2014/main" id="{69E2D735-8CD9-4981-90D2-E32A225D84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507" b="16020"/>
          <a:stretch/>
        </p:blipFill>
        <p:spPr bwMode="auto">
          <a:xfrm>
            <a:off x="464735" y="3495278"/>
            <a:ext cx="4107265" cy="268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06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1364776"/>
          </a:xfrm>
        </p:spPr>
        <p:txBody>
          <a:bodyPr>
            <a:normAutofit/>
          </a:bodyPr>
          <a:lstStyle/>
          <a:p>
            <a:pPr marL="0" indent="0">
              <a:buNone/>
            </a:pPr>
            <a:r>
              <a:rPr lang="en-NZ" sz="3600" dirty="0"/>
              <a:t>Lord, Show me a Sign!</a:t>
            </a:r>
          </a:p>
          <a:p>
            <a:pPr marL="0" indent="0">
              <a:buNone/>
            </a:pPr>
            <a:r>
              <a:rPr lang="en-NZ" sz="3600" dirty="0"/>
              <a:t>	Not the Harvest I Expected…</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8196" name="Picture 4" descr="Reap What You Sow - Sunset Church of Christ in Springfield MO">
            <a:extLst>
              <a:ext uri="{FF2B5EF4-FFF2-40B4-BE49-F238E27FC236}">
                <a16:creationId xmlns:a16="http://schemas.microsoft.com/office/drawing/2014/main" id="{1613523E-BD7C-4F84-A2AE-8FCC1D2B4E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54" r="6875" b="17695"/>
          <a:stretch/>
        </p:blipFill>
        <p:spPr bwMode="auto">
          <a:xfrm>
            <a:off x="0" y="2982105"/>
            <a:ext cx="4635694" cy="255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147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1364776"/>
          </a:xfrm>
        </p:spPr>
        <p:txBody>
          <a:bodyPr>
            <a:normAutofit/>
          </a:bodyPr>
          <a:lstStyle/>
          <a:p>
            <a:pPr marL="0" indent="0">
              <a:buNone/>
            </a:pPr>
            <a:r>
              <a:rPr lang="en-NZ" sz="3600" dirty="0"/>
              <a:t>Lord, Show me a Sign!</a:t>
            </a:r>
          </a:p>
          <a:p>
            <a:pPr marL="0" indent="0">
              <a:buNone/>
            </a:pPr>
            <a:r>
              <a:rPr lang="en-NZ" sz="3600" dirty="0"/>
              <a:t>	Not the Harvest I Expected…</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a:xfrm>
            <a:off x="4749277" y="2177967"/>
            <a:ext cx="3886200" cy="4351338"/>
          </a:xfrm>
        </p:spPr>
        <p:txBody>
          <a:bodyPr/>
          <a:lstStyle/>
          <a:p>
            <a:r>
              <a:rPr lang="en-NZ" dirty="0"/>
              <a:t>Sometimes—</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8196" name="Picture 4" descr="Reap What You Sow - Sunset Church of Christ in Springfield MO">
            <a:extLst>
              <a:ext uri="{FF2B5EF4-FFF2-40B4-BE49-F238E27FC236}">
                <a16:creationId xmlns:a16="http://schemas.microsoft.com/office/drawing/2014/main" id="{1613523E-BD7C-4F84-A2AE-8FCC1D2B4E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54" r="6875" b="17695"/>
          <a:stretch/>
        </p:blipFill>
        <p:spPr bwMode="auto">
          <a:xfrm>
            <a:off x="0" y="2982105"/>
            <a:ext cx="4635694" cy="255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52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1364776"/>
          </a:xfrm>
        </p:spPr>
        <p:txBody>
          <a:bodyPr>
            <a:normAutofit/>
          </a:bodyPr>
          <a:lstStyle/>
          <a:p>
            <a:pPr marL="0" indent="0">
              <a:buNone/>
            </a:pPr>
            <a:r>
              <a:rPr lang="en-NZ" sz="3600" dirty="0"/>
              <a:t>Lord, Show me a Sign!</a:t>
            </a:r>
          </a:p>
          <a:p>
            <a:pPr marL="0" indent="0">
              <a:buNone/>
            </a:pPr>
            <a:r>
              <a:rPr lang="en-NZ" sz="3600" dirty="0"/>
              <a:t>	Not the Harvest I Expected…</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a:xfrm>
            <a:off x="4749277" y="2177967"/>
            <a:ext cx="3886200" cy="4351338"/>
          </a:xfrm>
        </p:spPr>
        <p:txBody>
          <a:bodyPr/>
          <a:lstStyle/>
          <a:p>
            <a:r>
              <a:rPr lang="en-NZ" dirty="0"/>
              <a:t>Sometimes—</a:t>
            </a:r>
          </a:p>
          <a:p>
            <a:pPr marL="514350" indent="-514350">
              <a:buAutoNum type="arabicPeriod"/>
            </a:pPr>
            <a:r>
              <a:rPr lang="en-NZ" dirty="0"/>
              <a:t>We are all over the place.</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8196" name="Picture 4" descr="Reap What You Sow - Sunset Church of Christ in Springfield MO">
            <a:extLst>
              <a:ext uri="{FF2B5EF4-FFF2-40B4-BE49-F238E27FC236}">
                <a16:creationId xmlns:a16="http://schemas.microsoft.com/office/drawing/2014/main" id="{1613523E-BD7C-4F84-A2AE-8FCC1D2B4E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54" r="6875" b="17695"/>
          <a:stretch/>
        </p:blipFill>
        <p:spPr bwMode="auto">
          <a:xfrm>
            <a:off x="0" y="2982105"/>
            <a:ext cx="4635694" cy="255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345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1364776"/>
          </a:xfrm>
        </p:spPr>
        <p:txBody>
          <a:bodyPr>
            <a:normAutofit/>
          </a:bodyPr>
          <a:lstStyle/>
          <a:p>
            <a:pPr marL="0" indent="0">
              <a:buNone/>
            </a:pPr>
            <a:r>
              <a:rPr lang="en-NZ" sz="3600" dirty="0"/>
              <a:t>Lord, Show me a Sign!</a:t>
            </a:r>
          </a:p>
          <a:p>
            <a:pPr marL="0" indent="0">
              <a:buNone/>
            </a:pPr>
            <a:r>
              <a:rPr lang="en-NZ" sz="3600" dirty="0"/>
              <a:t>	Not the Harvest I Expected…</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a:xfrm>
            <a:off x="4749277" y="2177967"/>
            <a:ext cx="3886200" cy="4351338"/>
          </a:xfrm>
        </p:spPr>
        <p:txBody>
          <a:bodyPr/>
          <a:lstStyle/>
          <a:p>
            <a:r>
              <a:rPr lang="en-NZ" dirty="0"/>
              <a:t>Sometimes—</a:t>
            </a:r>
          </a:p>
          <a:p>
            <a:pPr marL="514350" indent="-514350">
              <a:buAutoNum type="arabicPeriod"/>
            </a:pPr>
            <a:r>
              <a:rPr lang="en-NZ" dirty="0"/>
              <a:t>We are all over the place.</a:t>
            </a:r>
          </a:p>
          <a:p>
            <a:pPr marL="514350" indent="-514350">
              <a:buAutoNum type="arabicPeriod"/>
            </a:pPr>
            <a:r>
              <a:rPr lang="en-NZ" dirty="0"/>
              <a:t>We dig ourselves into a hole.</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8196" name="Picture 4" descr="Reap What You Sow - Sunset Church of Christ in Springfield MO">
            <a:extLst>
              <a:ext uri="{FF2B5EF4-FFF2-40B4-BE49-F238E27FC236}">
                <a16:creationId xmlns:a16="http://schemas.microsoft.com/office/drawing/2014/main" id="{1613523E-BD7C-4F84-A2AE-8FCC1D2B4E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54" r="6875" b="17695"/>
          <a:stretch/>
        </p:blipFill>
        <p:spPr bwMode="auto">
          <a:xfrm>
            <a:off x="0" y="2982105"/>
            <a:ext cx="4635694" cy="255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32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1364776"/>
          </a:xfrm>
        </p:spPr>
        <p:txBody>
          <a:bodyPr>
            <a:normAutofit/>
          </a:bodyPr>
          <a:lstStyle/>
          <a:p>
            <a:pPr marL="0" indent="0">
              <a:buNone/>
            </a:pPr>
            <a:r>
              <a:rPr lang="en-NZ" sz="3600" dirty="0"/>
              <a:t>Lord, Show me a Sign!</a:t>
            </a:r>
          </a:p>
          <a:p>
            <a:pPr marL="0" indent="0">
              <a:buNone/>
            </a:pPr>
            <a:r>
              <a:rPr lang="en-NZ" sz="3600" dirty="0"/>
              <a:t>	Not the Harvest I Expected…</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a:xfrm>
            <a:off x="4749277" y="2177967"/>
            <a:ext cx="3886200" cy="4351338"/>
          </a:xfrm>
        </p:spPr>
        <p:txBody>
          <a:bodyPr/>
          <a:lstStyle/>
          <a:p>
            <a:r>
              <a:rPr lang="en-NZ" dirty="0"/>
              <a:t>Sometimes—</a:t>
            </a:r>
          </a:p>
          <a:p>
            <a:pPr marL="514350" indent="-514350">
              <a:buAutoNum type="arabicPeriod"/>
            </a:pPr>
            <a:r>
              <a:rPr lang="en-NZ" dirty="0"/>
              <a:t>We are all over the place.</a:t>
            </a:r>
          </a:p>
          <a:p>
            <a:pPr marL="514350" indent="-514350">
              <a:buAutoNum type="arabicPeriod"/>
            </a:pPr>
            <a:r>
              <a:rPr lang="en-NZ" dirty="0"/>
              <a:t>We dig ourselves into a hole.</a:t>
            </a:r>
          </a:p>
          <a:p>
            <a:pPr marL="514350" indent="-514350">
              <a:buAutoNum type="arabicPeriod"/>
            </a:pPr>
            <a:r>
              <a:rPr lang="en-NZ" dirty="0"/>
              <a:t>Our sins find us out.</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8196" name="Picture 4" descr="Reap What You Sow - Sunset Church of Christ in Springfield MO">
            <a:extLst>
              <a:ext uri="{FF2B5EF4-FFF2-40B4-BE49-F238E27FC236}">
                <a16:creationId xmlns:a16="http://schemas.microsoft.com/office/drawing/2014/main" id="{1613523E-BD7C-4F84-A2AE-8FCC1D2B4E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54" r="6875" b="17695"/>
          <a:stretch/>
        </p:blipFill>
        <p:spPr bwMode="auto">
          <a:xfrm>
            <a:off x="0" y="2982105"/>
            <a:ext cx="4635694" cy="255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13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1364776"/>
          </a:xfrm>
        </p:spPr>
        <p:txBody>
          <a:bodyPr>
            <a:normAutofit/>
          </a:bodyPr>
          <a:lstStyle/>
          <a:p>
            <a:pPr marL="0" indent="0">
              <a:buNone/>
            </a:pPr>
            <a:r>
              <a:rPr lang="en-NZ" sz="3600" dirty="0"/>
              <a:t>Lord, Show me a Sign!</a:t>
            </a:r>
          </a:p>
          <a:p>
            <a:pPr marL="0" indent="0">
              <a:buNone/>
            </a:pPr>
            <a:r>
              <a:rPr lang="en-NZ" sz="3600" dirty="0"/>
              <a:t>	Not the Harvest I Expected…</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a:xfrm>
            <a:off x="4749277" y="2177967"/>
            <a:ext cx="3886200" cy="4351338"/>
          </a:xfrm>
        </p:spPr>
        <p:txBody>
          <a:bodyPr/>
          <a:lstStyle/>
          <a:p>
            <a:r>
              <a:rPr lang="en-NZ" dirty="0"/>
              <a:t>Sometimes—</a:t>
            </a:r>
          </a:p>
          <a:p>
            <a:pPr marL="514350" indent="-514350">
              <a:buAutoNum type="arabicPeriod"/>
            </a:pPr>
            <a:r>
              <a:rPr lang="en-NZ" dirty="0"/>
              <a:t>We are all over the place.</a:t>
            </a:r>
          </a:p>
          <a:p>
            <a:pPr marL="514350" indent="-514350">
              <a:buAutoNum type="arabicPeriod"/>
            </a:pPr>
            <a:r>
              <a:rPr lang="en-NZ" dirty="0"/>
              <a:t>We dig ourselves into a hole.</a:t>
            </a:r>
          </a:p>
          <a:p>
            <a:pPr marL="514350" indent="-514350">
              <a:buAutoNum type="arabicPeriod"/>
            </a:pPr>
            <a:r>
              <a:rPr lang="en-NZ" dirty="0"/>
              <a:t>Our sins find us out.</a:t>
            </a:r>
          </a:p>
          <a:p>
            <a:pPr marL="514350" indent="-514350">
              <a:buAutoNum type="arabicPeriod"/>
            </a:pPr>
            <a:r>
              <a:rPr lang="en-NZ" dirty="0"/>
              <a:t>Our memories are short.</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8196" name="Picture 4" descr="Reap What You Sow - Sunset Church of Christ in Springfield MO">
            <a:extLst>
              <a:ext uri="{FF2B5EF4-FFF2-40B4-BE49-F238E27FC236}">
                <a16:creationId xmlns:a16="http://schemas.microsoft.com/office/drawing/2014/main" id="{1613523E-BD7C-4F84-A2AE-8FCC1D2B4E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54" r="6875" b="17695"/>
          <a:stretch/>
        </p:blipFill>
        <p:spPr bwMode="auto">
          <a:xfrm>
            <a:off x="0" y="2982105"/>
            <a:ext cx="4635694" cy="255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13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1364776"/>
          </a:xfrm>
        </p:spPr>
        <p:txBody>
          <a:bodyPr>
            <a:normAutofit/>
          </a:bodyPr>
          <a:lstStyle/>
          <a:p>
            <a:pPr marL="0" indent="0">
              <a:buNone/>
            </a:pPr>
            <a:r>
              <a:rPr lang="en-NZ" sz="3600" dirty="0"/>
              <a:t>Lord, Show me a Sign!</a:t>
            </a:r>
          </a:p>
          <a:p>
            <a:pPr marL="0" indent="0">
              <a:buNone/>
            </a:pPr>
            <a:r>
              <a:rPr lang="en-NZ" sz="3600" dirty="0"/>
              <a:t>	You are the Sign…</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8194" name="Picture 2" descr="Slow Progress Is Better Than No Progress. Gym Workout ...">
            <a:extLst>
              <a:ext uri="{FF2B5EF4-FFF2-40B4-BE49-F238E27FC236}">
                <a16:creationId xmlns:a16="http://schemas.microsoft.com/office/drawing/2014/main" id="{81089B58-8009-499C-A385-33AF9C9068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50" b="15987"/>
          <a:stretch/>
        </p:blipFill>
        <p:spPr bwMode="auto">
          <a:xfrm>
            <a:off x="0" y="2988860"/>
            <a:ext cx="4750130" cy="272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302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1364776"/>
          </a:xfrm>
        </p:spPr>
        <p:txBody>
          <a:bodyPr>
            <a:normAutofit/>
          </a:bodyPr>
          <a:lstStyle/>
          <a:p>
            <a:pPr marL="0" indent="0">
              <a:buNone/>
            </a:pPr>
            <a:r>
              <a:rPr lang="en-NZ" sz="3600" dirty="0"/>
              <a:t>Lord, Show me a Sign!</a:t>
            </a:r>
          </a:p>
          <a:p>
            <a:pPr marL="0" indent="0">
              <a:buNone/>
            </a:pPr>
            <a:r>
              <a:rPr lang="en-NZ" sz="3600" dirty="0"/>
              <a:t>	You are the Sign…</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a:xfrm>
            <a:off x="4749277" y="2177967"/>
            <a:ext cx="3886200" cy="4351338"/>
          </a:xfrm>
        </p:spPr>
        <p:txBody>
          <a:bodyPr>
            <a:normAutofit/>
          </a:bodyPr>
          <a:lstStyle/>
          <a:p>
            <a:r>
              <a:rPr lang="en-NZ" dirty="0"/>
              <a:t>What God is telling you—</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8194" name="Picture 2" descr="Slow Progress Is Better Than No Progress. Gym Workout ...">
            <a:extLst>
              <a:ext uri="{FF2B5EF4-FFF2-40B4-BE49-F238E27FC236}">
                <a16:creationId xmlns:a16="http://schemas.microsoft.com/office/drawing/2014/main" id="{81089B58-8009-499C-A385-33AF9C9068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50" b="15987"/>
          <a:stretch/>
        </p:blipFill>
        <p:spPr bwMode="auto">
          <a:xfrm>
            <a:off x="0" y="2988860"/>
            <a:ext cx="4750130" cy="272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15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5D6A851-FBAF-4295-91F5-09F643D69B92}"/>
              </a:ext>
            </a:extLst>
          </p:cNvPr>
          <p:cNvSpPr txBox="1">
            <a:spLocks/>
          </p:cNvSpPr>
          <p:nvPr/>
        </p:nvSpPr>
        <p:spPr>
          <a:xfrm>
            <a:off x="480060" y="4885898"/>
            <a:ext cx="8183880" cy="158314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b="1" dirty="0">
                <a:solidFill>
                  <a:schemeClr val="tx1"/>
                </a:solidFill>
                <a:latin typeface="+mj-lt"/>
                <a:ea typeface="+mj-ea"/>
                <a:cs typeface="+mj-cs"/>
              </a:rPr>
              <a:t>Series: Making Progress</a:t>
            </a:r>
            <a:endParaRPr lang="en-US" sz="600" dirty="0"/>
          </a:p>
          <a:p>
            <a:pPr marL="0" indent="0" algn="ctr">
              <a:buNone/>
            </a:pPr>
            <a:r>
              <a:rPr lang="en-US" sz="2800" b="1" dirty="0"/>
              <a:t>Part 2.</a:t>
            </a:r>
          </a:p>
          <a:p>
            <a:pPr marL="0" indent="0" algn="ctr">
              <a:buNone/>
            </a:pPr>
            <a:r>
              <a:rPr lang="en-US" b="1" dirty="0"/>
              <a:t>Signs</a:t>
            </a:r>
            <a:r>
              <a:rPr lang="en-US" sz="2800" b="1" dirty="0"/>
              <a:t> along the Way</a:t>
            </a:r>
          </a:p>
        </p:txBody>
      </p:sp>
      <p:pic>
        <p:nvPicPr>
          <p:cNvPr id="1026" name="Picture 2" descr="May be an image of text that says &quot;10 Signs You're Doing Well In Life 1. You have JESUS 2. You have 3. You have JESUS JESUS 4. You have JESUS 5. You have 6. JESUS JESUS cares for you. 7. You have 8. You have JESUS JESUS 9. You have JESUS 10.You're breathing. BREATHING GIVES THE FAITHFUL MORE TIME το SERVE CHRIST. BREATHING GIVES THE UNFAITHFUL TIME ΤΟ REPENT AND OBEY CHRIST. BE THANKFUL!&quot;">
            <a:extLst>
              <a:ext uri="{FF2B5EF4-FFF2-40B4-BE49-F238E27FC236}">
                <a16:creationId xmlns:a16="http://schemas.microsoft.com/office/drawing/2014/main" id="{E53F260B-8EB9-422F-9505-05B68C23FE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957" t="30094" b="15049"/>
          <a:stretch/>
        </p:blipFill>
        <p:spPr bwMode="auto">
          <a:xfrm>
            <a:off x="3446841" y="968989"/>
            <a:ext cx="2250317"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52034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1364776"/>
          </a:xfrm>
        </p:spPr>
        <p:txBody>
          <a:bodyPr>
            <a:normAutofit/>
          </a:bodyPr>
          <a:lstStyle/>
          <a:p>
            <a:pPr marL="0" indent="0">
              <a:buNone/>
            </a:pPr>
            <a:r>
              <a:rPr lang="en-NZ" sz="3600" dirty="0"/>
              <a:t>Lord, Show me a Sign!</a:t>
            </a:r>
          </a:p>
          <a:p>
            <a:pPr marL="0" indent="0">
              <a:buNone/>
            </a:pPr>
            <a:r>
              <a:rPr lang="en-NZ" sz="3600" dirty="0"/>
              <a:t>	You are the Sign…</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a:xfrm>
            <a:off x="4749277" y="2177967"/>
            <a:ext cx="3886200" cy="4351338"/>
          </a:xfrm>
        </p:spPr>
        <p:txBody>
          <a:bodyPr>
            <a:normAutofit/>
          </a:bodyPr>
          <a:lstStyle/>
          <a:p>
            <a:r>
              <a:rPr lang="en-NZ" dirty="0"/>
              <a:t>What God is telling you—</a:t>
            </a:r>
          </a:p>
          <a:p>
            <a:pPr marL="514350" indent="-514350">
              <a:buAutoNum type="arabicPeriod"/>
            </a:pPr>
            <a:r>
              <a:rPr lang="en-NZ" dirty="0"/>
              <a:t>There is something missing.</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8194" name="Picture 2" descr="Slow Progress Is Better Than No Progress. Gym Workout ...">
            <a:extLst>
              <a:ext uri="{FF2B5EF4-FFF2-40B4-BE49-F238E27FC236}">
                <a16:creationId xmlns:a16="http://schemas.microsoft.com/office/drawing/2014/main" id="{81089B58-8009-499C-A385-33AF9C9068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50" b="15987"/>
          <a:stretch/>
        </p:blipFill>
        <p:spPr bwMode="auto">
          <a:xfrm>
            <a:off x="0" y="2988860"/>
            <a:ext cx="4750130" cy="272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962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1364776"/>
          </a:xfrm>
        </p:spPr>
        <p:txBody>
          <a:bodyPr>
            <a:normAutofit/>
          </a:bodyPr>
          <a:lstStyle/>
          <a:p>
            <a:pPr marL="0" indent="0">
              <a:buNone/>
            </a:pPr>
            <a:r>
              <a:rPr lang="en-NZ" sz="3600" dirty="0"/>
              <a:t>Lord, Show me a Sign!</a:t>
            </a:r>
          </a:p>
          <a:p>
            <a:pPr marL="0" indent="0">
              <a:buNone/>
            </a:pPr>
            <a:r>
              <a:rPr lang="en-NZ" sz="3600" dirty="0"/>
              <a:t>	You are the Sign…</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a:xfrm>
            <a:off x="4749277" y="2177967"/>
            <a:ext cx="3886200" cy="4351338"/>
          </a:xfrm>
        </p:spPr>
        <p:txBody>
          <a:bodyPr>
            <a:normAutofit/>
          </a:bodyPr>
          <a:lstStyle/>
          <a:p>
            <a:r>
              <a:rPr lang="en-NZ" dirty="0"/>
              <a:t>What God is telling you—</a:t>
            </a:r>
          </a:p>
          <a:p>
            <a:pPr marL="514350" indent="-514350">
              <a:buAutoNum type="arabicPeriod"/>
            </a:pPr>
            <a:r>
              <a:rPr lang="en-NZ" dirty="0"/>
              <a:t>There is something missing.</a:t>
            </a:r>
          </a:p>
          <a:p>
            <a:pPr marL="514350" indent="-514350">
              <a:buAutoNum type="arabicPeriod"/>
            </a:pPr>
            <a:r>
              <a:rPr lang="en-NZ" dirty="0"/>
              <a:t>Things have to change.</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8194" name="Picture 2" descr="Slow Progress Is Better Than No Progress. Gym Workout ...">
            <a:extLst>
              <a:ext uri="{FF2B5EF4-FFF2-40B4-BE49-F238E27FC236}">
                <a16:creationId xmlns:a16="http://schemas.microsoft.com/office/drawing/2014/main" id="{81089B58-8009-499C-A385-33AF9C9068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50" b="15987"/>
          <a:stretch/>
        </p:blipFill>
        <p:spPr bwMode="auto">
          <a:xfrm>
            <a:off x="0" y="2988860"/>
            <a:ext cx="4750130" cy="272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538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1364776"/>
          </a:xfrm>
        </p:spPr>
        <p:txBody>
          <a:bodyPr>
            <a:normAutofit/>
          </a:bodyPr>
          <a:lstStyle/>
          <a:p>
            <a:pPr marL="0" indent="0">
              <a:buNone/>
            </a:pPr>
            <a:r>
              <a:rPr lang="en-NZ" sz="3600" dirty="0"/>
              <a:t>Lord, Show me a Sign!</a:t>
            </a:r>
          </a:p>
          <a:p>
            <a:pPr marL="0" indent="0">
              <a:buNone/>
            </a:pPr>
            <a:r>
              <a:rPr lang="en-NZ" sz="3600" dirty="0"/>
              <a:t>	You are the Sign…</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a:xfrm>
            <a:off x="4749277" y="2177967"/>
            <a:ext cx="3886200" cy="4351338"/>
          </a:xfrm>
        </p:spPr>
        <p:txBody>
          <a:bodyPr>
            <a:normAutofit/>
          </a:bodyPr>
          <a:lstStyle/>
          <a:p>
            <a:r>
              <a:rPr lang="en-NZ" dirty="0"/>
              <a:t>What God is telling you—</a:t>
            </a:r>
          </a:p>
          <a:p>
            <a:pPr marL="514350" indent="-514350">
              <a:buAutoNum type="arabicPeriod"/>
            </a:pPr>
            <a:r>
              <a:rPr lang="en-NZ" dirty="0"/>
              <a:t>There is something missing.</a:t>
            </a:r>
          </a:p>
          <a:p>
            <a:pPr marL="514350" indent="-514350">
              <a:buAutoNum type="arabicPeriod"/>
            </a:pPr>
            <a:r>
              <a:rPr lang="en-NZ" dirty="0"/>
              <a:t>Things have to change.</a:t>
            </a:r>
          </a:p>
          <a:p>
            <a:pPr marL="514350" indent="-514350">
              <a:buAutoNum type="arabicPeriod"/>
            </a:pPr>
            <a:r>
              <a:rPr lang="en-NZ" dirty="0"/>
              <a:t>Keep on sowing…keep on reaping!</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8194" name="Picture 2" descr="Slow Progress Is Better Than No Progress. Gym Workout ...">
            <a:extLst>
              <a:ext uri="{FF2B5EF4-FFF2-40B4-BE49-F238E27FC236}">
                <a16:creationId xmlns:a16="http://schemas.microsoft.com/office/drawing/2014/main" id="{81089B58-8009-499C-A385-33AF9C9068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50" b="15987"/>
          <a:stretch/>
        </p:blipFill>
        <p:spPr bwMode="auto">
          <a:xfrm>
            <a:off x="0" y="2988860"/>
            <a:ext cx="4750130" cy="272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721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996287"/>
          </a:xfrm>
        </p:spPr>
        <p:txBody>
          <a:bodyPr>
            <a:normAutofit lnSpcReduction="10000"/>
          </a:bodyPr>
          <a:lstStyle/>
          <a:p>
            <a:pPr marL="0" indent="0">
              <a:buNone/>
            </a:pPr>
            <a:r>
              <a:rPr lang="en-NZ" sz="3600" dirty="0"/>
              <a:t>Signs are to be Seen…</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a:xfrm>
            <a:off x="4629150" y="1392072"/>
            <a:ext cx="3886200" cy="5465927"/>
          </a:xfrm>
        </p:spPr>
        <p:txBody>
          <a:bodyPr>
            <a:normAutofit lnSpcReduction="10000"/>
          </a:bodyPr>
          <a:lstStyle/>
          <a:p>
            <a:pPr algn="l"/>
            <a:r>
              <a:rPr lang="en-NZ" b="0" i="0" dirty="0">
                <a:solidFill>
                  <a:srgbClr val="000000"/>
                </a:solidFill>
                <a:effectLst/>
                <a:latin typeface="system-ui"/>
              </a:rPr>
              <a:t>2 Peter 1:5-7—</a:t>
            </a:r>
          </a:p>
          <a:p>
            <a:pPr algn="l"/>
            <a:r>
              <a:rPr lang="en-NZ" b="1" i="0" baseline="30000" dirty="0">
                <a:solidFill>
                  <a:srgbClr val="000000"/>
                </a:solidFill>
                <a:effectLst/>
                <a:latin typeface="system-ui"/>
              </a:rPr>
              <a:t>5</a:t>
            </a:r>
            <a:r>
              <a:rPr lang="en-NZ" b="0" i="0" dirty="0">
                <a:solidFill>
                  <a:srgbClr val="000000"/>
                </a:solidFill>
                <a:effectLst/>
                <a:latin typeface="system-ui"/>
              </a:rPr>
              <a:t>Now for this very reason also, applying all diligence, in your faith supply </a:t>
            </a:r>
          </a:p>
          <a:p>
            <a:pPr algn="l"/>
            <a:r>
              <a:rPr lang="en-NZ" dirty="0">
                <a:solidFill>
                  <a:srgbClr val="000000"/>
                </a:solidFill>
                <a:latin typeface="system-ui"/>
              </a:rPr>
              <a:t>M</a:t>
            </a:r>
            <a:r>
              <a:rPr lang="en-NZ" b="0" i="0" dirty="0">
                <a:solidFill>
                  <a:srgbClr val="000000"/>
                </a:solidFill>
                <a:effectLst/>
                <a:latin typeface="system-ui"/>
              </a:rPr>
              <a:t>oral excellence…</a:t>
            </a:r>
          </a:p>
          <a:p>
            <a:pPr algn="l"/>
            <a:r>
              <a:rPr lang="en-NZ" dirty="0">
                <a:solidFill>
                  <a:srgbClr val="000000"/>
                </a:solidFill>
                <a:latin typeface="system-ui"/>
              </a:rPr>
              <a:t>K</a:t>
            </a:r>
            <a:r>
              <a:rPr lang="en-NZ" b="0" i="0" dirty="0">
                <a:solidFill>
                  <a:srgbClr val="000000"/>
                </a:solidFill>
                <a:effectLst/>
                <a:latin typeface="system-ui"/>
              </a:rPr>
              <a:t>nowledge…</a:t>
            </a:r>
          </a:p>
          <a:p>
            <a:pPr algn="l"/>
            <a:r>
              <a:rPr lang="en-NZ" dirty="0">
                <a:solidFill>
                  <a:srgbClr val="000000"/>
                </a:solidFill>
                <a:latin typeface="system-ui"/>
              </a:rPr>
              <a:t>S</a:t>
            </a:r>
            <a:r>
              <a:rPr lang="en-NZ" b="0" i="0" dirty="0">
                <a:solidFill>
                  <a:srgbClr val="000000"/>
                </a:solidFill>
                <a:effectLst/>
                <a:latin typeface="system-ui"/>
              </a:rPr>
              <a:t>elf-control…</a:t>
            </a:r>
          </a:p>
          <a:p>
            <a:pPr algn="l"/>
            <a:r>
              <a:rPr lang="en-NZ" dirty="0">
                <a:solidFill>
                  <a:srgbClr val="000000"/>
                </a:solidFill>
                <a:latin typeface="system-ui"/>
              </a:rPr>
              <a:t>P</a:t>
            </a:r>
            <a:r>
              <a:rPr lang="en-NZ" b="0" i="0" dirty="0">
                <a:solidFill>
                  <a:srgbClr val="000000"/>
                </a:solidFill>
                <a:effectLst/>
                <a:latin typeface="system-ui"/>
              </a:rPr>
              <a:t>erseverance…</a:t>
            </a:r>
          </a:p>
          <a:p>
            <a:pPr algn="l"/>
            <a:r>
              <a:rPr lang="en-NZ" b="0" i="0" dirty="0">
                <a:solidFill>
                  <a:srgbClr val="000000"/>
                </a:solidFill>
                <a:effectLst/>
                <a:latin typeface="system-ui"/>
              </a:rPr>
              <a:t>Godliness…</a:t>
            </a:r>
          </a:p>
          <a:p>
            <a:pPr algn="l"/>
            <a:r>
              <a:rPr lang="en-NZ" b="0" i="0" dirty="0">
                <a:solidFill>
                  <a:srgbClr val="000000"/>
                </a:solidFill>
                <a:effectLst/>
                <a:latin typeface="system-ui"/>
              </a:rPr>
              <a:t>Brotherly kindness…</a:t>
            </a:r>
          </a:p>
          <a:p>
            <a:pPr algn="l"/>
            <a:r>
              <a:rPr lang="en-NZ" b="0" i="0" dirty="0">
                <a:solidFill>
                  <a:srgbClr val="000000"/>
                </a:solidFill>
                <a:effectLst/>
                <a:latin typeface="system-ui"/>
              </a:rPr>
              <a:t>Love.</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2050" name="Picture 2" descr="Work In Progress Road Sign Stock Photo - Download Image ...">
            <a:extLst>
              <a:ext uri="{FF2B5EF4-FFF2-40B4-BE49-F238E27FC236}">
                <a16:creationId xmlns:a16="http://schemas.microsoft.com/office/drawing/2014/main" id="{37DB949E-98AD-41BE-BEEF-19D19AF96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8041"/>
            <a:ext cx="4241681" cy="282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28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996287"/>
          </a:xfrm>
        </p:spPr>
        <p:txBody>
          <a:bodyPr>
            <a:normAutofit/>
          </a:bodyPr>
          <a:lstStyle/>
          <a:p>
            <a:pPr marL="0" indent="0">
              <a:buNone/>
            </a:pPr>
            <a:r>
              <a:rPr lang="en-NZ" sz="3600" dirty="0"/>
              <a:t>Signs are to be Seen…</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a:xfrm>
            <a:off x="4629150" y="1392072"/>
            <a:ext cx="3886200" cy="5465927"/>
          </a:xfrm>
        </p:spPr>
        <p:txBody>
          <a:bodyPr>
            <a:normAutofit/>
          </a:bodyPr>
          <a:lstStyle/>
          <a:p>
            <a:pPr algn="l"/>
            <a:r>
              <a:rPr lang="en-NZ" b="0" i="0" dirty="0">
                <a:solidFill>
                  <a:srgbClr val="000000"/>
                </a:solidFill>
                <a:effectLst/>
                <a:latin typeface="system-ui"/>
              </a:rPr>
              <a:t>2 Peter 1:8—</a:t>
            </a:r>
          </a:p>
          <a:p>
            <a:pPr algn="l"/>
            <a:r>
              <a:rPr lang="en-NZ" b="1" i="0" baseline="30000" dirty="0">
                <a:solidFill>
                  <a:srgbClr val="000000"/>
                </a:solidFill>
                <a:effectLst/>
                <a:latin typeface="system-ui"/>
              </a:rPr>
              <a:t>8</a:t>
            </a:r>
            <a:r>
              <a:rPr lang="en-NZ" b="0" i="0" dirty="0">
                <a:solidFill>
                  <a:srgbClr val="000000"/>
                </a:solidFill>
                <a:effectLst/>
                <a:latin typeface="system-ui"/>
              </a:rPr>
              <a:t>For if these </a:t>
            </a:r>
            <a:r>
              <a:rPr lang="en-NZ" b="0" i="1" dirty="0">
                <a:solidFill>
                  <a:srgbClr val="000000"/>
                </a:solidFill>
                <a:effectLst/>
                <a:latin typeface="system-ui"/>
              </a:rPr>
              <a:t>qualities</a:t>
            </a:r>
            <a:r>
              <a:rPr lang="en-NZ" b="0" dirty="0">
                <a:solidFill>
                  <a:srgbClr val="000000"/>
                </a:solidFill>
                <a:effectLst/>
                <a:latin typeface="system-ui"/>
              </a:rPr>
              <a:t> are </a:t>
            </a:r>
            <a:r>
              <a:rPr lang="en-NZ" b="0" i="0" dirty="0">
                <a:solidFill>
                  <a:srgbClr val="000000"/>
                </a:solidFill>
                <a:effectLst/>
                <a:latin typeface="system-ui"/>
              </a:rPr>
              <a:t>yours </a:t>
            </a:r>
            <a:r>
              <a:rPr lang="en-NZ" b="0" i="0" u="sng" dirty="0">
                <a:solidFill>
                  <a:srgbClr val="000000"/>
                </a:solidFill>
                <a:effectLst/>
                <a:latin typeface="system-ui"/>
              </a:rPr>
              <a:t>and are increasing</a:t>
            </a:r>
            <a:r>
              <a:rPr lang="en-NZ" b="0" i="0" dirty="0">
                <a:solidFill>
                  <a:srgbClr val="000000"/>
                </a:solidFill>
                <a:effectLst/>
                <a:latin typeface="system-ui"/>
              </a:rPr>
              <a:t>, they render you neither useless nor unfruitful in the true knowledge of our Lord Jesus Christ.</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2050" name="Picture 2" descr="Work In Progress Road Sign Stock Photo - Download Image ...">
            <a:extLst>
              <a:ext uri="{FF2B5EF4-FFF2-40B4-BE49-F238E27FC236}">
                <a16:creationId xmlns:a16="http://schemas.microsoft.com/office/drawing/2014/main" id="{37DB949E-98AD-41BE-BEEF-19D19AF96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8041"/>
            <a:ext cx="4241681" cy="282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870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996287"/>
          </a:xfrm>
        </p:spPr>
        <p:txBody>
          <a:bodyPr>
            <a:normAutofit/>
          </a:bodyPr>
          <a:lstStyle/>
          <a:p>
            <a:pPr marL="0" indent="0">
              <a:buNone/>
            </a:pPr>
            <a:r>
              <a:rPr lang="en-NZ" sz="3600" dirty="0"/>
              <a:t>Signs are to be Seen…</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a:xfrm>
            <a:off x="4629150" y="1310185"/>
            <a:ext cx="3886200" cy="5547814"/>
          </a:xfrm>
        </p:spPr>
        <p:txBody>
          <a:bodyPr>
            <a:normAutofit/>
          </a:bodyPr>
          <a:lstStyle/>
          <a:p>
            <a:pPr algn="l"/>
            <a:r>
              <a:rPr lang="en-NZ" b="0" i="0" dirty="0">
                <a:solidFill>
                  <a:srgbClr val="000000"/>
                </a:solidFill>
                <a:effectLst/>
                <a:latin typeface="system-ui"/>
              </a:rPr>
              <a:t>2 Peter 1:9—</a:t>
            </a:r>
          </a:p>
          <a:p>
            <a:pPr algn="l"/>
            <a:r>
              <a:rPr lang="en-NZ" b="1" i="0" baseline="30000" dirty="0">
                <a:solidFill>
                  <a:srgbClr val="000000"/>
                </a:solidFill>
                <a:effectLst/>
                <a:latin typeface="system-ui"/>
              </a:rPr>
              <a:t>9</a:t>
            </a:r>
            <a:r>
              <a:rPr lang="en-NZ" b="0" i="0" dirty="0">
                <a:solidFill>
                  <a:srgbClr val="000000"/>
                </a:solidFill>
                <a:effectLst/>
                <a:latin typeface="system-ui"/>
              </a:rPr>
              <a:t>For he who lacks these </a:t>
            </a:r>
            <a:r>
              <a:rPr lang="en-NZ" b="0" i="1" dirty="0">
                <a:solidFill>
                  <a:srgbClr val="000000"/>
                </a:solidFill>
                <a:effectLst/>
                <a:latin typeface="system-ui"/>
              </a:rPr>
              <a:t>qualities</a:t>
            </a:r>
            <a:r>
              <a:rPr lang="en-NZ" b="0" i="0" dirty="0">
                <a:solidFill>
                  <a:srgbClr val="000000"/>
                </a:solidFill>
                <a:effectLst/>
                <a:latin typeface="system-ui"/>
              </a:rPr>
              <a:t> is blind </a:t>
            </a:r>
            <a:r>
              <a:rPr lang="en-NZ" b="0" i="1" dirty="0">
                <a:solidFill>
                  <a:srgbClr val="000000"/>
                </a:solidFill>
                <a:effectLst/>
                <a:latin typeface="system-ui"/>
              </a:rPr>
              <a:t>or </a:t>
            </a:r>
            <a:r>
              <a:rPr lang="en-NZ" b="0" i="0" dirty="0">
                <a:solidFill>
                  <a:srgbClr val="000000"/>
                </a:solidFill>
                <a:effectLst/>
                <a:latin typeface="system-ui"/>
              </a:rPr>
              <a:t>short-sighted, having forgotten </a:t>
            </a:r>
            <a:r>
              <a:rPr lang="en-NZ" b="0" i="1" dirty="0">
                <a:solidFill>
                  <a:srgbClr val="000000"/>
                </a:solidFill>
                <a:effectLst/>
                <a:latin typeface="system-ui"/>
              </a:rPr>
              <a:t>his</a:t>
            </a:r>
            <a:r>
              <a:rPr lang="en-NZ" b="0" dirty="0">
                <a:solidFill>
                  <a:srgbClr val="000000"/>
                </a:solidFill>
                <a:effectLst/>
                <a:latin typeface="system-ui"/>
              </a:rPr>
              <a:t> purification </a:t>
            </a:r>
            <a:r>
              <a:rPr lang="en-NZ" b="0" i="0" dirty="0">
                <a:solidFill>
                  <a:srgbClr val="000000"/>
                </a:solidFill>
                <a:effectLst/>
                <a:latin typeface="system-ui"/>
              </a:rPr>
              <a:t>from his former sins.</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2050" name="Picture 2" descr="Work In Progress Road Sign Stock Photo - Download Image ...">
            <a:extLst>
              <a:ext uri="{FF2B5EF4-FFF2-40B4-BE49-F238E27FC236}">
                <a16:creationId xmlns:a16="http://schemas.microsoft.com/office/drawing/2014/main" id="{37DB949E-98AD-41BE-BEEF-19D19AF96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8041"/>
            <a:ext cx="4241681" cy="282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689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996287"/>
          </a:xfrm>
        </p:spPr>
        <p:txBody>
          <a:bodyPr>
            <a:normAutofit/>
          </a:bodyPr>
          <a:lstStyle/>
          <a:p>
            <a:pPr marL="0" indent="0">
              <a:buNone/>
            </a:pPr>
            <a:r>
              <a:rPr lang="en-NZ" sz="3600" dirty="0"/>
              <a:t>Choose your Direction…</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p:txBody>
          <a:bodyPr>
            <a:normAutofit/>
          </a:bodyPr>
          <a:lstStyle/>
          <a:p>
            <a:pPr algn="l"/>
            <a:r>
              <a:rPr lang="en-NZ" b="0" i="0" dirty="0">
                <a:solidFill>
                  <a:srgbClr val="000000"/>
                </a:solidFill>
                <a:effectLst/>
                <a:latin typeface="system-ui"/>
              </a:rPr>
              <a:t>Proverbs 4:25—</a:t>
            </a:r>
          </a:p>
          <a:p>
            <a:pPr algn="l"/>
            <a:r>
              <a:rPr lang="en-NZ" b="1" i="0" baseline="30000" dirty="0">
                <a:solidFill>
                  <a:srgbClr val="000000"/>
                </a:solidFill>
                <a:effectLst/>
                <a:latin typeface="system-ui"/>
              </a:rPr>
              <a:t>25</a:t>
            </a:r>
            <a:r>
              <a:rPr lang="en-NZ" b="0" i="0" dirty="0">
                <a:solidFill>
                  <a:srgbClr val="000000"/>
                </a:solidFill>
                <a:effectLst/>
                <a:latin typeface="system-ui"/>
              </a:rPr>
              <a:t>Let your eyes look directly ahead</a:t>
            </a:r>
            <a:br>
              <a:rPr lang="en-NZ" b="0" i="0" dirty="0">
                <a:solidFill>
                  <a:srgbClr val="000000"/>
                </a:solidFill>
                <a:effectLst/>
                <a:latin typeface="system-ui"/>
              </a:rPr>
            </a:br>
            <a:r>
              <a:rPr lang="en-NZ" b="0" i="0" dirty="0">
                <a:solidFill>
                  <a:srgbClr val="000000"/>
                </a:solidFill>
                <a:effectLst/>
                <a:latin typeface="system-ui"/>
              </a:rPr>
              <a:t>And let your gaze be fixed straight in front of you.</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3074" name="Picture 2" descr="Road signs stock illustration. Illustration of warning ...">
            <a:extLst>
              <a:ext uri="{FF2B5EF4-FFF2-40B4-BE49-F238E27FC236}">
                <a16:creationId xmlns:a16="http://schemas.microsoft.com/office/drawing/2014/main" id="{BB2AC503-D85C-4CA8-ACF4-FCD4505E9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50" y="2432713"/>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179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996287"/>
          </a:xfrm>
        </p:spPr>
        <p:txBody>
          <a:bodyPr>
            <a:normAutofit/>
          </a:bodyPr>
          <a:lstStyle/>
          <a:p>
            <a:pPr marL="0" indent="0">
              <a:buNone/>
            </a:pPr>
            <a:r>
              <a:rPr lang="en-NZ" sz="3600" dirty="0"/>
              <a:t>Choose your Direction…</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p:txBody>
          <a:bodyPr>
            <a:normAutofit/>
          </a:bodyPr>
          <a:lstStyle/>
          <a:p>
            <a:pPr algn="l"/>
            <a:r>
              <a:rPr lang="en-NZ" b="0" i="0" dirty="0">
                <a:solidFill>
                  <a:srgbClr val="000000"/>
                </a:solidFill>
                <a:effectLst/>
                <a:latin typeface="system-ui"/>
              </a:rPr>
              <a:t>Hebrews 12:1-2—</a:t>
            </a:r>
          </a:p>
          <a:p>
            <a:pPr algn="l"/>
            <a:r>
              <a:rPr lang="en-NZ" b="0" i="0" dirty="0">
                <a:solidFill>
                  <a:srgbClr val="000000"/>
                </a:solidFill>
                <a:effectLst/>
                <a:latin typeface="system-ui"/>
              </a:rPr>
              <a:t>“…let us run with endurance the race that is set before us, </a:t>
            </a:r>
            <a:r>
              <a:rPr lang="en-NZ" b="1" i="0" baseline="30000" dirty="0">
                <a:solidFill>
                  <a:srgbClr val="000000"/>
                </a:solidFill>
                <a:effectLst/>
                <a:latin typeface="system-ui"/>
              </a:rPr>
              <a:t>2</a:t>
            </a:r>
            <a:r>
              <a:rPr lang="en-NZ" b="0" i="0" dirty="0">
                <a:solidFill>
                  <a:srgbClr val="000000"/>
                </a:solidFill>
                <a:effectLst/>
                <a:latin typeface="system-ui"/>
              </a:rPr>
              <a:t>fixing our eyes on Jesus…”</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3074" name="Picture 2" descr="Road signs stock illustration. Illustration of warning ...">
            <a:extLst>
              <a:ext uri="{FF2B5EF4-FFF2-40B4-BE49-F238E27FC236}">
                <a16:creationId xmlns:a16="http://schemas.microsoft.com/office/drawing/2014/main" id="{BB2AC503-D85C-4CA8-ACF4-FCD4505E9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50" y="2432713"/>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890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y be an image of text that says &quot;Six Steps to Grace Paul and Jesus answer the question &quot;What must do to be saved?&quot; Check it out in your own Bible. .Hearing Christ's word (Romans 10:8-17, Matthew 7:24). 2. Believing -having faith (Romans :16-17, John 3:16) 3. Repentance from sin (Romans 2:4-5 Luke 5:31-32) 4. Confessing Christ (Romans 10:8-10, Matthew 10:32) 5. Being baptized (Romans 6:3 4, Mark 16:15 6. Ongoing commitment (Romans 12:1-2, 12:11-12, Luke 9:62)&quot;">
            <a:extLst>
              <a:ext uri="{FF2B5EF4-FFF2-40B4-BE49-F238E27FC236}">
                <a16:creationId xmlns:a16="http://schemas.microsoft.com/office/drawing/2014/main" id="{034FC90F-F106-4485-9F93-68EC16B283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190"/>
          <a:stretch/>
        </p:blipFill>
        <p:spPr bwMode="auto">
          <a:xfrm>
            <a:off x="1480380" y="1235687"/>
            <a:ext cx="6183240" cy="53561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CDB1E28-F47C-47D4-8CBF-1B42EB8049F7}"/>
              </a:ext>
            </a:extLst>
          </p:cNvPr>
          <p:cNvSpPr txBox="1">
            <a:spLocks/>
          </p:cNvSpPr>
          <p:nvPr/>
        </p:nvSpPr>
        <p:spPr>
          <a:xfrm>
            <a:off x="628650" y="764275"/>
            <a:ext cx="7886700" cy="914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a:t>Where to Start—Be added to the church…</a:t>
            </a:r>
            <a:endParaRPr lang="en-NZ" dirty="0"/>
          </a:p>
        </p:txBody>
      </p:sp>
      <p:sp>
        <p:nvSpPr>
          <p:cNvPr id="4" name="Content Placeholder 2">
            <a:extLst>
              <a:ext uri="{FF2B5EF4-FFF2-40B4-BE49-F238E27FC236}">
                <a16:creationId xmlns:a16="http://schemas.microsoft.com/office/drawing/2014/main" id="{EBEBB660-BF17-4A39-8B30-F6E8053664D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spTree>
    <p:extLst>
      <p:ext uri="{BB962C8B-B14F-4D97-AF65-F5344CB8AC3E}">
        <p14:creationId xmlns:p14="http://schemas.microsoft.com/office/powerpoint/2010/main" val="1450107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to Start—Be added to the church…</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5076968" y="1678676"/>
            <a:ext cx="3438382" cy="4954136"/>
          </a:xfrm>
        </p:spPr>
        <p:txBody>
          <a:bodyPr>
            <a:normAutofit/>
          </a:bodyPr>
          <a:lstStyle/>
          <a:p>
            <a:pPr algn="l"/>
            <a:r>
              <a:rPr lang="en-NZ" b="0" i="0" dirty="0">
                <a:solidFill>
                  <a:srgbClr val="000000"/>
                </a:solidFill>
                <a:effectLst/>
                <a:latin typeface="system-ui"/>
              </a:rPr>
              <a:t>John 3:5—</a:t>
            </a:r>
          </a:p>
          <a:p>
            <a:pPr algn="l"/>
            <a:r>
              <a:rPr lang="en-NZ" b="1" i="0" baseline="30000" dirty="0">
                <a:solidFill>
                  <a:srgbClr val="000000"/>
                </a:solidFill>
                <a:effectLst/>
                <a:latin typeface="system-ui"/>
              </a:rPr>
              <a:t>5</a:t>
            </a:r>
            <a:r>
              <a:rPr lang="en-NZ" b="0" i="0" dirty="0">
                <a:solidFill>
                  <a:srgbClr val="000000"/>
                </a:solidFill>
                <a:effectLst/>
                <a:latin typeface="system-ui"/>
              </a:rPr>
              <a:t>Jesus answered, “Truly, truly, I say to you, unless one is born of water and the Spirit he cannot enter into the kingdom of God. </a:t>
            </a:r>
            <a:r>
              <a:rPr lang="en-NZ" sz="1200" b="0" i="0" dirty="0">
                <a:solidFill>
                  <a:srgbClr val="000000"/>
                </a:solidFill>
                <a:effectLst/>
                <a:latin typeface="system-ui"/>
              </a:rPr>
              <a:t>(NASB95)</a:t>
            </a:r>
          </a:p>
        </p:txBody>
      </p:sp>
      <p:sp>
        <p:nvSpPr>
          <p:cNvPr id="7" name="Content Placeholder 2">
            <a:extLst>
              <a:ext uri="{FF2B5EF4-FFF2-40B4-BE49-F238E27FC236}">
                <a16:creationId xmlns:a16="http://schemas.microsoft.com/office/drawing/2014/main" id="{CB8C3161-99A4-4F67-B13C-67289987CB04}"/>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1026" name="Picture 2" descr="Help Bible Students Progress to Dedication and Baptism ...">
            <a:extLst>
              <a:ext uri="{FF2B5EF4-FFF2-40B4-BE49-F238E27FC236}">
                <a16:creationId xmlns:a16="http://schemas.microsoft.com/office/drawing/2014/main" id="{D825667F-EBC3-4496-AD1F-DFA80CEAD3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36" r="17840"/>
          <a:stretch/>
        </p:blipFill>
        <p:spPr bwMode="auto">
          <a:xfrm>
            <a:off x="0" y="1221475"/>
            <a:ext cx="507696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29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1351129"/>
          </a:xfrm>
        </p:spPr>
        <p:txBody>
          <a:bodyPr>
            <a:normAutofit/>
          </a:bodyPr>
          <a:lstStyle/>
          <a:p>
            <a:pPr marL="0" indent="0">
              <a:buNone/>
            </a:pPr>
            <a:r>
              <a:rPr lang="en-NZ" sz="3600" dirty="0"/>
              <a:t>Pentecost—Signs Enough!</a:t>
            </a:r>
          </a:p>
          <a:p>
            <a:pPr marL="0" indent="0">
              <a:buNone/>
            </a:pPr>
            <a:r>
              <a:rPr lang="en-NZ" sz="3600" dirty="0"/>
              <a:t>	</a:t>
            </a:r>
          </a:p>
          <a:p>
            <a:pPr marL="0" indent="0">
              <a:buNone/>
            </a:pPr>
            <a:endParaRPr lang="en-NZ" sz="3600" dirty="0"/>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a:xfrm>
            <a:off x="4629150" y="1825625"/>
            <a:ext cx="4094328" cy="5032374"/>
          </a:xfrm>
        </p:spPr>
        <p:txBody>
          <a:bodyPr>
            <a:normAutofit/>
          </a:bodyPr>
          <a:lstStyle/>
          <a:p>
            <a:pPr algn="l"/>
            <a:endParaRPr lang="en-NZ" dirty="0">
              <a:solidFill>
                <a:schemeClr val="bg1"/>
              </a:solidFill>
            </a:endParaRP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2050" name="Picture 2" descr="PPT - The story of Pentecost PowerPoint Presentation, free ...">
            <a:extLst>
              <a:ext uri="{FF2B5EF4-FFF2-40B4-BE49-F238E27FC236}">
                <a16:creationId xmlns:a16="http://schemas.microsoft.com/office/drawing/2014/main" id="{B83700A7-FF0A-40C6-89CF-A9D8C66526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30" t="17010" r="16169"/>
          <a:stretch/>
        </p:blipFill>
        <p:spPr bwMode="auto">
          <a:xfrm>
            <a:off x="420522" y="2606722"/>
            <a:ext cx="4094329" cy="320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778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1351129"/>
          </a:xfrm>
        </p:spPr>
        <p:txBody>
          <a:bodyPr>
            <a:normAutofit/>
          </a:bodyPr>
          <a:lstStyle/>
          <a:p>
            <a:pPr marL="0" indent="0">
              <a:buNone/>
            </a:pPr>
            <a:r>
              <a:rPr lang="en-NZ" sz="3600" dirty="0"/>
              <a:t>Pentecost—Signs Enough!</a:t>
            </a:r>
          </a:p>
          <a:p>
            <a:pPr marL="0" indent="0">
              <a:buNone/>
            </a:pPr>
            <a:r>
              <a:rPr lang="en-NZ" sz="3600" dirty="0"/>
              <a:t>	</a:t>
            </a:r>
          </a:p>
          <a:p>
            <a:pPr marL="0" indent="0">
              <a:buNone/>
            </a:pPr>
            <a:endParaRPr lang="en-NZ" sz="3600" dirty="0"/>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a:xfrm>
            <a:off x="4629150" y="1825625"/>
            <a:ext cx="4094328" cy="5032374"/>
          </a:xfrm>
        </p:spPr>
        <p:txBody>
          <a:bodyPr>
            <a:normAutofit/>
          </a:bodyPr>
          <a:lstStyle/>
          <a:p>
            <a:pPr algn="l"/>
            <a:r>
              <a:rPr lang="en-NZ" b="0" i="0" dirty="0">
                <a:solidFill>
                  <a:srgbClr val="000000"/>
                </a:solidFill>
                <a:effectLst/>
                <a:latin typeface="system-ui"/>
              </a:rPr>
              <a:t>Acts 2:1-4—</a:t>
            </a:r>
            <a:endParaRPr lang="en-NZ" dirty="0">
              <a:solidFill>
                <a:srgbClr val="000000"/>
              </a:solidFill>
              <a:latin typeface="system-ui"/>
            </a:endParaRPr>
          </a:p>
          <a:p>
            <a:pPr algn="l"/>
            <a:r>
              <a:rPr lang="en-NZ" b="0" i="0" dirty="0">
                <a:solidFill>
                  <a:srgbClr val="000000"/>
                </a:solidFill>
                <a:effectLst/>
                <a:latin typeface="system-ui"/>
              </a:rPr>
              <a:t>When the day of Pentecost arrived, they were all together in one place.</a:t>
            </a:r>
            <a:endParaRPr lang="en-NZ" dirty="0">
              <a:solidFill>
                <a:schemeClr val="bg1"/>
              </a:solidFill>
            </a:endParaRP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2050" name="Picture 2" descr="PPT - The story of Pentecost PowerPoint Presentation, free ...">
            <a:extLst>
              <a:ext uri="{FF2B5EF4-FFF2-40B4-BE49-F238E27FC236}">
                <a16:creationId xmlns:a16="http://schemas.microsoft.com/office/drawing/2014/main" id="{B83700A7-FF0A-40C6-89CF-A9D8C66526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30" t="17010" r="16169"/>
          <a:stretch/>
        </p:blipFill>
        <p:spPr bwMode="auto">
          <a:xfrm>
            <a:off x="420522" y="2606722"/>
            <a:ext cx="4094329" cy="320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17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996287"/>
          </a:xfrm>
        </p:spPr>
        <p:txBody>
          <a:bodyPr>
            <a:normAutofit/>
          </a:bodyPr>
          <a:lstStyle/>
          <a:p>
            <a:pPr marL="0" indent="0">
              <a:buNone/>
            </a:pPr>
            <a:r>
              <a:rPr lang="en-NZ" sz="3600" dirty="0"/>
              <a:t>Pentecost—Signs Enough!</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a:xfrm>
            <a:off x="4629150" y="1825625"/>
            <a:ext cx="4094328" cy="5032374"/>
          </a:xfrm>
        </p:spPr>
        <p:txBody>
          <a:bodyPr>
            <a:normAutofit/>
          </a:bodyPr>
          <a:lstStyle/>
          <a:p>
            <a:pPr algn="l"/>
            <a:r>
              <a:rPr lang="en-NZ" b="0" i="0" dirty="0">
                <a:solidFill>
                  <a:srgbClr val="000000"/>
                </a:solidFill>
                <a:effectLst/>
                <a:latin typeface="system-ui"/>
              </a:rPr>
              <a:t>Acts 2:1-4—</a:t>
            </a:r>
            <a:endParaRPr lang="en-NZ" dirty="0">
              <a:solidFill>
                <a:srgbClr val="000000"/>
              </a:solidFill>
              <a:latin typeface="system-ui"/>
            </a:endParaRPr>
          </a:p>
          <a:p>
            <a:pPr algn="l"/>
            <a:r>
              <a:rPr lang="en-NZ" b="1" i="0" baseline="30000" dirty="0">
                <a:solidFill>
                  <a:srgbClr val="000000"/>
                </a:solidFill>
                <a:effectLst/>
                <a:latin typeface="system-ui"/>
              </a:rPr>
              <a:t>2</a:t>
            </a:r>
            <a:r>
              <a:rPr lang="en-NZ" b="0" i="0" dirty="0">
                <a:solidFill>
                  <a:srgbClr val="000000"/>
                </a:solidFill>
                <a:effectLst/>
                <a:latin typeface="system-ui"/>
              </a:rPr>
              <a:t>And suddenly there came from heaven a sound like a mighty rushing wind, and it filled the entire house where they were sitting. </a:t>
            </a:r>
            <a:endParaRPr lang="en-NZ" dirty="0"/>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2050" name="Picture 2" descr="PPT - The story of Pentecost PowerPoint Presentation, free ...">
            <a:extLst>
              <a:ext uri="{FF2B5EF4-FFF2-40B4-BE49-F238E27FC236}">
                <a16:creationId xmlns:a16="http://schemas.microsoft.com/office/drawing/2014/main" id="{B83700A7-FF0A-40C6-89CF-A9D8C66526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30" t="17010" r="16169"/>
          <a:stretch/>
        </p:blipFill>
        <p:spPr bwMode="auto">
          <a:xfrm>
            <a:off x="420522" y="2606722"/>
            <a:ext cx="4094329" cy="320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20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996287"/>
          </a:xfrm>
        </p:spPr>
        <p:txBody>
          <a:bodyPr>
            <a:normAutofit/>
          </a:bodyPr>
          <a:lstStyle/>
          <a:p>
            <a:pPr marL="0" indent="0">
              <a:buNone/>
            </a:pPr>
            <a:r>
              <a:rPr lang="en-NZ" sz="3600" dirty="0"/>
              <a:t>Pentecost—Signs Enough!</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a:xfrm>
            <a:off x="4629150" y="1825625"/>
            <a:ext cx="4094328" cy="5032374"/>
          </a:xfrm>
        </p:spPr>
        <p:txBody>
          <a:bodyPr>
            <a:normAutofit/>
          </a:bodyPr>
          <a:lstStyle/>
          <a:p>
            <a:pPr algn="l"/>
            <a:r>
              <a:rPr lang="en-NZ" b="0" i="0" dirty="0">
                <a:solidFill>
                  <a:srgbClr val="000000"/>
                </a:solidFill>
                <a:effectLst/>
                <a:latin typeface="system-ui"/>
              </a:rPr>
              <a:t>Acts 2:1-4—</a:t>
            </a:r>
            <a:endParaRPr lang="en-NZ" dirty="0">
              <a:solidFill>
                <a:srgbClr val="000000"/>
              </a:solidFill>
              <a:latin typeface="system-ui"/>
            </a:endParaRPr>
          </a:p>
          <a:p>
            <a:pPr algn="l"/>
            <a:r>
              <a:rPr lang="en-NZ" b="1" i="0" baseline="30000" dirty="0">
                <a:solidFill>
                  <a:srgbClr val="000000"/>
                </a:solidFill>
                <a:effectLst/>
                <a:latin typeface="system-ui"/>
              </a:rPr>
              <a:t>3</a:t>
            </a:r>
            <a:r>
              <a:rPr lang="en-NZ" b="0" i="0" dirty="0">
                <a:solidFill>
                  <a:srgbClr val="000000"/>
                </a:solidFill>
                <a:effectLst/>
                <a:latin typeface="system-ui"/>
              </a:rPr>
              <a:t>And divided tongues as of fire appeared to them and rested on each one of them. </a:t>
            </a:r>
            <a:endParaRPr lang="en-NZ" dirty="0"/>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2050" name="Picture 2" descr="PPT - The story of Pentecost PowerPoint Presentation, free ...">
            <a:extLst>
              <a:ext uri="{FF2B5EF4-FFF2-40B4-BE49-F238E27FC236}">
                <a16:creationId xmlns:a16="http://schemas.microsoft.com/office/drawing/2014/main" id="{B83700A7-FF0A-40C6-89CF-A9D8C66526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30" t="17010" r="16169"/>
          <a:stretch/>
        </p:blipFill>
        <p:spPr bwMode="auto">
          <a:xfrm>
            <a:off x="420522" y="2606722"/>
            <a:ext cx="4094329" cy="320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648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996287"/>
          </a:xfrm>
        </p:spPr>
        <p:txBody>
          <a:bodyPr>
            <a:normAutofit/>
          </a:bodyPr>
          <a:lstStyle/>
          <a:p>
            <a:pPr marL="0" indent="0">
              <a:buNone/>
            </a:pPr>
            <a:r>
              <a:rPr lang="en-NZ" sz="3600" dirty="0"/>
              <a:t>Pentecost—Signs Enough!</a:t>
            </a:r>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a:xfrm>
            <a:off x="4629150" y="1825625"/>
            <a:ext cx="4094328" cy="5032374"/>
          </a:xfrm>
        </p:spPr>
        <p:txBody>
          <a:bodyPr>
            <a:normAutofit/>
          </a:bodyPr>
          <a:lstStyle/>
          <a:p>
            <a:pPr algn="l"/>
            <a:r>
              <a:rPr lang="en-NZ" b="0" i="0" dirty="0">
                <a:solidFill>
                  <a:srgbClr val="000000"/>
                </a:solidFill>
                <a:effectLst/>
                <a:latin typeface="system-ui"/>
              </a:rPr>
              <a:t>Acts 2:1-4—</a:t>
            </a:r>
            <a:endParaRPr lang="en-NZ" dirty="0">
              <a:solidFill>
                <a:srgbClr val="000000"/>
              </a:solidFill>
              <a:latin typeface="system-ui"/>
            </a:endParaRPr>
          </a:p>
          <a:p>
            <a:pPr algn="l"/>
            <a:r>
              <a:rPr lang="en-NZ" b="1" i="0" baseline="30000" dirty="0">
                <a:solidFill>
                  <a:srgbClr val="000000"/>
                </a:solidFill>
                <a:effectLst/>
                <a:latin typeface="system-ui"/>
              </a:rPr>
              <a:t>4</a:t>
            </a:r>
            <a:r>
              <a:rPr lang="en-NZ" b="0" i="0" dirty="0">
                <a:solidFill>
                  <a:srgbClr val="000000"/>
                </a:solidFill>
                <a:effectLst/>
                <a:latin typeface="system-ui"/>
              </a:rPr>
              <a:t>And they were all filled with the Holy Spirit and began to speak in other tongues as the Spirit gave them utterance. </a:t>
            </a:r>
            <a:r>
              <a:rPr lang="en-NZ" dirty="0"/>
              <a:t>(ESV)</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2050" name="Picture 2" descr="PPT - The story of Pentecost PowerPoint Presentation, free ...">
            <a:extLst>
              <a:ext uri="{FF2B5EF4-FFF2-40B4-BE49-F238E27FC236}">
                <a16:creationId xmlns:a16="http://schemas.microsoft.com/office/drawing/2014/main" id="{B83700A7-FF0A-40C6-89CF-A9D8C66526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30" t="17010" r="16169"/>
          <a:stretch/>
        </p:blipFill>
        <p:spPr bwMode="auto">
          <a:xfrm>
            <a:off x="420522" y="2606722"/>
            <a:ext cx="4094329" cy="320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79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996287"/>
          </a:xfrm>
        </p:spPr>
        <p:txBody>
          <a:bodyPr>
            <a:normAutofit/>
          </a:bodyPr>
          <a:lstStyle/>
          <a:p>
            <a:pPr marL="0" indent="0">
              <a:buNone/>
            </a:pPr>
            <a:r>
              <a:rPr lang="en-NZ" sz="3600" dirty="0"/>
              <a:t>Pentecost—The Reason!</a:t>
            </a:r>
          </a:p>
          <a:p>
            <a:pPr marL="0" indent="0">
              <a:buNone/>
            </a:pPr>
            <a:endParaRPr lang="en-NZ" sz="3600" dirty="0"/>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2050" name="Picture 2" descr="PPT - The story of Pentecost PowerPoint Presentation, free ...">
            <a:extLst>
              <a:ext uri="{FF2B5EF4-FFF2-40B4-BE49-F238E27FC236}">
                <a16:creationId xmlns:a16="http://schemas.microsoft.com/office/drawing/2014/main" id="{B83700A7-FF0A-40C6-89CF-A9D8C66526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30" t="17010" r="16169"/>
          <a:stretch/>
        </p:blipFill>
        <p:spPr bwMode="auto">
          <a:xfrm>
            <a:off x="420522" y="2606722"/>
            <a:ext cx="4094329" cy="320146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CB6FCB8B-890B-4B4B-9A1F-48BE91D67848}"/>
              </a:ext>
            </a:extLst>
          </p:cNvPr>
          <p:cNvSpPr>
            <a:spLocks noGrp="1"/>
          </p:cNvSpPr>
          <p:nvPr>
            <p:ph sz="half" idx="2"/>
          </p:nvPr>
        </p:nvSpPr>
        <p:spPr/>
        <p:txBody>
          <a:bodyPr/>
          <a:lstStyle/>
          <a:p>
            <a:endParaRPr lang="en-NZ"/>
          </a:p>
        </p:txBody>
      </p:sp>
    </p:spTree>
    <p:extLst>
      <p:ext uri="{BB962C8B-B14F-4D97-AF65-F5344CB8AC3E}">
        <p14:creationId xmlns:p14="http://schemas.microsoft.com/office/powerpoint/2010/main" val="1180796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A4DB8-9877-4FBB-9A33-5CF3A52575A1}"/>
              </a:ext>
            </a:extLst>
          </p:cNvPr>
          <p:cNvSpPr>
            <a:spLocks noGrp="1"/>
          </p:cNvSpPr>
          <p:nvPr>
            <p:ph sz="half" idx="1"/>
          </p:nvPr>
        </p:nvSpPr>
        <p:spPr>
          <a:xfrm>
            <a:off x="628650" y="723331"/>
            <a:ext cx="7886700" cy="996287"/>
          </a:xfrm>
        </p:spPr>
        <p:txBody>
          <a:bodyPr>
            <a:normAutofit fontScale="92500" lnSpcReduction="10000"/>
          </a:bodyPr>
          <a:lstStyle/>
          <a:p>
            <a:pPr marL="0" indent="0">
              <a:buNone/>
            </a:pPr>
            <a:r>
              <a:rPr lang="en-NZ" sz="3600" dirty="0"/>
              <a:t>Pentecost—The Reason!</a:t>
            </a:r>
          </a:p>
          <a:p>
            <a:pPr marL="0" indent="0">
              <a:buNone/>
            </a:pPr>
            <a:endParaRPr lang="en-NZ" sz="3600" dirty="0"/>
          </a:p>
        </p:txBody>
      </p:sp>
      <p:sp>
        <p:nvSpPr>
          <p:cNvPr id="4" name="Content Placeholder 3">
            <a:extLst>
              <a:ext uri="{FF2B5EF4-FFF2-40B4-BE49-F238E27FC236}">
                <a16:creationId xmlns:a16="http://schemas.microsoft.com/office/drawing/2014/main" id="{4E3CA5F3-3F1A-4146-A132-38BD256843C4}"/>
              </a:ext>
            </a:extLst>
          </p:cNvPr>
          <p:cNvSpPr>
            <a:spLocks noGrp="1"/>
          </p:cNvSpPr>
          <p:nvPr>
            <p:ph sz="half" idx="2"/>
          </p:nvPr>
        </p:nvSpPr>
        <p:spPr/>
        <p:txBody>
          <a:bodyPr>
            <a:normAutofit fontScale="92500" lnSpcReduction="10000"/>
          </a:bodyPr>
          <a:lstStyle/>
          <a:p>
            <a:pPr algn="l"/>
            <a:r>
              <a:rPr lang="en-NZ" b="0" i="0" dirty="0">
                <a:solidFill>
                  <a:srgbClr val="000000"/>
                </a:solidFill>
                <a:effectLst/>
                <a:latin typeface="system-ui"/>
              </a:rPr>
              <a:t>God’s Great Salvation</a:t>
            </a:r>
          </a:p>
          <a:p>
            <a:pPr algn="l"/>
            <a:r>
              <a:rPr lang="en-NZ" b="0" i="0" dirty="0">
                <a:solidFill>
                  <a:srgbClr val="000000"/>
                </a:solidFill>
                <a:effectLst/>
                <a:latin typeface="system-ui"/>
              </a:rPr>
              <a:t>Hebrews 2:3-5—</a:t>
            </a:r>
          </a:p>
          <a:p>
            <a:pPr algn="l"/>
            <a:r>
              <a:rPr lang="en-NZ" b="1" i="0" baseline="30000" dirty="0">
                <a:solidFill>
                  <a:srgbClr val="000000"/>
                </a:solidFill>
                <a:effectLst/>
                <a:latin typeface="system-ui"/>
              </a:rPr>
              <a:t>3</a:t>
            </a:r>
            <a:r>
              <a:rPr lang="en-NZ" b="0" i="0" dirty="0">
                <a:solidFill>
                  <a:srgbClr val="000000"/>
                </a:solidFill>
                <a:effectLst/>
                <a:latin typeface="system-ui"/>
              </a:rPr>
              <a:t>…It was declared at first by the Lord, and it was attested to us by those who heard, </a:t>
            </a:r>
            <a:r>
              <a:rPr lang="en-NZ" b="1" i="0" baseline="30000" dirty="0">
                <a:solidFill>
                  <a:srgbClr val="000000"/>
                </a:solidFill>
                <a:effectLst/>
                <a:latin typeface="system-ui"/>
              </a:rPr>
              <a:t>4</a:t>
            </a:r>
            <a:r>
              <a:rPr lang="en-NZ" b="0" i="0" dirty="0">
                <a:solidFill>
                  <a:srgbClr val="000000"/>
                </a:solidFill>
                <a:effectLst/>
                <a:latin typeface="system-ui"/>
              </a:rPr>
              <a:t>while God also bore witness by signs and wonders and various miracles and by gifts of the Holy Spirit distributed according to his will. </a:t>
            </a:r>
            <a:r>
              <a:rPr lang="en-NZ" dirty="0"/>
              <a:t>(ESV)</a:t>
            </a:r>
          </a:p>
        </p:txBody>
      </p:sp>
      <p:sp>
        <p:nvSpPr>
          <p:cNvPr id="5" name="Content Placeholder 2">
            <a:extLst>
              <a:ext uri="{FF2B5EF4-FFF2-40B4-BE49-F238E27FC236}">
                <a16:creationId xmlns:a16="http://schemas.microsoft.com/office/drawing/2014/main" id="{DC22641F-2CDF-44A1-B5E9-ED8C21AB3657}"/>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2. </a:t>
            </a:r>
            <a:r>
              <a:rPr lang="en-US" b="1" dirty="0"/>
              <a:t>Signs</a:t>
            </a:r>
            <a:r>
              <a:rPr lang="en-US" sz="2800" b="1" dirty="0"/>
              <a:t> along the Way</a:t>
            </a:r>
          </a:p>
        </p:txBody>
      </p:sp>
      <p:pic>
        <p:nvPicPr>
          <p:cNvPr id="2050" name="Picture 2" descr="PPT - The story of Pentecost PowerPoint Presentation, free ...">
            <a:extLst>
              <a:ext uri="{FF2B5EF4-FFF2-40B4-BE49-F238E27FC236}">
                <a16:creationId xmlns:a16="http://schemas.microsoft.com/office/drawing/2014/main" id="{B83700A7-FF0A-40C6-89CF-A9D8C66526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30" t="17010" r="16169"/>
          <a:stretch/>
        </p:blipFill>
        <p:spPr bwMode="auto">
          <a:xfrm>
            <a:off x="420522" y="2606722"/>
            <a:ext cx="4094329" cy="320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4831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6972</TotalTime>
  <Words>1076</Words>
  <Application>Microsoft Office PowerPoint</Application>
  <PresentationFormat>On-screen Show (4:3)</PresentationFormat>
  <Paragraphs>167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Staiger</dc:creator>
  <cp:lastModifiedBy>HODGMAN, Geoff (BOSTSC)</cp:lastModifiedBy>
  <cp:revision>71</cp:revision>
  <dcterms:created xsi:type="dcterms:W3CDTF">2020-05-24T01:32:13Z</dcterms:created>
  <dcterms:modified xsi:type="dcterms:W3CDTF">2022-09-21T02:40:26Z</dcterms:modified>
</cp:coreProperties>
</file>