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511" r:id="rId4"/>
    <p:sldId id="518" r:id="rId5"/>
    <p:sldId id="562" r:id="rId6"/>
    <p:sldId id="519" r:id="rId7"/>
    <p:sldId id="520" r:id="rId8"/>
    <p:sldId id="521" r:id="rId9"/>
    <p:sldId id="522" r:id="rId10"/>
    <p:sldId id="513" r:id="rId11"/>
    <p:sldId id="563" r:id="rId12"/>
    <p:sldId id="523" r:id="rId13"/>
    <p:sldId id="525" r:id="rId14"/>
    <p:sldId id="524" r:id="rId15"/>
    <p:sldId id="514" r:id="rId16"/>
    <p:sldId id="564" r:id="rId17"/>
    <p:sldId id="526" r:id="rId18"/>
    <p:sldId id="527" r:id="rId19"/>
    <p:sldId id="528" r:id="rId20"/>
    <p:sldId id="550" r:id="rId21"/>
    <p:sldId id="529" r:id="rId22"/>
    <p:sldId id="516" r:id="rId23"/>
    <p:sldId id="539" r:id="rId24"/>
    <p:sldId id="565" r:id="rId25"/>
    <p:sldId id="538" r:id="rId26"/>
    <p:sldId id="540" r:id="rId27"/>
    <p:sldId id="541" r:id="rId28"/>
    <p:sldId id="566" r:id="rId29"/>
    <p:sldId id="567" r:id="rId30"/>
    <p:sldId id="568" r:id="rId31"/>
    <p:sldId id="532" r:id="rId32"/>
    <p:sldId id="569" r:id="rId33"/>
    <p:sldId id="536" r:id="rId34"/>
    <p:sldId id="570" r:id="rId35"/>
    <p:sldId id="571" r:id="rId36"/>
    <p:sldId id="534" r:id="rId37"/>
    <p:sldId id="535" r:id="rId38"/>
    <p:sldId id="531" r:id="rId39"/>
    <p:sldId id="542" r:id="rId40"/>
    <p:sldId id="543" r:id="rId41"/>
    <p:sldId id="546" r:id="rId42"/>
    <p:sldId id="547" r:id="rId43"/>
    <p:sldId id="548" r:id="rId44"/>
    <p:sldId id="549" r:id="rId45"/>
    <p:sldId id="573" r:id="rId46"/>
    <p:sldId id="545" r:id="rId47"/>
    <p:sldId id="574" r:id="rId48"/>
    <p:sldId id="575" r:id="rId49"/>
    <p:sldId id="576" r:id="rId50"/>
    <p:sldId id="577" r:id="rId51"/>
    <p:sldId id="551" r:id="rId52"/>
    <p:sldId id="572" r:id="rId53"/>
    <p:sldId id="552" r:id="rId54"/>
    <p:sldId id="555" r:id="rId55"/>
    <p:sldId id="556" r:id="rId56"/>
    <p:sldId id="557" r:id="rId57"/>
    <p:sldId id="558" r:id="rId58"/>
    <p:sldId id="559" r:id="rId59"/>
    <p:sldId id="560" r:id="rId60"/>
    <p:sldId id="553" r:id="rId61"/>
    <p:sldId id="56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15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2C3D-3A0E-4CEF-8C23-75DD5F984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7BA8A-E955-4B3C-BC90-7A21FB8F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4435-1E47-4484-9981-326E7376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0E96-A78F-411F-9AAB-2CC11689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E4599-943E-4A14-9CB7-F0DB9008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667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0B76-D5F4-4911-8A5F-36A6A088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B3B57-7B3C-44B0-8559-993E8A6C3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D69B-53B7-474A-BF24-C98FFD7A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77892-35EC-42F5-8055-FE07572E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6F494-13F7-4636-9B97-B9952CF1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573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661F-D606-41C2-BF8B-CAF134C32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9578C-DFB3-4543-A198-CE56B5A5C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E226-19C8-45C5-B050-25767080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882F5-9B36-4A67-B21A-9D65579D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1C027-BB85-4121-8789-A1F352C5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15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F734-3500-43E7-9433-5CAE08BF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D992-D73D-4AA2-AB99-6B867DCC0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C72B-E2F2-4205-AB6F-B7691AAC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054A-9A18-4FBC-9A7E-47422308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468D1-0016-4278-853F-C0F251F6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40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C86-7794-4CAC-BDFF-A4B77595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F10C2-4B46-4665-B776-0179612C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63B0A-BFD9-48FD-85A1-02D7A6B2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E490-B5FD-498D-9586-E9CCACB9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FCC2-A55A-4646-8EDB-2BBD99A6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11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B375-5149-4F6E-9699-4E2220CE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BEF1-1AB4-46D0-AB5A-A9FC3C8EE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133AF-8C71-43FD-B8CD-A9BA46766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47CFE-D15B-4DD9-9C91-F4AFBAD8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EBE13-B6AE-475D-87CA-6EF51F18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BB6AA-6E80-43B3-A451-B4880A62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3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C8E-FAF7-4B8D-A3E8-3C9F9608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F6DAA-9226-41A3-82C4-8C723389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4624-0F3A-4C9C-96BF-22ED6EBC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59C6F-FBC3-4DFD-80A6-9EA19DDF2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64C88-DC6D-4169-950F-C573C9BCD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A4B21-C9F5-450A-A021-FFB22C03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CCC1D-5ADE-41DB-9B18-79557E69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DE1E0-1EAA-4AD6-BE49-50796924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941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FBCF-801A-49AE-820A-39AE5F37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6FBA1-1F83-4BE9-A090-6B76F3AA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6853-46BD-42DE-B4D8-1886BA17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C248-8EF5-49B2-84FD-37EDA6EF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0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61981-8017-479D-854F-DF8D1DCA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5AE92-02A9-466F-B3A3-2D3891F3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539E-00DA-468C-BB4C-E412F69A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712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B93F-7F00-495F-8F6B-77A1B01B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0C05-1C29-49D9-A2B0-81F1D0C1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45F65-DC05-448B-B59F-4A43A85E2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75BB6-524E-4CDD-AB52-CE69F02F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D0A4F-3432-4B14-ABA2-19C631D1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37FCC-2705-417A-9DCF-352453A2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49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B7A-D684-4791-85E0-35FA237B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99E8C-BB14-4F72-BA63-EE571AD34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DD116-1BEE-4F44-9B85-5E984310A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5B047-0FBB-4B7E-BD15-0906C472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4099-F2B8-48D9-987F-41447DB6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64972-883F-41D6-AAB4-0965F299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44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BE5A4-31FA-49EF-9614-7FF93D8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07C80-D234-4116-B8B0-FA741AD8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11469-A70B-45CA-A8F9-84FA22405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24E0-0A91-405B-BF2A-6B38E751000E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85FED-0978-4838-8CE1-DDAF17BE0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22B04-BB49-44F5-B4BA-B1857505C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63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“Beyond Our Four Walls</a:t>
            </a:r>
            <a:r>
              <a:rPr lang="en-NZ" sz="3600" b="1" dirty="0"/>
              <a:t>”</a:t>
            </a:r>
          </a:p>
          <a:p>
            <a:pPr marL="0" indent="0" algn="ctr">
              <a:buNone/>
            </a:pPr>
            <a:r>
              <a:rPr lang="en-NZ" sz="3600" b="1" dirty="0"/>
              <a:t>Part 5. Dealing with Opposition</a:t>
            </a:r>
            <a:endParaRPr lang="en-US" sz="3600" dirty="0"/>
          </a:p>
          <a:p>
            <a:pPr marL="0" indent="0" algn="ctr">
              <a:buNone/>
            </a:pPr>
            <a:r>
              <a:rPr lang="en-NZ" sz="3600" dirty="0"/>
              <a:t>John Staiger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Morningside Church of Christ 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Wednesday 4 May 2022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Broadcast on Facebook Live</a:t>
            </a:r>
          </a:p>
          <a:p>
            <a:pPr marL="0" indent="0" algn="ctr">
              <a:buNone/>
            </a:pPr>
            <a:r>
              <a:rPr lang="en-NZ" sz="3600" dirty="0"/>
              <a:t>Auckland, Aotearoa/NZ.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Say, “My faith is a personal matter.”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6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Say, “My faith is a personal matter.”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050" name="Picture 2" descr="The FCC Should Stay Its Broadband Privacy Rules">
            <a:extLst>
              <a:ext uri="{FF2B5EF4-FFF2-40B4-BE49-F238E27FC236}">
                <a16:creationId xmlns:a16="http://schemas.microsoft.com/office/drawing/2014/main" id="{BEDCC536-0D30-4C77-8D40-8091960D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3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Say, “My faith is a personal matter.”</a:t>
            </a:r>
          </a:p>
          <a:p>
            <a:r>
              <a:rPr lang="en-NZ" sz="2800" dirty="0"/>
              <a:t>No desire to be challenged.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The FCC Should Stay Its Broadband Privacy Rules">
            <a:extLst>
              <a:ext uri="{FF2B5EF4-FFF2-40B4-BE49-F238E27FC236}">
                <a16:creationId xmlns:a16="http://schemas.microsoft.com/office/drawing/2014/main" id="{26810365-D884-4AE3-8704-25419DC8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2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Say, “My faith is a personal matter.”</a:t>
            </a:r>
          </a:p>
          <a:p>
            <a:r>
              <a:rPr lang="en-NZ" sz="2800" dirty="0"/>
              <a:t>No desire to be challenged.</a:t>
            </a:r>
          </a:p>
          <a:p>
            <a:r>
              <a:rPr lang="en-NZ" sz="2800" dirty="0"/>
              <a:t>Fear that a discussion might be held against them later.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The FCC Should Stay Its Broadband Privacy Rules">
            <a:extLst>
              <a:ext uri="{FF2B5EF4-FFF2-40B4-BE49-F238E27FC236}">
                <a16:creationId xmlns:a16="http://schemas.microsoft.com/office/drawing/2014/main" id="{FD699003-D98C-4303-9C1E-E1E5938A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5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Say, “My faith is a personal matter.”</a:t>
            </a:r>
          </a:p>
          <a:p>
            <a:r>
              <a:rPr lang="en-NZ" sz="2800" dirty="0"/>
              <a:t>No desire to be challenged.</a:t>
            </a:r>
          </a:p>
          <a:p>
            <a:r>
              <a:rPr lang="en-NZ" sz="2800" dirty="0"/>
              <a:t>Fear that a discussion might be held against them later.  </a:t>
            </a:r>
          </a:p>
          <a:p>
            <a:r>
              <a:rPr lang="en-NZ" sz="2800" dirty="0"/>
              <a:t>Cost a job or a relationship.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The FCC Should Stay Its Broadband Privacy Rules">
            <a:extLst>
              <a:ext uri="{FF2B5EF4-FFF2-40B4-BE49-F238E27FC236}">
                <a16:creationId xmlns:a16="http://schemas.microsoft.com/office/drawing/2014/main" id="{E28CB027-803A-4F34-B31C-B107D64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9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Say, “I respect your opinions, but can we agree to disagree?”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02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Say, “I respect your opinions, but can we agree to disagree?”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 descr="Agree To Disagree Quotes. QuotesGram">
            <a:extLst>
              <a:ext uri="{FF2B5EF4-FFF2-40B4-BE49-F238E27FC236}">
                <a16:creationId xmlns:a16="http://schemas.microsoft.com/office/drawing/2014/main" id="{9447A9D3-263E-454F-B053-D4052D66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489"/>
            <a:ext cx="4506993" cy="3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8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Say, “I respect your opinions, but can we agree to disagree?”</a:t>
            </a:r>
          </a:p>
          <a:p>
            <a:r>
              <a:rPr lang="en-NZ" sz="2800" dirty="0"/>
              <a:t>Generally said after a discussion.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Agree To Disagree Quotes. QuotesGram">
            <a:extLst>
              <a:ext uri="{FF2B5EF4-FFF2-40B4-BE49-F238E27FC236}">
                <a16:creationId xmlns:a16="http://schemas.microsoft.com/office/drawing/2014/main" id="{CC0B64ED-34C3-43BF-AE5F-5661B536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489"/>
            <a:ext cx="4506993" cy="3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0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Say, “I respect your opinions, but can we agree to disagree?”</a:t>
            </a:r>
          </a:p>
          <a:p>
            <a:r>
              <a:rPr lang="en-NZ" sz="2800" dirty="0"/>
              <a:t>Generally said after a discussion.</a:t>
            </a:r>
          </a:p>
          <a:p>
            <a:r>
              <a:rPr lang="en-NZ" sz="2800" dirty="0"/>
              <a:t>Maybe the best conclusion in some cases.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Agree To Disagree Quotes. QuotesGram">
            <a:extLst>
              <a:ext uri="{FF2B5EF4-FFF2-40B4-BE49-F238E27FC236}">
                <a16:creationId xmlns:a16="http://schemas.microsoft.com/office/drawing/2014/main" id="{E0C8A099-AA91-4899-889A-E4415268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489"/>
            <a:ext cx="4506993" cy="3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>
            <a:normAutofit/>
          </a:bodyPr>
          <a:lstStyle/>
          <a:p>
            <a:r>
              <a:rPr lang="en-NZ" sz="2800" dirty="0"/>
              <a:t>3. Say, “I respect your opinions, but can we agree to disagree?”</a:t>
            </a:r>
          </a:p>
          <a:p>
            <a:r>
              <a:rPr lang="en-NZ" sz="2800" dirty="0"/>
              <a:t>Generally said after a discussion.</a:t>
            </a:r>
          </a:p>
          <a:p>
            <a:r>
              <a:rPr lang="en-NZ" sz="2800" dirty="0"/>
              <a:t>Maybe the best conclusion in some cases.</a:t>
            </a:r>
          </a:p>
          <a:p>
            <a:r>
              <a:rPr lang="en-NZ" sz="2800" dirty="0"/>
              <a:t>Problem…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Agree To Disagree Quotes. QuotesGram">
            <a:extLst>
              <a:ext uri="{FF2B5EF4-FFF2-40B4-BE49-F238E27FC236}">
                <a16:creationId xmlns:a16="http://schemas.microsoft.com/office/drawing/2014/main" id="{2E9CFF9B-9205-4BC7-85EF-00ABDF05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489"/>
            <a:ext cx="4506993" cy="3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1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0B7C8-D093-45E2-9C15-6CE2B82C7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126458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4200" dirty="0">
                <a:solidFill>
                  <a:srgbClr val="FFFFFF"/>
                </a:solidFill>
              </a:rPr>
              <a:t>“Beyond Our Four Walls</a:t>
            </a:r>
            <a:r>
              <a:rPr lang="en-NZ" sz="4200" b="1" dirty="0">
                <a:solidFill>
                  <a:srgbClr val="FFFFFF"/>
                </a:solidFill>
              </a:rPr>
              <a:t>”</a:t>
            </a:r>
            <a:br>
              <a:rPr lang="en-NZ" sz="4200" b="1" dirty="0">
                <a:solidFill>
                  <a:srgbClr val="FFFFFF"/>
                </a:solidFill>
              </a:rPr>
            </a:br>
            <a:endParaRPr lang="en-NZ" sz="4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91E38-E440-4BA1-B80F-DEE8731A4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8769" y="5075946"/>
            <a:ext cx="2153396" cy="1264587"/>
          </a:xfrm>
        </p:spPr>
        <p:txBody>
          <a:bodyPr anchor="ctr">
            <a:normAutofit/>
          </a:bodyPr>
          <a:lstStyle/>
          <a:p>
            <a:pPr algn="l"/>
            <a:r>
              <a:rPr lang="en-NZ" sz="4800" b="1" dirty="0">
                <a:solidFill>
                  <a:srgbClr val="FFC000"/>
                </a:solidFill>
              </a:rPr>
              <a:t>Part 5. </a:t>
            </a:r>
          </a:p>
        </p:txBody>
      </p:sp>
      <p:pic>
        <p:nvPicPr>
          <p:cNvPr id="20482" name="Picture 2" descr="How to Deal With Opposition as a Natural Parent - The ...">
            <a:extLst>
              <a:ext uri="{FF2B5EF4-FFF2-40B4-BE49-F238E27FC236}">
                <a16:creationId xmlns:a16="http://schemas.microsoft.com/office/drawing/2014/main" id="{182E484D-42EE-479C-93FA-F9084F9B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r="-1" b="8644"/>
          <a:stretch/>
        </p:blipFill>
        <p:spPr bwMode="auto">
          <a:xfrm>
            <a:off x="240030" y="320040"/>
            <a:ext cx="8661654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6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>
            <a:normAutofit/>
          </a:bodyPr>
          <a:lstStyle/>
          <a:p>
            <a:r>
              <a:rPr lang="en-NZ" sz="2800" dirty="0"/>
              <a:t>3. Say, “I respect your opinions, but can we agree to disagree?”</a:t>
            </a:r>
          </a:p>
          <a:p>
            <a:r>
              <a:rPr lang="en-NZ" sz="2800" dirty="0"/>
              <a:t>Generally said after a discussion.</a:t>
            </a:r>
          </a:p>
          <a:p>
            <a:r>
              <a:rPr lang="en-NZ" sz="2800" dirty="0"/>
              <a:t>Maybe the best conclusion in some cases.</a:t>
            </a:r>
          </a:p>
          <a:p>
            <a:r>
              <a:rPr lang="en-NZ" sz="2800" dirty="0"/>
              <a:t>Problem </a:t>
            </a:r>
            <a:r>
              <a:rPr lang="en-NZ" sz="2800" u="sng" dirty="0"/>
              <a:t>if it gives the impression that</a:t>
            </a:r>
            <a:r>
              <a:rPr lang="en-NZ" sz="2800" dirty="0"/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Agree To Disagree Quotes. QuotesGram">
            <a:extLst>
              <a:ext uri="{FF2B5EF4-FFF2-40B4-BE49-F238E27FC236}">
                <a16:creationId xmlns:a16="http://schemas.microsoft.com/office/drawing/2014/main" id="{87C31F8B-6BB9-4FA8-A4C5-498D6333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489"/>
            <a:ext cx="4506993" cy="3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8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>
            <a:normAutofit/>
          </a:bodyPr>
          <a:lstStyle/>
          <a:p>
            <a:r>
              <a:rPr lang="en-NZ" sz="2800" dirty="0"/>
              <a:t>3. Say, “I respect your opinions, but can we agree to disagree?”</a:t>
            </a:r>
          </a:p>
          <a:p>
            <a:r>
              <a:rPr lang="en-NZ" sz="2800" dirty="0"/>
              <a:t>Generally said after a discussion.</a:t>
            </a:r>
          </a:p>
          <a:p>
            <a:r>
              <a:rPr lang="en-NZ" sz="2800" dirty="0"/>
              <a:t>Maybe the best conclusion in some cases.</a:t>
            </a:r>
          </a:p>
          <a:p>
            <a:r>
              <a:rPr lang="en-NZ" sz="2800" dirty="0"/>
              <a:t>Problem if it gives the impression that: “</a:t>
            </a:r>
            <a:r>
              <a:rPr lang="en-NZ" sz="2800" u="sng" dirty="0"/>
              <a:t>To disagree is fine with God</a:t>
            </a:r>
            <a:r>
              <a:rPr lang="en-NZ" sz="2800" dirty="0"/>
              <a:t>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Agree To Disagree Quotes. QuotesGram">
            <a:extLst>
              <a:ext uri="{FF2B5EF4-FFF2-40B4-BE49-F238E27FC236}">
                <a16:creationId xmlns:a16="http://schemas.microsoft.com/office/drawing/2014/main" id="{8E09FE28-E91A-41B7-AF02-1231D3D0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489"/>
            <a:ext cx="4506993" cy="3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6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53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Expect it!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82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Expect it!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Nothing out of the ordinary: ZAĆMIENIE, BŁĘKIT I BOMBERKA">
            <a:extLst>
              <a:ext uri="{FF2B5EF4-FFF2-40B4-BE49-F238E27FC236}">
                <a16:creationId xmlns:a16="http://schemas.microsoft.com/office/drawing/2014/main" id="{D3249F02-D4D4-DED9-20A0-FBAFBD6D3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35445"/>
          <a:stretch/>
        </p:blipFill>
        <p:spPr bwMode="auto">
          <a:xfrm>
            <a:off x="109538" y="6051270"/>
            <a:ext cx="8810625" cy="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23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1. Expect it!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1 Peter 4:12—</a:t>
            </a:r>
          </a:p>
          <a:p>
            <a:pPr algn="l"/>
            <a:r>
              <a:rPr lang="en-NZ" sz="2800" b="1" i="0" baseline="30000" dirty="0">
                <a:solidFill>
                  <a:schemeClr val="bg1"/>
                </a:solidFill>
                <a:effectLst/>
              </a:rPr>
              <a:t>12</a:t>
            </a:r>
            <a:r>
              <a:rPr lang="en-NZ" sz="2800" b="0" i="0" dirty="0">
                <a:solidFill>
                  <a:schemeClr val="bg1"/>
                </a:solidFill>
                <a:effectLst/>
              </a:rPr>
              <a:t>Beloved, do not be surprised at the fiery ordeal among you, which comes upon you for your testing, as though some strange thing were happening to you;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 descr="Nothing out of the ordinary: ZAĆMIENIE, BŁĘKIT I BOMBERKA">
            <a:extLst>
              <a:ext uri="{FF2B5EF4-FFF2-40B4-BE49-F238E27FC236}">
                <a16:creationId xmlns:a16="http://schemas.microsoft.com/office/drawing/2014/main" id="{8C21BF02-2386-4EF8-9986-B1218C2A6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35445"/>
          <a:stretch/>
        </p:blipFill>
        <p:spPr bwMode="auto">
          <a:xfrm>
            <a:off x="109538" y="6051270"/>
            <a:ext cx="8810625" cy="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7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1. Expect it!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1 Peter 4:12—</a:t>
            </a:r>
          </a:p>
          <a:p>
            <a:pPr algn="l"/>
            <a:r>
              <a:rPr lang="en-NZ" sz="2800" b="1" i="0" baseline="30000" dirty="0">
                <a:solidFill>
                  <a:schemeClr val="bg1"/>
                </a:solidFill>
                <a:effectLst/>
              </a:rPr>
              <a:t>12</a:t>
            </a:r>
            <a:r>
              <a:rPr lang="en-NZ" sz="2800" b="0" i="0" dirty="0">
                <a:solidFill>
                  <a:schemeClr val="bg1"/>
                </a:solidFill>
                <a:effectLst/>
              </a:rPr>
              <a:t>Beloved, do not be surprised at the fiery ordeal among you, which comes upon you for your testing, as though some strange thing were happening to you;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4098" name="Picture 2" descr="1 Peter 4:12 Do Not Be Surpised At The Fiery Ordeals (red)">
            <a:extLst>
              <a:ext uri="{FF2B5EF4-FFF2-40B4-BE49-F238E27FC236}">
                <a16:creationId xmlns:a16="http://schemas.microsoft.com/office/drawing/2014/main" id="{6E5504A9-A2A9-4E82-A047-D4C91A6D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4509"/>
            <a:ext cx="4286251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thing out of the ordinary: ZAĆMIENIE, BŁĘKIT I BOMBERKA">
            <a:extLst>
              <a:ext uri="{FF2B5EF4-FFF2-40B4-BE49-F238E27FC236}">
                <a16:creationId xmlns:a16="http://schemas.microsoft.com/office/drawing/2014/main" id="{8C21BF02-2386-4EF8-9986-B1218C2A6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35445"/>
          <a:stretch/>
        </p:blipFill>
        <p:spPr bwMode="auto">
          <a:xfrm>
            <a:off x="109538" y="6051270"/>
            <a:ext cx="8810625" cy="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76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1. Expect it!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1 Peter 4:12—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</a:rPr>
              <a:t>12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Beloved, do not be surprised at the fiery ordeal among you… </a:t>
            </a:r>
            <a:r>
              <a:rPr lang="en-NZ" sz="2800" b="0" i="0" dirty="0">
                <a:solidFill>
                  <a:schemeClr val="bg1"/>
                </a:solidFill>
                <a:effectLst/>
              </a:rPr>
              <a:t>which comes upon you for your testing, as though some strange thing were happening to you;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4098" name="Picture 2" descr="1 Peter 4:12 Do Not Be Surpised At The Fiery Ordeals (red)">
            <a:extLst>
              <a:ext uri="{FF2B5EF4-FFF2-40B4-BE49-F238E27FC236}">
                <a16:creationId xmlns:a16="http://schemas.microsoft.com/office/drawing/2014/main" id="{6E5504A9-A2A9-4E82-A047-D4C91A6D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4509"/>
            <a:ext cx="4286251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thing out of the ordinary: ZAĆMIENIE, BŁĘKIT I BOMBERKA">
            <a:extLst>
              <a:ext uri="{FF2B5EF4-FFF2-40B4-BE49-F238E27FC236}">
                <a16:creationId xmlns:a16="http://schemas.microsoft.com/office/drawing/2014/main" id="{8C21BF02-2386-4EF8-9986-B1218C2A6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35445"/>
          <a:stretch/>
        </p:blipFill>
        <p:spPr bwMode="auto">
          <a:xfrm>
            <a:off x="109538" y="6051270"/>
            <a:ext cx="8810625" cy="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32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1. Expect it!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1 Peter 4:12—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</a:rPr>
              <a:t>12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Beloved, do not be surprised at the fiery ordeal among you, </a:t>
            </a:r>
            <a:r>
              <a:rPr lang="en-NZ" sz="2800" b="0" i="0" u="sng" dirty="0">
                <a:solidFill>
                  <a:srgbClr val="000000"/>
                </a:solidFill>
                <a:effectLst/>
              </a:rPr>
              <a:t>which comes upon you for your testing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NZ" sz="2800" b="0" i="0" dirty="0">
                <a:solidFill>
                  <a:schemeClr val="bg1"/>
                </a:solidFill>
                <a:effectLst/>
              </a:rPr>
              <a:t>as though some strange thing were happening to you;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4098" name="Picture 2" descr="1 Peter 4:12 Do Not Be Surpised At The Fiery Ordeals (red)">
            <a:extLst>
              <a:ext uri="{FF2B5EF4-FFF2-40B4-BE49-F238E27FC236}">
                <a16:creationId xmlns:a16="http://schemas.microsoft.com/office/drawing/2014/main" id="{6E5504A9-A2A9-4E82-A047-D4C91A6D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4509"/>
            <a:ext cx="4286251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thing out of the ordinary: ZAĆMIENIE, BŁĘKIT I BOMBERKA">
            <a:extLst>
              <a:ext uri="{FF2B5EF4-FFF2-40B4-BE49-F238E27FC236}">
                <a16:creationId xmlns:a16="http://schemas.microsoft.com/office/drawing/2014/main" id="{8C21BF02-2386-4EF8-9986-B1218C2A6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35445"/>
          <a:stretch/>
        </p:blipFill>
        <p:spPr bwMode="auto">
          <a:xfrm>
            <a:off x="109538" y="6051270"/>
            <a:ext cx="8810625" cy="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43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1. Expect it!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1 Peter 4:12—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</a:rPr>
              <a:t>12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Beloved, do not be surprised at the fiery ordeal among you, which comes upon you for your testing, </a:t>
            </a:r>
            <a:r>
              <a:rPr lang="en-NZ" sz="2800" b="0" i="0" u="sng" dirty="0">
                <a:solidFill>
                  <a:srgbClr val="000000"/>
                </a:solidFill>
                <a:effectLst/>
              </a:rPr>
              <a:t>as though some strange thing were happening to you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;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4098" name="Picture 2" descr="1 Peter 4:12 Do Not Be Surpised At The Fiery Ordeals (red)">
            <a:extLst>
              <a:ext uri="{FF2B5EF4-FFF2-40B4-BE49-F238E27FC236}">
                <a16:creationId xmlns:a16="http://schemas.microsoft.com/office/drawing/2014/main" id="{6E5504A9-A2A9-4E82-A047-D4C91A6D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4509"/>
            <a:ext cx="4286251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thing out of the ordinary: ZAĆMIENIE, BŁĘKIT I BOMBERKA">
            <a:extLst>
              <a:ext uri="{FF2B5EF4-FFF2-40B4-BE49-F238E27FC236}">
                <a16:creationId xmlns:a16="http://schemas.microsoft.com/office/drawing/2014/main" id="{8C21BF02-2386-4EF8-9986-B1218C2A6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35445"/>
          <a:stretch/>
        </p:blipFill>
        <p:spPr bwMode="auto">
          <a:xfrm>
            <a:off x="109538" y="6051270"/>
            <a:ext cx="8810625" cy="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5187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4100" name="Picture 4" descr="Letter: Rental Inspection Programs are an admission of failure">
            <a:extLst>
              <a:ext uri="{FF2B5EF4-FFF2-40B4-BE49-F238E27FC236}">
                <a16:creationId xmlns:a16="http://schemas.microsoft.com/office/drawing/2014/main" id="{9E228937-BF1B-40E4-A1CD-3B5CE451C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/>
          <a:stretch/>
        </p:blipFill>
        <p:spPr bwMode="auto">
          <a:xfrm>
            <a:off x="167764" y="1825625"/>
            <a:ext cx="434708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6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  <a:p>
            <a:r>
              <a:rPr lang="en-NZ" sz="2800" u="sng" dirty="0"/>
              <a:t>Samuel</a:t>
            </a:r>
            <a:r>
              <a:rPr lang="en-NZ" sz="2800" dirty="0"/>
              <a:t> </a:t>
            </a:r>
            <a:r>
              <a:rPr lang="en-NZ" sz="2800" dirty="0">
                <a:solidFill>
                  <a:schemeClr val="bg1"/>
                </a:solidFill>
              </a:rPr>
              <a:t>took Israel’s request for a king personally.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1266" name="Picture 2" descr="Samuel | Bible pictures, Bible art, Bible class">
            <a:extLst>
              <a:ext uri="{FF2B5EF4-FFF2-40B4-BE49-F238E27FC236}">
                <a16:creationId xmlns:a16="http://schemas.microsoft.com/office/drawing/2014/main" id="{BB88E997-43C0-4068-A387-609315AB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3" y="1825625"/>
            <a:ext cx="3324225" cy="42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3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  <a:p>
            <a:r>
              <a:rPr lang="en-NZ" sz="2800" dirty="0"/>
              <a:t>Samuel </a:t>
            </a:r>
            <a:r>
              <a:rPr lang="en-NZ" sz="2800" u="sng" dirty="0"/>
              <a:t>took Israel’s request for a king personally</a:t>
            </a:r>
            <a:r>
              <a:rPr lang="en-NZ" sz="2800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1266" name="Picture 2" descr="Samuel | Bible pictures, Bible art, Bible class">
            <a:extLst>
              <a:ext uri="{FF2B5EF4-FFF2-40B4-BE49-F238E27FC236}">
                <a16:creationId xmlns:a16="http://schemas.microsoft.com/office/drawing/2014/main" id="{BB88E997-43C0-4068-A387-609315AB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3" y="1825625"/>
            <a:ext cx="3324225" cy="42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21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  <a:p>
            <a:r>
              <a:rPr lang="en-NZ" sz="2800" dirty="0"/>
              <a:t>Samuel took Israel’s request for a king personally.</a:t>
            </a:r>
          </a:p>
          <a:p>
            <a:endParaRPr lang="en-NZ" sz="800" dirty="0"/>
          </a:p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1 Samuel 8:7—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NZ" sz="2400" b="0" i="0" u="sng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NZ" sz="2400" b="0" i="0" u="sng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2400" b="0" i="0" u="sng" dirty="0">
                <a:solidFill>
                  <a:srgbClr val="000000"/>
                </a:solidFill>
                <a:effectLst/>
                <a:latin typeface="system-ui"/>
              </a:rPr>
              <a:t> said to Samuel, “Listen to the voice of the people in regard to all that they say to you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for they have not rejected you, but they have rejected Me from being king over them.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" name="Picture 2" descr="Samuel | Bible pictures, Bible art, Bible class">
            <a:extLst>
              <a:ext uri="{FF2B5EF4-FFF2-40B4-BE49-F238E27FC236}">
                <a16:creationId xmlns:a16="http://schemas.microsoft.com/office/drawing/2014/main" id="{271379D8-3C97-1AEC-2148-DFFA7257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3" y="1825625"/>
            <a:ext cx="3324225" cy="42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95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  <a:p>
            <a:r>
              <a:rPr lang="en-NZ" sz="2800" dirty="0"/>
              <a:t>Samuel took Israel’s request for a king personally.</a:t>
            </a:r>
          </a:p>
          <a:p>
            <a:endParaRPr lang="en-NZ" sz="800" dirty="0"/>
          </a:p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1 Samuel 8:7—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NZ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 said to Samuel, “Listen to the voice of the people in regard to all that they say to you, </a:t>
            </a:r>
            <a:r>
              <a:rPr lang="en-NZ" sz="2400" b="0" i="0" u="sng" dirty="0">
                <a:solidFill>
                  <a:srgbClr val="000000"/>
                </a:solidFill>
                <a:effectLst/>
                <a:latin typeface="system-ui"/>
              </a:rPr>
              <a:t>for they have not rejected you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but they have rejected Me from being king over them.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" name="Picture 2" descr="Samuel | Bible pictures, Bible art, Bible class">
            <a:extLst>
              <a:ext uri="{FF2B5EF4-FFF2-40B4-BE49-F238E27FC236}">
                <a16:creationId xmlns:a16="http://schemas.microsoft.com/office/drawing/2014/main" id="{271379D8-3C97-1AEC-2148-DFFA7257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3" y="1825625"/>
            <a:ext cx="3324225" cy="42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5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  <a:p>
            <a:r>
              <a:rPr lang="en-NZ" sz="2800" dirty="0"/>
              <a:t>Samuel took Israel’s request for a king personally.</a:t>
            </a:r>
          </a:p>
          <a:p>
            <a:endParaRPr lang="en-NZ" sz="800" dirty="0"/>
          </a:p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1 Samuel 8:7—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NZ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 said to Samuel, “Listen to the voice of the people in regard to all that they say to you, for they have not rejected you, </a:t>
            </a:r>
            <a:r>
              <a:rPr lang="en-NZ" sz="2400" b="0" i="0" u="sng" dirty="0">
                <a:solidFill>
                  <a:srgbClr val="000000"/>
                </a:solidFill>
                <a:effectLst/>
                <a:latin typeface="system-ui"/>
              </a:rPr>
              <a:t>but they have rejected Me from being king over them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" name="Picture 2" descr="Samuel | Bible pictures, Bible art, Bible class">
            <a:extLst>
              <a:ext uri="{FF2B5EF4-FFF2-40B4-BE49-F238E27FC236}">
                <a16:creationId xmlns:a16="http://schemas.microsoft.com/office/drawing/2014/main" id="{271379D8-3C97-1AEC-2148-DFFA7257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3" y="1825625"/>
            <a:ext cx="3324225" cy="42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30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  <a:p>
            <a:r>
              <a:rPr lang="en-NZ" sz="2800" dirty="0"/>
              <a:t>Tragically, they are setting themselves up as “fools” before God.</a:t>
            </a:r>
          </a:p>
          <a:p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sz="1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366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2. It is not Personal.</a:t>
            </a:r>
          </a:p>
          <a:p>
            <a:r>
              <a:rPr lang="en-NZ" sz="2800" dirty="0"/>
              <a:t>Tragically, they are setting themselves up as “fools” before God.</a:t>
            </a:r>
          </a:p>
          <a:p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sz="1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050" name="Picture 2" descr="Psalm 14:1 KJV The fool hath said in his heart, There is ...">
            <a:extLst>
              <a:ext uri="{FF2B5EF4-FFF2-40B4-BE49-F238E27FC236}">
                <a16:creationId xmlns:a16="http://schemas.microsoft.com/office/drawing/2014/main" id="{5131277E-3FA0-4D89-9E8A-18D59A8E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32038"/>
            <a:ext cx="3692218" cy="36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14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3399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r>
              <a:rPr lang="en-NZ" sz="2800" dirty="0"/>
              <a:t>1Peter 3:15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Be Ready Always | 1 Peter 3:15 Bible Study, 6.14.20 | # ...">
            <a:extLst>
              <a:ext uri="{FF2B5EF4-FFF2-40B4-BE49-F238E27FC236}">
                <a16:creationId xmlns:a16="http://schemas.microsoft.com/office/drawing/2014/main" id="{4B8C85CE-A9B5-4B86-857A-8BAEA052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819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9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Hide your faith.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218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r>
              <a:rPr lang="en-NZ" sz="2800" dirty="0"/>
              <a:t>1Peter 3:15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1266" name="Picture 2" descr="Pin on Bible Quotes">
            <a:extLst>
              <a:ext uri="{FF2B5EF4-FFF2-40B4-BE49-F238E27FC236}">
                <a16:creationId xmlns:a16="http://schemas.microsoft.com/office/drawing/2014/main" id="{C8FE964F-8136-49FD-8FE5-7D028795B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17240"/>
          <a:stretch/>
        </p:blipFill>
        <p:spPr bwMode="auto">
          <a:xfrm>
            <a:off x="1123950" y="2912243"/>
            <a:ext cx="7010400" cy="39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13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r>
              <a:rPr lang="en-NZ" sz="2800" dirty="0"/>
              <a:t>1Peter 3:15</a:t>
            </a:r>
          </a:p>
          <a:p>
            <a:r>
              <a:rPr lang="en-NZ" sz="2800" u="sng" dirty="0"/>
              <a:t>Attitude check</a:t>
            </a:r>
            <a:r>
              <a:rPr lang="en-NZ" sz="2800" dirty="0"/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1266" name="Picture 2" descr="Pin on Bible Quotes">
            <a:extLst>
              <a:ext uri="{FF2B5EF4-FFF2-40B4-BE49-F238E27FC236}">
                <a16:creationId xmlns:a16="http://schemas.microsoft.com/office/drawing/2014/main" id="{C8FE964F-8136-49FD-8FE5-7D028795B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17240"/>
          <a:stretch/>
        </p:blipFill>
        <p:spPr bwMode="auto">
          <a:xfrm>
            <a:off x="239085" y="2396050"/>
            <a:ext cx="4390065" cy="24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77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r>
              <a:rPr lang="en-NZ" sz="2800" dirty="0"/>
              <a:t>1Peter 3:15</a:t>
            </a:r>
          </a:p>
          <a:p>
            <a:r>
              <a:rPr lang="en-NZ" sz="2800" dirty="0"/>
              <a:t>Attitude check:</a:t>
            </a:r>
          </a:p>
          <a:p>
            <a:r>
              <a:rPr lang="en-NZ" sz="2800" dirty="0"/>
              <a:t>“</a:t>
            </a:r>
            <a:r>
              <a:rPr lang="en-NZ" sz="2800" u="sng" dirty="0"/>
              <a:t>Gentleness and Respect</a:t>
            </a:r>
            <a:r>
              <a:rPr lang="en-NZ" sz="2800" dirty="0"/>
              <a:t>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1266" name="Picture 2" descr="Pin on Bible Quotes">
            <a:extLst>
              <a:ext uri="{FF2B5EF4-FFF2-40B4-BE49-F238E27FC236}">
                <a16:creationId xmlns:a16="http://schemas.microsoft.com/office/drawing/2014/main" id="{C8FE964F-8136-49FD-8FE5-7D028795B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17240"/>
          <a:stretch/>
        </p:blipFill>
        <p:spPr bwMode="auto">
          <a:xfrm>
            <a:off x="239085" y="2396050"/>
            <a:ext cx="4390065" cy="24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85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r>
              <a:rPr lang="en-NZ" sz="2800" dirty="0"/>
              <a:t>1Peter 3:15</a:t>
            </a:r>
          </a:p>
          <a:p>
            <a:r>
              <a:rPr lang="en-NZ" sz="2800" dirty="0"/>
              <a:t>Attitude check:</a:t>
            </a:r>
          </a:p>
          <a:p>
            <a:r>
              <a:rPr lang="en-NZ" sz="2800" dirty="0"/>
              <a:t>“Gentleness and Respect.”</a:t>
            </a:r>
          </a:p>
          <a:p>
            <a:r>
              <a:rPr lang="en-NZ" sz="2800" u="sng" dirty="0"/>
              <a:t>We are trying to persuade a soul, not win an argument</a:t>
            </a:r>
            <a:r>
              <a:rPr lang="en-NZ" sz="2800" dirty="0"/>
              <a:t>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1266" name="Picture 2" descr="Pin on Bible Quotes">
            <a:extLst>
              <a:ext uri="{FF2B5EF4-FFF2-40B4-BE49-F238E27FC236}">
                <a16:creationId xmlns:a16="http://schemas.microsoft.com/office/drawing/2014/main" id="{C8FE964F-8136-49FD-8FE5-7D028795B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17240"/>
          <a:stretch/>
        </p:blipFill>
        <p:spPr bwMode="auto">
          <a:xfrm>
            <a:off x="239085" y="2396050"/>
            <a:ext cx="4390065" cy="24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13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r>
              <a:rPr lang="en-NZ" sz="2800" dirty="0"/>
              <a:t>1Peter 3:15</a:t>
            </a:r>
          </a:p>
          <a:p>
            <a:r>
              <a:rPr lang="en-NZ" sz="2800" dirty="0"/>
              <a:t>Attitude check:</a:t>
            </a:r>
          </a:p>
          <a:p>
            <a:r>
              <a:rPr lang="en-NZ" sz="2800" dirty="0"/>
              <a:t>“Gentleness and Respect.”</a:t>
            </a:r>
          </a:p>
          <a:p>
            <a:r>
              <a:rPr lang="en-NZ" sz="2800" dirty="0"/>
              <a:t>We are trying to persuade a soul, not win an argument!</a:t>
            </a:r>
          </a:p>
          <a:p>
            <a:r>
              <a:rPr lang="en-NZ" sz="2800" u="sng" dirty="0"/>
              <a:t>Pride puts both on the wrong side</a:t>
            </a:r>
            <a:r>
              <a:rPr lang="en-NZ" sz="2800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1266" name="Picture 2" descr="Pin on Bible Quotes">
            <a:extLst>
              <a:ext uri="{FF2B5EF4-FFF2-40B4-BE49-F238E27FC236}">
                <a16:creationId xmlns:a16="http://schemas.microsoft.com/office/drawing/2014/main" id="{C8FE964F-8136-49FD-8FE5-7D028795B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17240"/>
          <a:stretch/>
        </p:blipFill>
        <p:spPr bwMode="auto">
          <a:xfrm>
            <a:off x="239085" y="2396050"/>
            <a:ext cx="4390065" cy="24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7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2 Timothy 4:2—</a:t>
            </a:r>
          </a:p>
          <a:p>
            <a:pPr algn="l"/>
            <a:r>
              <a:rPr lang="en-NZ" sz="2800" b="1" i="0" baseline="30000" dirty="0">
                <a:solidFill>
                  <a:schemeClr val="bg1"/>
                </a:solidFill>
                <a:effectLst/>
              </a:rPr>
              <a:t>2</a:t>
            </a:r>
            <a:r>
              <a:rPr lang="en-NZ" sz="2800" b="0" i="0" dirty="0">
                <a:solidFill>
                  <a:schemeClr val="bg1"/>
                </a:solidFill>
                <a:effectLst/>
              </a:rPr>
              <a:t>preach the word; be ready in season </a:t>
            </a:r>
            <a:r>
              <a:rPr lang="en-NZ" sz="2800" b="0" i="1" dirty="0">
                <a:solidFill>
                  <a:schemeClr val="bg1"/>
                </a:solidFill>
                <a:effectLst/>
              </a:rPr>
              <a:t>and</a:t>
            </a:r>
            <a:r>
              <a:rPr lang="en-NZ" sz="2800" b="0" i="0" dirty="0">
                <a:solidFill>
                  <a:schemeClr val="bg1"/>
                </a:solidFill>
                <a:effectLst/>
              </a:rPr>
              <a:t> out of season; reprove, rebuke, exhort, with great patience and instruction.</a:t>
            </a:r>
            <a:r>
              <a:rPr lang="en-NZ" sz="2000" b="0" i="0" dirty="0">
                <a:solidFill>
                  <a:schemeClr val="bg1"/>
                </a:solidFill>
                <a:effectLst/>
                <a:latin typeface="system-ui"/>
              </a:rPr>
              <a:t> (NASB95)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195818-9600-478B-892F-E0BFF1C27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38203" r="20569"/>
          <a:stretch/>
        </p:blipFill>
        <p:spPr bwMode="auto">
          <a:xfrm>
            <a:off x="0" y="1666567"/>
            <a:ext cx="4639736" cy="33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83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2 Timothy 4:2—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preach the word; be ready in season </a:t>
            </a:r>
            <a:r>
              <a:rPr lang="en-NZ" sz="2800" b="0" i="1" dirty="0">
                <a:solidFill>
                  <a:srgbClr val="000000"/>
                </a:solidFill>
                <a:effectLst/>
              </a:rPr>
              <a:t>and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 out of season; reprove, rebuke, exhort, with great patience and instruction.</a:t>
            </a:r>
            <a:r>
              <a:rPr lang="en-NZ" sz="2000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2129CE-621D-4795-8950-0D4183D8E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38203" r="20569"/>
          <a:stretch/>
        </p:blipFill>
        <p:spPr bwMode="auto">
          <a:xfrm>
            <a:off x="0" y="1666567"/>
            <a:ext cx="4639736" cy="33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98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575187"/>
            <a:ext cx="3886200" cy="4351338"/>
          </a:xfrm>
        </p:spPr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6246AC-0ACB-EB94-8B86-1F5EBC8D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283110"/>
            <a:ext cx="7443657" cy="55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72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337" y="575187"/>
            <a:ext cx="3886200" cy="4351338"/>
          </a:xfrm>
        </p:spPr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050" name="Picture 2" descr="Salvation chart: Know what you need to do | Fellowship Room">
            <a:extLst>
              <a:ext uri="{FF2B5EF4-FFF2-40B4-BE49-F238E27FC236}">
                <a16:creationId xmlns:a16="http://schemas.microsoft.com/office/drawing/2014/main" id="{B8ED2331-F87A-08AD-70BB-0483BD7D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463"/>
            <a:ext cx="7344697" cy="56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71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575187"/>
            <a:ext cx="3886200" cy="4351338"/>
          </a:xfrm>
        </p:spPr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ADD92E-82D1-664E-88A2-21532535E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127"/>
            <a:ext cx="7698658" cy="57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Hide your faith.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026" name="Picture 2" descr="Nothing! - Imgflip">
            <a:extLst>
              <a:ext uri="{FF2B5EF4-FFF2-40B4-BE49-F238E27FC236}">
                <a16:creationId xmlns:a16="http://schemas.microsoft.com/office/drawing/2014/main" id="{AD2359E6-15C0-4BFD-8BC5-E06E388F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931474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99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Meeting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799" y="575187"/>
            <a:ext cx="3886200" cy="4351338"/>
          </a:xfrm>
        </p:spPr>
        <p:txBody>
          <a:bodyPr>
            <a:normAutofit/>
          </a:bodyPr>
          <a:lstStyle/>
          <a:p>
            <a:r>
              <a:rPr lang="en-NZ" sz="2800" dirty="0"/>
              <a:t>3. Be Ready!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AC9FD3-9F25-83B2-0081-6EE6F628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5722"/>
            <a:ext cx="7506928" cy="56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68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661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804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3556" name="Picture 4" descr="What Are You Willing To Sacrifice? - Ty Bennett">
            <a:extLst>
              <a:ext uri="{FF2B5EF4-FFF2-40B4-BE49-F238E27FC236}">
                <a16:creationId xmlns:a16="http://schemas.microsoft.com/office/drawing/2014/main" id="{A069863F-0E0D-4433-A077-333DC335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026"/>
            <a:ext cx="4590947" cy="4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76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pPr lvl="1"/>
            <a:r>
              <a:rPr lang="en-NZ" sz="2800" dirty="0"/>
              <a:t>What will it take?</a:t>
            </a:r>
            <a:r>
              <a:rPr lang="en-NZ" sz="2500" dirty="0"/>
              <a:t> </a:t>
            </a:r>
          </a:p>
          <a:p>
            <a:pPr lvl="2"/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3556" name="Picture 4" descr="What Are You Willing To Sacrifice? - Ty Bennett">
            <a:extLst>
              <a:ext uri="{FF2B5EF4-FFF2-40B4-BE49-F238E27FC236}">
                <a16:creationId xmlns:a16="http://schemas.microsoft.com/office/drawing/2014/main" id="{A069863F-0E0D-4433-A077-333DC335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026"/>
            <a:ext cx="4590947" cy="4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61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pPr lvl="1"/>
            <a:r>
              <a:rPr lang="en-NZ" sz="2800" dirty="0"/>
              <a:t>What will it take?</a:t>
            </a:r>
            <a:r>
              <a:rPr lang="en-NZ" sz="2500" dirty="0"/>
              <a:t> </a:t>
            </a:r>
          </a:p>
          <a:p>
            <a:pPr lvl="2"/>
            <a:r>
              <a:rPr lang="en-NZ" sz="2800" dirty="0"/>
              <a:t>Time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3556" name="Picture 4" descr="What Are You Willing To Sacrifice? - Ty Bennett">
            <a:extLst>
              <a:ext uri="{FF2B5EF4-FFF2-40B4-BE49-F238E27FC236}">
                <a16:creationId xmlns:a16="http://schemas.microsoft.com/office/drawing/2014/main" id="{A069863F-0E0D-4433-A077-333DC335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026"/>
            <a:ext cx="4590947" cy="4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08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pPr lvl="1"/>
            <a:r>
              <a:rPr lang="en-NZ" sz="2800" dirty="0"/>
              <a:t>What will it take?</a:t>
            </a:r>
            <a:r>
              <a:rPr lang="en-NZ" sz="2500" dirty="0"/>
              <a:t> </a:t>
            </a:r>
          </a:p>
          <a:p>
            <a:pPr lvl="2"/>
            <a:r>
              <a:rPr lang="en-NZ" sz="2800" dirty="0"/>
              <a:t>Time</a:t>
            </a:r>
          </a:p>
          <a:p>
            <a:pPr lvl="2"/>
            <a:r>
              <a:rPr lang="en-NZ" sz="2800" dirty="0"/>
              <a:t>Humility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3556" name="Picture 4" descr="What Are You Willing To Sacrifice? - Ty Bennett">
            <a:extLst>
              <a:ext uri="{FF2B5EF4-FFF2-40B4-BE49-F238E27FC236}">
                <a16:creationId xmlns:a16="http://schemas.microsoft.com/office/drawing/2014/main" id="{A069863F-0E0D-4433-A077-333DC335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026"/>
            <a:ext cx="4590947" cy="4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22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pPr lvl="1"/>
            <a:r>
              <a:rPr lang="en-NZ" sz="2800" dirty="0"/>
              <a:t>What will it take?</a:t>
            </a:r>
            <a:r>
              <a:rPr lang="en-NZ" sz="2500" dirty="0"/>
              <a:t> </a:t>
            </a:r>
          </a:p>
          <a:p>
            <a:pPr lvl="2"/>
            <a:r>
              <a:rPr lang="en-NZ" sz="2800" dirty="0"/>
              <a:t>Time</a:t>
            </a:r>
          </a:p>
          <a:p>
            <a:pPr lvl="2"/>
            <a:r>
              <a:rPr lang="en-NZ" sz="2800" dirty="0"/>
              <a:t>Humility</a:t>
            </a:r>
          </a:p>
          <a:p>
            <a:pPr lvl="2"/>
            <a:r>
              <a:rPr lang="en-NZ" sz="2800" dirty="0"/>
              <a:t>Hurt Feelings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3556" name="Picture 4" descr="What Are You Willing To Sacrifice? - Ty Bennett">
            <a:extLst>
              <a:ext uri="{FF2B5EF4-FFF2-40B4-BE49-F238E27FC236}">
                <a16:creationId xmlns:a16="http://schemas.microsoft.com/office/drawing/2014/main" id="{A069863F-0E0D-4433-A077-333DC335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026"/>
            <a:ext cx="4590947" cy="4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98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pPr lvl="1"/>
            <a:r>
              <a:rPr lang="en-NZ" sz="2800" dirty="0"/>
              <a:t>What will it take?</a:t>
            </a:r>
            <a:r>
              <a:rPr lang="en-NZ" sz="2500" dirty="0"/>
              <a:t> </a:t>
            </a:r>
          </a:p>
          <a:p>
            <a:pPr lvl="2"/>
            <a:r>
              <a:rPr lang="en-NZ" sz="2800" dirty="0"/>
              <a:t>Time</a:t>
            </a:r>
          </a:p>
          <a:p>
            <a:pPr lvl="2"/>
            <a:r>
              <a:rPr lang="en-NZ" sz="2800" dirty="0"/>
              <a:t>Humility</a:t>
            </a:r>
          </a:p>
          <a:p>
            <a:pPr lvl="2"/>
            <a:r>
              <a:rPr lang="en-NZ" sz="2800" dirty="0"/>
              <a:t>Hurt Feelings</a:t>
            </a:r>
          </a:p>
          <a:p>
            <a:pPr lvl="2"/>
            <a:r>
              <a:rPr lang="en-NZ" sz="2800" dirty="0"/>
              <a:t>Being messed around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3556" name="Picture 4" descr="What Are You Willing To Sacrifice? - Ty Bennett">
            <a:extLst>
              <a:ext uri="{FF2B5EF4-FFF2-40B4-BE49-F238E27FC236}">
                <a16:creationId xmlns:a16="http://schemas.microsoft.com/office/drawing/2014/main" id="{A069863F-0E0D-4433-A077-333DC335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026"/>
            <a:ext cx="4590947" cy="4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46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pPr lvl="1"/>
            <a:r>
              <a:rPr lang="en-NZ" sz="2800" dirty="0"/>
              <a:t>What will it take?</a:t>
            </a:r>
            <a:r>
              <a:rPr lang="en-NZ" sz="2500" dirty="0"/>
              <a:t> </a:t>
            </a:r>
          </a:p>
          <a:p>
            <a:pPr lvl="2"/>
            <a:r>
              <a:rPr lang="en-NZ" sz="2800" dirty="0"/>
              <a:t>Time</a:t>
            </a:r>
          </a:p>
          <a:p>
            <a:pPr lvl="2"/>
            <a:r>
              <a:rPr lang="en-NZ" sz="2800" dirty="0"/>
              <a:t>Humility</a:t>
            </a:r>
          </a:p>
          <a:p>
            <a:pPr lvl="2"/>
            <a:r>
              <a:rPr lang="en-NZ" sz="2800" dirty="0"/>
              <a:t>Hurt Feelings</a:t>
            </a:r>
          </a:p>
          <a:p>
            <a:pPr lvl="2"/>
            <a:r>
              <a:rPr lang="en-NZ" sz="2800" dirty="0"/>
              <a:t>Being messed around</a:t>
            </a:r>
          </a:p>
          <a:p>
            <a:pPr lvl="2"/>
            <a:r>
              <a:rPr lang="en-NZ" sz="2800" dirty="0"/>
              <a:t>Being Criticised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3556" name="Picture 4" descr="What Are You Willing To Sacrifice? - Ty Bennett">
            <a:extLst>
              <a:ext uri="{FF2B5EF4-FFF2-40B4-BE49-F238E27FC236}">
                <a16:creationId xmlns:a16="http://schemas.microsoft.com/office/drawing/2014/main" id="{A069863F-0E0D-4433-A077-333DC335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026"/>
            <a:ext cx="4590947" cy="4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7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Hide your faith.</a:t>
            </a:r>
          </a:p>
          <a:p>
            <a:r>
              <a:rPr lang="en-NZ" sz="2800" dirty="0"/>
              <a:t>Tell no one.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Nothing! - Imgflip">
            <a:extLst>
              <a:ext uri="{FF2B5EF4-FFF2-40B4-BE49-F238E27FC236}">
                <a16:creationId xmlns:a16="http://schemas.microsoft.com/office/drawing/2014/main" id="{F4D7844E-0F5C-42DE-97F7-CA5E1F81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931474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70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r>
              <a:rPr lang="en-NZ" sz="2800" dirty="0"/>
              <a:t>Jesus left the 99.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F49989-5224-4017-AB8A-0F277917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8890"/>
            <a:ext cx="4758813" cy="3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66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Preparing our Hearts: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 lnSpcReduction="10000"/>
          </a:bodyPr>
          <a:lstStyle/>
          <a:p>
            <a:r>
              <a:rPr lang="en-NZ" sz="2800" dirty="0"/>
              <a:t>1. How much do I care?</a:t>
            </a:r>
          </a:p>
          <a:p>
            <a:r>
              <a:rPr lang="en-NZ" sz="2800" dirty="0"/>
              <a:t>Am I willing to sacrifice?</a:t>
            </a:r>
          </a:p>
          <a:p>
            <a:r>
              <a:rPr lang="en-NZ" sz="2800" dirty="0"/>
              <a:t>Jesus left the 99.</a:t>
            </a:r>
          </a:p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</a:rPr>
              <a:t>Luke 15:7—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</a:rPr>
              <a:t>7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I tell you that in the same way, there will be </a:t>
            </a:r>
            <a:r>
              <a:rPr lang="en-NZ" sz="2800" b="0" i="1" dirty="0">
                <a:solidFill>
                  <a:srgbClr val="000000"/>
                </a:solidFill>
                <a:effectLst/>
              </a:rPr>
              <a:t>more</a:t>
            </a:r>
            <a:r>
              <a:rPr lang="en-NZ" sz="2800" b="0" i="0" dirty="0">
                <a:solidFill>
                  <a:srgbClr val="000000"/>
                </a:solidFill>
                <a:effectLst/>
              </a:rPr>
              <a:t> joy in heaven over one sinner who repents than over ninety-nine righteous persons who need no repentance.</a:t>
            </a:r>
          </a:p>
          <a:p>
            <a:r>
              <a:rPr lang="en-NZ" sz="1200" dirty="0"/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F49989-5224-4017-AB8A-0F277917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8890"/>
            <a:ext cx="4758813" cy="3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5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Hide your faith.</a:t>
            </a:r>
          </a:p>
          <a:p>
            <a:r>
              <a:rPr lang="en-NZ" sz="2800" dirty="0"/>
              <a:t>Tell no one.</a:t>
            </a:r>
          </a:p>
          <a:p>
            <a:r>
              <a:rPr lang="en-NZ" sz="2800" dirty="0"/>
              <a:t>This can be motivated by fear.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Nothing! - Imgflip">
            <a:extLst>
              <a:ext uri="{FF2B5EF4-FFF2-40B4-BE49-F238E27FC236}">
                <a16:creationId xmlns:a16="http://schemas.microsoft.com/office/drawing/2014/main" id="{26DDD0A3-96BB-4127-9E7D-417AEA05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931474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5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Hide your faith.</a:t>
            </a:r>
          </a:p>
          <a:p>
            <a:r>
              <a:rPr lang="en-NZ" sz="2800" dirty="0"/>
              <a:t>Tell no one.</a:t>
            </a:r>
          </a:p>
          <a:p>
            <a:r>
              <a:rPr lang="en-NZ" sz="2800" dirty="0"/>
              <a:t>This can be motivated by fear.</a:t>
            </a:r>
          </a:p>
          <a:p>
            <a:r>
              <a:rPr lang="en-NZ" sz="2800" dirty="0"/>
              <a:t>Or a sign of satisfaction with the status quo.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Nothing! - Imgflip">
            <a:extLst>
              <a:ext uri="{FF2B5EF4-FFF2-40B4-BE49-F238E27FC236}">
                <a16:creationId xmlns:a16="http://schemas.microsoft.com/office/drawing/2014/main" id="{E70B5FF0-4971-4072-ABD4-953F8D63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931474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5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F4A-18AA-4144-8D6C-6C027009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76632"/>
          </a:xfrm>
        </p:spPr>
        <p:txBody>
          <a:bodyPr>
            <a:noAutofit/>
          </a:bodyPr>
          <a:lstStyle/>
          <a:p>
            <a:r>
              <a:rPr lang="en-NZ" sz="3600" dirty="0"/>
              <a:t>Most common methods of dealing with Christian opposition: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EC01D-2101-4383-B086-96963A41B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1. Hide your faith.</a:t>
            </a:r>
          </a:p>
          <a:p>
            <a:r>
              <a:rPr lang="en-NZ" sz="2800" dirty="0"/>
              <a:t>Tell no one.</a:t>
            </a:r>
          </a:p>
          <a:p>
            <a:r>
              <a:rPr lang="en-NZ" sz="2800" dirty="0"/>
              <a:t>This can be motivated by fear.</a:t>
            </a:r>
          </a:p>
          <a:p>
            <a:r>
              <a:rPr lang="en-NZ" sz="2800" dirty="0"/>
              <a:t>Or a sign of satisfaction with the status quo.</a:t>
            </a:r>
          </a:p>
          <a:p>
            <a:r>
              <a:rPr lang="en-NZ" sz="2800" dirty="0"/>
              <a:t>No desire to “Rock the boat.”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DC8BF-68BD-452C-966D-CCA205AA34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5</a:t>
            </a:r>
            <a:r>
              <a:rPr lang="en-NZ" sz="2400" b="1" dirty="0"/>
              <a:t>. Dealing with Opposition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2" descr="Nothing! - Imgflip">
            <a:extLst>
              <a:ext uri="{FF2B5EF4-FFF2-40B4-BE49-F238E27FC236}">
                <a16:creationId xmlns:a16="http://schemas.microsoft.com/office/drawing/2014/main" id="{F67821C5-95A4-4330-9347-6D6983A4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931474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8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2591</Words>
  <Application>Microsoft Office PowerPoint</Application>
  <PresentationFormat>On-screen Show (4:3)</PresentationFormat>
  <Paragraphs>298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system-ui</vt:lpstr>
      <vt:lpstr>Office Theme</vt:lpstr>
      <vt:lpstr>PowerPoint Presentation</vt:lpstr>
      <vt:lpstr>“Beyond Our Four Walls”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Morningside Church of Christ</dc:creator>
  <cp:lastModifiedBy>Morningside Church of Christ</cp:lastModifiedBy>
  <cp:revision>13</cp:revision>
  <dcterms:created xsi:type="dcterms:W3CDTF">2022-03-30T02:07:20Z</dcterms:created>
  <dcterms:modified xsi:type="dcterms:W3CDTF">2022-05-04T09:34:02Z</dcterms:modified>
</cp:coreProperties>
</file>