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77" r:id="rId2"/>
    <p:sldId id="378" r:id="rId3"/>
    <p:sldId id="512" r:id="rId4"/>
    <p:sldId id="561" r:id="rId5"/>
    <p:sldId id="524" r:id="rId6"/>
    <p:sldId id="522" r:id="rId7"/>
    <p:sldId id="562" r:id="rId8"/>
    <p:sldId id="525" r:id="rId9"/>
    <p:sldId id="526" r:id="rId10"/>
    <p:sldId id="527" r:id="rId11"/>
    <p:sldId id="563" r:id="rId12"/>
    <p:sldId id="523" r:id="rId13"/>
    <p:sldId id="528" r:id="rId14"/>
    <p:sldId id="529" r:id="rId15"/>
    <p:sldId id="530" r:id="rId16"/>
    <p:sldId id="519" r:id="rId17"/>
    <p:sldId id="549" r:id="rId18"/>
    <p:sldId id="548" r:id="rId19"/>
    <p:sldId id="550" r:id="rId20"/>
    <p:sldId id="547" r:id="rId21"/>
    <p:sldId id="532" r:id="rId22"/>
    <p:sldId id="551" r:id="rId23"/>
    <p:sldId id="552" r:id="rId24"/>
    <p:sldId id="513" r:id="rId25"/>
    <p:sldId id="554" r:id="rId26"/>
    <p:sldId id="553" r:id="rId27"/>
    <p:sldId id="555" r:id="rId28"/>
    <p:sldId id="514" r:id="rId29"/>
    <p:sldId id="534" r:id="rId30"/>
    <p:sldId id="535" r:id="rId31"/>
    <p:sldId id="536" r:id="rId32"/>
    <p:sldId id="533" r:id="rId33"/>
    <p:sldId id="537" r:id="rId34"/>
    <p:sldId id="538" r:id="rId35"/>
    <p:sldId id="539" r:id="rId36"/>
    <p:sldId id="521" r:id="rId37"/>
    <p:sldId id="540" r:id="rId38"/>
    <p:sldId id="541" r:id="rId39"/>
    <p:sldId id="515" r:id="rId40"/>
    <p:sldId id="542" r:id="rId41"/>
    <p:sldId id="543" r:id="rId42"/>
    <p:sldId id="544" r:id="rId43"/>
    <p:sldId id="545" r:id="rId44"/>
    <p:sldId id="546" r:id="rId45"/>
    <p:sldId id="516" r:id="rId46"/>
    <p:sldId id="556" r:id="rId47"/>
    <p:sldId id="557" r:id="rId48"/>
    <p:sldId id="558" r:id="rId49"/>
    <p:sldId id="559" r:id="rId50"/>
    <p:sldId id="517" r:id="rId51"/>
    <p:sldId id="564" r:id="rId52"/>
    <p:sldId id="565" r:id="rId53"/>
    <p:sldId id="566" r:id="rId54"/>
    <p:sldId id="567" r:id="rId55"/>
    <p:sldId id="560" r:id="rId5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061" autoAdjust="0"/>
  </p:normalViewPr>
  <p:slideViewPr>
    <p:cSldViewPr snapToGrid="0">
      <p:cViewPr varScale="1">
        <p:scale>
          <a:sx n="64" d="100"/>
          <a:sy n="64" d="100"/>
        </p:scale>
        <p:origin x="162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152C3D-3A0E-4CEF-8C23-75DD5F984A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0C7BA8A-E955-4B3C-BC90-7A21FB8FDC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334435-1E47-4484-9981-326E73765C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124E0-0A91-405B-BF2A-6B38E751000E}" type="datetimeFigureOut">
              <a:rPr lang="en-NZ" smtClean="0"/>
              <a:t>22/09/2022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D40E96-A78F-411F-9AAB-2CC116894E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BE4599-943E-4A14-9CB7-F0DB90083C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9A18C-324D-4832-8CD6-A8A4B885A731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4366707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B10B76-D5F4-4911-8A5F-36A6A0889C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4DB3B57-7B3C-44B0-8559-993E8A6C34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BDD69B-53B7-474A-BF24-C98FFD7A9C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124E0-0A91-405B-BF2A-6B38E751000E}" type="datetimeFigureOut">
              <a:rPr lang="en-NZ" smtClean="0"/>
              <a:t>22/09/2022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677892-35EC-42F5-8055-FE07572EEA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56F494-13F7-4636-9B97-B9952CF13B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9A18C-324D-4832-8CD6-A8A4B885A731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7457382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823661F-D606-41C2-BF8B-CAF134C32C1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C19578C-DFB3-4543-A198-CE56B5A5CA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D4E226-19C8-45C5-B050-2576708033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124E0-0A91-405B-BF2A-6B38E751000E}" type="datetimeFigureOut">
              <a:rPr lang="en-NZ" smtClean="0"/>
              <a:t>22/09/2022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7882F5-9B36-4A67-B21A-9D65579D24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71C027-BB85-4121-8789-A1F352C582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9A18C-324D-4832-8CD6-A8A4B885A731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915106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AFF734-3500-43E7-9433-5CAE08BF80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97D992-D73D-4AA2-AB99-6B867DCC01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64C72B-E2F2-4205-AB6F-B7691AAC9F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124E0-0A91-405B-BF2A-6B38E751000E}" type="datetimeFigureOut">
              <a:rPr lang="en-NZ" smtClean="0"/>
              <a:t>22/09/2022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8F054A-9A18-4FBC-9A7E-4742230859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C468D1-0016-4278-853F-C0F251F662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9A18C-324D-4832-8CD6-A8A4B885A731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7940302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237C86-7794-4CAC-BDFF-A4B775956E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FF10C2-4B46-4665-B776-0179612C0A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D63B0A-BFD9-48FD-85A1-02D7A6B2BA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124E0-0A91-405B-BF2A-6B38E751000E}" type="datetimeFigureOut">
              <a:rPr lang="en-NZ" smtClean="0"/>
              <a:t>22/09/2022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66E490-B5FD-498D-9586-E9CCACB94E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08FCC2-A55A-4646-8EDB-2BBD99A627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9A18C-324D-4832-8CD6-A8A4B885A731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0211480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7AB375-5149-4F6E-9699-4E2220CEFF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14BEF1-1AB4-46D0-AB5A-A9FC3C8EE8C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42133AF-8C71-43FD-B8CD-A9BA467663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9347CFE-D15B-4DD9-9C91-F4AFBAD865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124E0-0A91-405B-BF2A-6B38E751000E}" type="datetimeFigureOut">
              <a:rPr lang="en-NZ" smtClean="0"/>
              <a:t>22/09/2022</a:t>
            </a:fld>
            <a:endParaRPr lang="en-N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AEBE13-B6AE-475D-87CA-6EF51F180B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EBB6AA-6E80-43B3-A451-B4880A62DA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9A18C-324D-4832-8CD6-A8A4B885A731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3573521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353C8E-FAF7-4B8D-A3E8-3C9F96089D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4F6DAA-9226-41A3-82C4-8C723389EC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E54624-0F3A-4C9C-96BF-22ED6EBC3E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5759C6F-FBC3-4DFD-80A6-9EA19DDF2D3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2B64C88-DC6D-4169-950F-C573C9BCD19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85A4B21-C9F5-450A-A021-FFB22C0323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124E0-0A91-405B-BF2A-6B38E751000E}" type="datetimeFigureOut">
              <a:rPr lang="en-NZ" smtClean="0"/>
              <a:t>22/09/2022</a:t>
            </a:fld>
            <a:endParaRPr lang="en-NZ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3DCCC1D-5ADE-41DB-9B18-79557E696B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C6DE1E0-1EAA-4AD6-BE49-5079692431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9A18C-324D-4832-8CD6-A8A4B885A731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894177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24FBCF-801A-49AE-820A-39AE5F3780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AB6FBA1-1F83-4BE9-A090-6B76F3AA42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124E0-0A91-405B-BF2A-6B38E751000E}" type="datetimeFigureOut">
              <a:rPr lang="en-NZ" smtClean="0"/>
              <a:t>22/09/2022</a:t>
            </a:fld>
            <a:endParaRPr lang="en-NZ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9956853-46BD-42DE-B4D8-1886BA17A8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8B9C248-8EF5-49B2-84FD-37EDA6EFE3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9A18C-324D-4832-8CD6-A8A4B885A731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270092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5561981-8017-479D-854F-DF8D1DCAFA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124E0-0A91-405B-BF2A-6B38E751000E}" type="datetimeFigureOut">
              <a:rPr lang="en-NZ" smtClean="0"/>
              <a:t>22/09/2022</a:t>
            </a:fld>
            <a:endParaRPr lang="en-NZ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F25AE92-02A9-466F-B3A3-2D3891F342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58539E-00DA-468C-BB4C-E412F69AD9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9A18C-324D-4832-8CD6-A8A4B885A731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9471219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41B93F-7F00-495F-8F6B-77A1B01B26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5D0C05-1C29-49D9-A2B0-81F1D0C1CC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445F65-DC05-448B-B59F-4A43A85E2D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9575BB6-524E-4CDD-AB52-CE69F02FFF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124E0-0A91-405B-BF2A-6B38E751000E}" type="datetimeFigureOut">
              <a:rPr lang="en-NZ" smtClean="0"/>
              <a:t>22/09/2022</a:t>
            </a:fld>
            <a:endParaRPr lang="en-N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0D0A4F-3432-4B14-ABA2-19C631D137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537FCC-2705-417A-9DCF-352453A281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9A18C-324D-4832-8CD6-A8A4B885A731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1349564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C74B7A-D684-4791-85E0-35FA237B8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4699E8C-BB14-4F72-BA63-EE571AD344E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N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5DDD116-1BEE-4F44-9B85-5E984310A6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B55B047-0FBB-4B7E-BD15-0906C472B2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124E0-0A91-405B-BF2A-6B38E751000E}" type="datetimeFigureOut">
              <a:rPr lang="en-NZ" smtClean="0"/>
              <a:t>22/09/2022</a:t>
            </a:fld>
            <a:endParaRPr lang="en-N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FA74099-F2B8-48D9-987F-41447DB69B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664972-883F-41D6-AAB4-0965F299B0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9A18C-324D-4832-8CD6-A8A4B885A731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7144790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14BE5A4-31FA-49EF-9614-7FF93D8658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407C80-D234-4116-B8B0-FA741AD873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011469-A70B-45CA-A8F9-84FA22405E6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3124E0-0A91-405B-BF2A-6B38E751000E}" type="datetimeFigureOut">
              <a:rPr lang="en-NZ" smtClean="0"/>
              <a:t>22/09/2022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985FED-0978-4838-8CE1-DDAF17BE00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922B04-BB49-44F5-B4BA-B1857505CE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89A18C-324D-4832-8CD6-A8A4B885A731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665636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685A3B99-EB2F-4BAB-AB64-F6E13F957339}"/>
              </a:ext>
            </a:extLst>
          </p:cNvPr>
          <p:cNvSpPr txBox="1">
            <a:spLocks/>
          </p:cNvSpPr>
          <p:nvPr/>
        </p:nvSpPr>
        <p:spPr>
          <a:xfrm>
            <a:off x="-1" y="0"/>
            <a:ext cx="9144001" cy="685800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US" sz="3600" dirty="0"/>
          </a:p>
          <a:p>
            <a:pPr marL="0" indent="0" algn="ctr">
              <a:buNone/>
            </a:pPr>
            <a:r>
              <a:rPr lang="en-US" sz="3600" dirty="0"/>
              <a:t>“Beyond Our Four Walls</a:t>
            </a:r>
            <a:r>
              <a:rPr lang="en-NZ" sz="3600" b="1" dirty="0"/>
              <a:t>”</a:t>
            </a:r>
          </a:p>
          <a:p>
            <a:pPr marL="0" indent="0" algn="ctr">
              <a:buNone/>
            </a:pPr>
            <a:r>
              <a:rPr lang="en-NZ" sz="3600" b="1" dirty="0"/>
              <a:t>Part 6. “Never Let a Chance Go By!”</a:t>
            </a:r>
            <a:endParaRPr lang="en-US" sz="3600" dirty="0"/>
          </a:p>
          <a:p>
            <a:pPr marL="0" indent="0" algn="ctr">
              <a:buNone/>
            </a:pPr>
            <a:r>
              <a:rPr lang="en-NZ" sz="3600" dirty="0"/>
              <a:t>John Staiger</a:t>
            </a:r>
          </a:p>
          <a:p>
            <a:pPr algn="ctr"/>
            <a:endParaRPr lang="en-NZ" sz="800" dirty="0"/>
          </a:p>
          <a:p>
            <a:pPr marL="0" indent="0" algn="ctr">
              <a:buNone/>
            </a:pPr>
            <a:r>
              <a:rPr lang="en-NZ" sz="3600" dirty="0"/>
              <a:t>Morningside Church of Christ </a:t>
            </a:r>
          </a:p>
          <a:p>
            <a:pPr algn="ctr"/>
            <a:endParaRPr lang="en-NZ" sz="800" dirty="0"/>
          </a:p>
          <a:p>
            <a:pPr marL="0" indent="0" algn="ctr">
              <a:buNone/>
            </a:pPr>
            <a:r>
              <a:rPr lang="en-NZ" sz="3600" dirty="0"/>
              <a:t>Wednesday 11 May 2022</a:t>
            </a:r>
          </a:p>
          <a:p>
            <a:pPr algn="ctr"/>
            <a:endParaRPr lang="en-NZ" sz="800" dirty="0"/>
          </a:p>
          <a:p>
            <a:pPr marL="0" indent="0" algn="ctr">
              <a:buNone/>
            </a:pPr>
            <a:r>
              <a:rPr lang="en-NZ" sz="3600" dirty="0"/>
              <a:t>Broadcast on Facebook Live</a:t>
            </a:r>
          </a:p>
          <a:p>
            <a:pPr marL="0" indent="0" algn="ctr">
              <a:buNone/>
            </a:pPr>
            <a:r>
              <a:rPr lang="en-NZ" sz="3600" dirty="0"/>
              <a:t>Auckland, Aotearoa/NZ.</a:t>
            </a:r>
          </a:p>
          <a:p>
            <a:pPr algn="ctr"/>
            <a:endParaRPr lang="en-NZ" sz="800" dirty="0"/>
          </a:p>
          <a:p>
            <a:pPr marL="0" indent="0" algn="ctr">
              <a:buNone/>
            </a:pPr>
            <a:r>
              <a:rPr lang="en-NZ" sz="3600" dirty="0"/>
              <a:t>www.morningsidechurchofchrist.org.nz</a:t>
            </a:r>
          </a:p>
        </p:txBody>
      </p:sp>
    </p:spTree>
    <p:extLst>
      <p:ext uri="{BB962C8B-B14F-4D97-AF65-F5344CB8AC3E}">
        <p14:creationId xmlns:p14="http://schemas.microsoft.com/office/powerpoint/2010/main" val="6135133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DA7C30-6130-142D-E583-E5CCD1F6400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575187"/>
            <a:ext cx="7886700" cy="1061884"/>
          </a:xfrm>
        </p:spPr>
        <p:txBody>
          <a:bodyPr>
            <a:normAutofit/>
          </a:bodyPr>
          <a:lstStyle/>
          <a:p>
            <a:r>
              <a:rPr lang="en-NZ" sz="4400" dirty="0"/>
              <a:t>In the Closet…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3E09301-2502-6165-9A51-489B387852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825910"/>
            <a:ext cx="3886200" cy="5351053"/>
          </a:xfrm>
        </p:spPr>
        <p:txBody>
          <a:bodyPr>
            <a:normAutofit/>
          </a:bodyPr>
          <a:lstStyle/>
          <a:p>
            <a:r>
              <a:rPr lang="en-NZ" sz="3200" b="1" dirty="0"/>
              <a:t>Make a prayer list.</a:t>
            </a:r>
          </a:p>
          <a:p>
            <a:r>
              <a:rPr lang="en-NZ" sz="3200" b="1" dirty="0"/>
              <a:t>1. Your nearest and dearest.</a:t>
            </a:r>
          </a:p>
          <a:p>
            <a:pPr marL="514350" indent="-514350">
              <a:buAutoNum type="alphaLcPeriod"/>
            </a:pPr>
            <a:r>
              <a:rPr lang="en-NZ" sz="3200" b="1" dirty="0"/>
              <a:t>Repent of any issues.</a:t>
            </a:r>
          </a:p>
          <a:p>
            <a:pPr marL="514350" indent="-514350">
              <a:buAutoNum type="alphaLcPeriod"/>
            </a:pPr>
            <a:r>
              <a:rPr lang="en-NZ" sz="3200" b="1" dirty="0"/>
              <a:t>Respect their view of you as someone they know.</a:t>
            </a:r>
          </a:p>
          <a:p>
            <a:pPr lvl="1"/>
            <a:r>
              <a:rPr lang="en-NZ" sz="3200" b="1" dirty="0">
                <a:solidFill>
                  <a:schemeClr val="bg1"/>
                </a:solidFill>
              </a:rPr>
              <a:t>Matthew 13:57—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31FDA16-7A7B-B928-16EE-AE05C79DBE3C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9144000" cy="4094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Series: “Beyond Our Four Walls</a:t>
            </a:r>
            <a:r>
              <a:rPr lang="en-NZ" sz="2400" dirty="0"/>
              <a:t>” Part 6</a:t>
            </a:r>
            <a:r>
              <a:rPr lang="en-NZ" sz="2400" b="1" dirty="0"/>
              <a:t>. “Never Let a Chance Go By!” </a:t>
            </a:r>
            <a:endParaRPr lang="en-US" sz="2400" dirty="0"/>
          </a:p>
        </p:txBody>
      </p:sp>
      <p:pic>
        <p:nvPicPr>
          <p:cNvPr id="1028" name="Picture 4" descr="Your Journey Starts Here Sign Stock Photo - Download Image ...">
            <a:extLst>
              <a:ext uri="{FF2B5EF4-FFF2-40B4-BE49-F238E27FC236}">
                <a16:creationId xmlns:a16="http://schemas.microsoft.com/office/drawing/2014/main" id="{90B0F481-AE1C-D7B3-4486-FA3C2DF3E1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43944"/>
            <a:ext cx="4514851" cy="3180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Franchise Systems">
            <a:extLst>
              <a:ext uri="{FF2B5EF4-FFF2-40B4-BE49-F238E27FC236}">
                <a16:creationId xmlns:a16="http://schemas.microsoft.com/office/drawing/2014/main" id="{EE054673-8B6E-9694-287A-49AAB07AF2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60297"/>
            <a:ext cx="1559778" cy="1085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68995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DA7C30-6130-142D-E583-E5CCD1F6400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575187"/>
            <a:ext cx="7886700" cy="1061884"/>
          </a:xfrm>
        </p:spPr>
        <p:txBody>
          <a:bodyPr>
            <a:normAutofit/>
          </a:bodyPr>
          <a:lstStyle/>
          <a:p>
            <a:r>
              <a:rPr lang="en-NZ" sz="4400" dirty="0"/>
              <a:t>In the Closet…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3E09301-2502-6165-9A51-489B387852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825910"/>
            <a:ext cx="3886200" cy="5351053"/>
          </a:xfrm>
        </p:spPr>
        <p:txBody>
          <a:bodyPr>
            <a:normAutofit/>
          </a:bodyPr>
          <a:lstStyle/>
          <a:p>
            <a:r>
              <a:rPr lang="en-NZ" sz="3200" b="1" dirty="0"/>
              <a:t>Make a prayer list.</a:t>
            </a:r>
          </a:p>
          <a:p>
            <a:r>
              <a:rPr lang="en-NZ" sz="3200" b="1" dirty="0"/>
              <a:t>1. Your nearest and dearest.</a:t>
            </a:r>
          </a:p>
          <a:p>
            <a:pPr marL="514350" indent="-514350">
              <a:buAutoNum type="alphaLcPeriod"/>
            </a:pPr>
            <a:r>
              <a:rPr lang="en-NZ" sz="3200" b="1" dirty="0"/>
              <a:t>Repent of any issues.</a:t>
            </a:r>
          </a:p>
          <a:p>
            <a:pPr marL="514350" indent="-514350">
              <a:buAutoNum type="alphaLcPeriod"/>
            </a:pPr>
            <a:r>
              <a:rPr lang="en-NZ" sz="3200" b="1" dirty="0"/>
              <a:t>Respect their view of you as someone they know.</a:t>
            </a:r>
          </a:p>
          <a:p>
            <a:pPr lvl="1"/>
            <a:r>
              <a:rPr lang="en-NZ" sz="3200" b="1" dirty="0"/>
              <a:t>Matthew 13:57—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31FDA16-7A7B-B928-16EE-AE05C79DBE3C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9144000" cy="4094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Series: “Beyond Our Four Walls</a:t>
            </a:r>
            <a:r>
              <a:rPr lang="en-NZ" sz="2400" dirty="0"/>
              <a:t>” Part 6</a:t>
            </a:r>
            <a:r>
              <a:rPr lang="en-NZ" sz="2400" b="1" dirty="0"/>
              <a:t>. “Never Let a Chance Go By!” </a:t>
            </a:r>
            <a:endParaRPr lang="en-US" sz="2400" dirty="0"/>
          </a:p>
        </p:txBody>
      </p:sp>
      <p:pic>
        <p:nvPicPr>
          <p:cNvPr id="1028" name="Picture 4" descr="Your Journey Starts Here Sign Stock Photo - Download Image ...">
            <a:extLst>
              <a:ext uri="{FF2B5EF4-FFF2-40B4-BE49-F238E27FC236}">
                <a16:creationId xmlns:a16="http://schemas.microsoft.com/office/drawing/2014/main" id="{90B0F481-AE1C-D7B3-4486-FA3C2DF3E1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43944"/>
            <a:ext cx="4514851" cy="3180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Franchise Systems">
            <a:extLst>
              <a:ext uri="{FF2B5EF4-FFF2-40B4-BE49-F238E27FC236}">
                <a16:creationId xmlns:a16="http://schemas.microsoft.com/office/drawing/2014/main" id="{EE054673-8B6E-9694-287A-49AAB07AF2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60297"/>
            <a:ext cx="1559778" cy="1085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7703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DA7C30-6130-142D-E583-E5CCD1F6400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575187"/>
            <a:ext cx="7886700" cy="1061884"/>
          </a:xfrm>
        </p:spPr>
        <p:txBody>
          <a:bodyPr>
            <a:normAutofit lnSpcReduction="10000"/>
          </a:bodyPr>
          <a:lstStyle/>
          <a:p>
            <a:r>
              <a:rPr lang="en-NZ" sz="4400" dirty="0"/>
              <a:t>In the Closet…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3E09301-2502-6165-9A51-489B387852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825910"/>
            <a:ext cx="3886200" cy="5351053"/>
          </a:xfrm>
        </p:spPr>
        <p:txBody>
          <a:bodyPr>
            <a:normAutofit lnSpcReduction="10000"/>
          </a:bodyPr>
          <a:lstStyle/>
          <a:p>
            <a:pPr algn="l"/>
            <a:r>
              <a:rPr lang="en-NZ" sz="3600" b="1" dirty="0">
                <a:latin typeface="system-ui"/>
              </a:rPr>
              <a:t>Matthew 13:57—</a:t>
            </a:r>
            <a:endParaRPr lang="en-NZ" sz="3600" b="1" i="0" dirty="0">
              <a:effectLst/>
              <a:latin typeface="system-ui"/>
            </a:endParaRPr>
          </a:p>
          <a:p>
            <a:pPr algn="l"/>
            <a:r>
              <a:rPr lang="en-NZ" sz="3600" b="1" i="0" dirty="0">
                <a:effectLst/>
                <a:latin typeface="system-ui"/>
              </a:rPr>
              <a:t>And they took offense at Him. But Jesus said to them, “A prophet is not without honour except in his hometown and in his </a:t>
            </a:r>
            <a:r>
              <a:rPr lang="en-NZ" sz="3600" b="1" i="1" dirty="0">
                <a:effectLst/>
                <a:latin typeface="system-ui"/>
              </a:rPr>
              <a:t>own</a:t>
            </a:r>
            <a:r>
              <a:rPr lang="en-NZ" sz="3600" b="1" dirty="0">
                <a:effectLst/>
                <a:latin typeface="system-ui"/>
              </a:rPr>
              <a:t> household.” </a:t>
            </a:r>
            <a:r>
              <a:rPr lang="en-NZ" sz="2400" b="0" i="0" dirty="0">
                <a:solidFill>
                  <a:srgbClr val="000000"/>
                </a:solidFill>
                <a:effectLst/>
                <a:latin typeface="system-ui"/>
              </a:rPr>
              <a:t>(NASB95)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31FDA16-7A7B-B928-16EE-AE05C79DBE3C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9144000" cy="4094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Series: “Beyond Our Four Walls</a:t>
            </a:r>
            <a:r>
              <a:rPr lang="en-NZ" sz="2400" dirty="0"/>
              <a:t>” Part 6</a:t>
            </a:r>
            <a:r>
              <a:rPr lang="en-NZ" sz="2400" b="1" dirty="0"/>
              <a:t>. “Never Let a Chance Go By!” </a:t>
            </a:r>
            <a:endParaRPr lang="en-US" sz="2400" dirty="0"/>
          </a:p>
        </p:txBody>
      </p:sp>
      <p:pic>
        <p:nvPicPr>
          <p:cNvPr id="1028" name="Picture 4" descr="Your Journey Starts Here Sign Stock Photo - Download Image ...">
            <a:extLst>
              <a:ext uri="{FF2B5EF4-FFF2-40B4-BE49-F238E27FC236}">
                <a16:creationId xmlns:a16="http://schemas.microsoft.com/office/drawing/2014/main" id="{90B0F481-AE1C-D7B3-4486-FA3C2DF3E1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43944"/>
            <a:ext cx="4514851" cy="3180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Franchise Systems">
            <a:extLst>
              <a:ext uri="{FF2B5EF4-FFF2-40B4-BE49-F238E27FC236}">
                <a16:creationId xmlns:a16="http://schemas.microsoft.com/office/drawing/2014/main" id="{0F8E4BEE-834F-6BCF-4D40-36B705F401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60297"/>
            <a:ext cx="1559778" cy="1085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17290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DA7C30-6130-142D-E583-E5CCD1F6400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575187"/>
            <a:ext cx="7886700" cy="1061884"/>
          </a:xfrm>
        </p:spPr>
        <p:txBody>
          <a:bodyPr>
            <a:normAutofit/>
          </a:bodyPr>
          <a:lstStyle/>
          <a:p>
            <a:r>
              <a:rPr lang="en-NZ" sz="4400" dirty="0"/>
              <a:t>In the Closet…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3E09301-2502-6165-9A51-489B387852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825910"/>
            <a:ext cx="3886200" cy="5351053"/>
          </a:xfrm>
        </p:spPr>
        <p:txBody>
          <a:bodyPr>
            <a:normAutofit/>
          </a:bodyPr>
          <a:lstStyle/>
          <a:p>
            <a:r>
              <a:rPr lang="en-NZ" sz="3200" b="1" dirty="0"/>
              <a:t>Make a prayer list.</a:t>
            </a:r>
          </a:p>
          <a:p>
            <a:r>
              <a:rPr lang="en-NZ" sz="3200" b="1" dirty="0"/>
              <a:t>2. Strangers.</a:t>
            </a:r>
          </a:p>
          <a:p>
            <a:pPr marL="514350" indent="-514350">
              <a:buAutoNum type="alphaLcPeriod"/>
            </a:pPr>
            <a:endParaRPr lang="en-NZ" sz="3200" b="1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31FDA16-7A7B-B928-16EE-AE05C79DBE3C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9144000" cy="4094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Series: “Beyond Our Four Walls</a:t>
            </a:r>
            <a:r>
              <a:rPr lang="en-NZ" sz="2400" dirty="0"/>
              <a:t>” Part 6</a:t>
            </a:r>
            <a:r>
              <a:rPr lang="en-NZ" sz="2400" b="1" dirty="0"/>
              <a:t>. “Never Let a Chance Go By!” </a:t>
            </a:r>
            <a:endParaRPr lang="en-US" sz="2400" dirty="0"/>
          </a:p>
        </p:txBody>
      </p:sp>
      <p:pic>
        <p:nvPicPr>
          <p:cNvPr id="1028" name="Picture 4" descr="Your Journey Starts Here Sign Stock Photo - Download Image ...">
            <a:extLst>
              <a:ext uri="{FF2B5EF4-FFF2-40B4-BE49-F238E27FC236}">
                <a16:creationId xmlns:a16="http://schemas.microsoft.com/office/drawing/2014/main" id="{90B0F481-AE1C-D7B3-4486-FA3C2DF3E1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43944"/>
            <a:ext cx="4514851" cy="3180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Franchise Systems">
            <a:extLst>
              <a:ext uri="{FF2B5EF4-FFF2-40B4-BE49-F238E27FC236}">
                <a16:creationId xmlns:a16="http://schemas.microsoft.com/office/drawing/2014/main" id="{B0677738-0845-A5CA-4AC9-0E72AE354E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60297"/>
            <a:ext cx="1559778" cy="1085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43629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DA7C30-6130-142D-E583-E5CCD1F6400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575187"/>
            <a:ext cx="7886700" cy="1061884"/>
          </a:xfrm>
        </p:spPr>
        <p:txBody>
          <a:bodyPr>
            <a:normAutofit/>
          </a:bodyPr>
          <a:lstStyle/>
          <a:p>
            <a:r>
              <a:rPr lang="en-NZ" sz="4400" dirty="0"/>
              <a:t>In the Closet…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3E09301-2502-6165-9A51-489B387852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825910"/>
            <a:ext cx="3886200" cy="5351053"/>
          </a:xfrm>
        </p:spPr>
        <p:txBody>
          <a:bodyPr>
            <a:normAutofit/>
          </a:bodyPr>
          <a:lstStyle/>
          <a:p>
            <a:r>
              <a:rPr lang="en-NZ" sz="3200" b="1" dirty="0"/>
              <a:t>Make a prayer list.</a:t>
            </a:r>
          </a:p>
          <a:p>
            <a:r>
              <a:rPr lang="en-NZ" sz="3200" b="1" dirty="0"/>
              <a:t>2. Strangers.</a:t>
            </a:r>
          </a:p>
          <a:p>
            <a:pPr marL="514350" indent="-514350">
              <a:buAutoNum type="alphaLcPeriod"/>
            </a:pPr>
            <a:r>
              <a:rPr lang="en-NZ" sz="3200" b="1" dirty="0"/>
              <a:t>Memorise their names.</a:t>
            </a:r>
          </a:p>
          <a:p>
            <a:pPr marL="514350" indent="-514350">
              <a:buAutoNum type="alphaLcPeriod"/>
            </a:pPr>
            <a:endParaRPr lang="en-NZ" sz="3200" b="1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31FDA16-7A7B-B928-16EE-AE05C79DBE3C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9144000" cy="4094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Series: “Beyond Our Four Walls</a:t>
            </a:r>
            <a:r>
              <a:rPr lang="en-NZ" sz="2400" dirty="0"/>
              <a:t>” Part 6</a:t>
            </a:r>
            <a:r>
              <a:rPr lang="en-NZ" sz="2400" b="1" dirty="0"/>
              <a:t>. “Never Let a Chance Go By!” </a:t>
            </a:r>
            <a:endParaRPr lang="en-US" sz="2400" dirty="0"/>
          </a:p>
        </p:txBody>
      </p:sp>
      <p:pic>
        <p:nvPicPr>
          <p:cNvPr id="1028" name="Picture 4" descr="Your Journey Starts Here Sign Stock Photo - Download Image ...">
            <a:extLst>
              <a:ext uri="{FF2B5EF4-FFF2-40B4-BE49-F238E27FC236}">
                <a16:creationId xmlns:a16="http://schemas.microsoft.com/office/drawing/2014/main" id="{90B0F481-AE1C-D7B3-4486-FA3C2DF3E1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43944"/>
            <a:ext cx="4514851" cy="3180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Franchise Systems">
            <a:extLst>
              <a:ext uri="{FF2B5EF4-FFF2-40B4-BE49-F238E27FC236}">
                <a16:creationId xmlns:a16="http://schemas.microsoft.com/office/drawing/2014/main" id="{1834994B-80D7-D8B9-225D-A0FBCA64A9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60297"/>
            <a:ext cx="1559778" cy="1085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45814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DA7C30-6130-142D-E583-E5CCD1F6400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575187"/>
            <a:ext cx="7886700" cy="1061884"/>
          </a:xfrm>
        </p:spPr>
        <p:txBody>
          <a:bodyPr>
            <a:normAutofit/>
          </a:bodyPr>
          <a:lstStyle/>
          <a:p>
            <a:r>
              <a:rPr lang="en-NZ" sz="4400" dirty="0"/>
              <a:t>In the Closet…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3E09301-2502-6165-9A51-489B387852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825910"/>
            <a:ext cx="3886200" cy="5351053"/>
          </a:xfrm>
        </p:spPr>
        <p:txBody>
          <a:bodyPr>
            <a:normAutofit/>
          </a:bodyPr>
          <a:lstStyle/>
          <a:p>
            <a:r>
              <a:rPr lang="en-NZ" sz="3200" b="1" dirty="0"/>
              <a:t>Make a prayer list.</a:t>
            </a:r>
          </a:p>
          <a:p>
            <a:r>
              <a:rPr lang="en-NZ" sz="3200" b="1" dirty="0"/>
              <a:t>2. Strangers.</a:t>
            </a:r>
          </a:p>
          <a:p>
            <a:pPr marL="514350" indent="-514350">
              <a:buAutoNum type="alphaLcPeriod"/>
            </a:pPr>
            <a:r>
              <a:rPr lang="en-NZ" sz="3200" b="1" dirty="0"/>
              <a:t>Memorise their names.</a:t>
            </a:r>
          </a:p>
          <a:p>
            <a:pPr marL="514350" indent="-514350">
              <a:buAutoNum type="alphaLcPeriod"/>
            </a:pPr>
            <a:r>
              <a:rPr lang="en-NZ" sz="3200" b="1" dirty="0"/>
              <a:t>Pray as you go.</a:t>
            </a:r>
          </a:p>
          <a:p>
            <a:pPr marL="514350" indent="-514350">
              <a:buAutoNum type="alphaLcPeriod"/>
            </a:pPr>
            <a:endParaRPr lang="en-NZ" sz="3200" b="1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31FDA16-7A7B-B928-16EE-AE05C79DBE3C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9144000" cy="4094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Series: “Beyond Our Four Walls</a:t>
            </a:r>
            <a:r>
              <a:rPr lang="en-NZ" sz="2400" dirty="0"/>
              <a:t>” Part 6</a:t>
            </a:r>
            <a:r>
              <a:rPr lang="en-NZ" sz="2400" b="1" dirty="0"/>
              <a:t>. “Never Let a Chance Go By!” </a:t>
            </a:r>
            <a:endParaRPr lang="en-US" sz="2400" dirty="0"/>
          </a:p>
        </p:txBody>
      </p:sp>
      <p:pic>
        <p:nvPicPr>
          <p:cNvPr id="1028" name="Picture 4" descr="Your Journey Starts Here Sign Stock Photo - Download Image ...">
            <a:extLst>
              <a:ext uri="{FF2B5EF4-FFF2-40B4-BE49-F238E27FC236}">
                <a16:creationId xmlns:a16="http://schemas.microsoft.com/office/drawing/2014/main" id="{90B0F481-AE1C-D7B3-4486-FA3C2DF3E1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43944"/>
            <a:ext cx="4514851" cy="3180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Franchise Systems">
            <a:extLst>
              <a:ext uri="{FF2B5EF4-FFF2-40B4-BE49-F238E27FC236}">
                <a16:creationId xmlns:a16="http://schemas.microsoft.com/office/drawing/2014/main" id="{B6FD5133-12A8-A2A7-65CE-C42D6803AC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60297"/>
            <a:ext cx="1559778" cy="1085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9226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DA7C30-6130-142D-E583-E5CCD1F6400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241755" y="575187"/>
            <a:ext cx="2273096" cy="2507124"/>
          </a:xfrm>
        </p:spPr>
        <p:txBody>
          <a:bodyPr>
            <a:normAutofit fontScale="92500"/>
          </a:bodyPr>
          <a:lstStyle/>
          <a:p>
            <a:r>
              <a:rPr lang="en-NZ" sz="4000" dirty="0">
                <a:solidFill>
                  <a:schemeClr val="bg1"/>
                </a:solidFill>
              </a:rPr>
              <a:t>Take your prayers with you…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3E09301-2502-6165-9A51-489B387852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56852"/>
            <a:ext cx="3886200" cy="5501147"/>
          </a:xfrm>
        </p:spPr>
        <p:txBody>
          <a:bodyPr>
            <a:normAutofit fontScale="92500"/>
          </a:bodyPr>
          <a:lstStyle/>
          <a:p>
            <a:pPr algn="l"/>
            <a:r>
              <a:rPr lang="en-NZ" sz="3200" b="1" i="0" dirty="0">
                <a:solidFill>
                  <a:schemeClr val="bg1"/>
                </a:solidFill>
                <a:effectLst/>
                <a:latin typeface="system-ui"/>
              </a:rPr>
              <a:t>Mark 16:15-16—</a:t>
            </a:r>
          </a:p>
          <a:p>
            <a:pPr algn="l"/>
            <a:r>
              <a:rPr lang="en-NZ" sz="3200" b="1" i="0" baseline="30000" dirty="0">
                <a:solidFill>
                  <a:schemeClr val="bg1"/>
                </a:solidFill>
                <a:effectLst/>
                <a:latin typeface="system-ui"/>
              </a:rPr>
              <a:t>15 </a:t>
            </a:r>
            <a:r>
              <a:rPr lang="en-NZ" sz="3200" b="1" i="0" dirty="0">
                <a:solidFill>
                  <a:schemeClr val="bg1"/>
                </a:solidFill>
                <a:effectLst/>
                <a:latin typeface="system-ui"/>
              </a:rPr>
              <a:t>And He said to them, “Go into all the world and preach the gospel to all creation. </a:t>
            </a:r>
            <a:r>
              <a:rPr lang="en-NZ" sz="3200" b="1" i="0" baseline="30000" dirty="0">
                <a:solidFill>
                  <a:schemeClr val="bg1"/>
                </a:solidFill>
                <a:effectLst/>
                <a:latin typeface="system-ui"/>
              </a:rPr>
              <a:t>16 </a:t>
            </a:r>
            <a:r>
              <a:rPr lang="en-NZ" sz="3200" b="1" i="0" dirty="0">
                <a:solidFill>
                  <a:schemeClr val="bg1"/>
                </a:solidFill>
                <a:effectLst/>
                <a:latin typeface="system-ui"/>
              </a:rPr>
              <a:t>He who has believed and has been baptized shall be saved; but he who has disbelieved shall be condemned. </a:t>
            </a:r>
            <a:r>
              <a:rPr lang="en-NZ" sz="2400" b="0" i="0" dirty="0">
                <a:solidFill>
                  <a:schemeClr val="bg1"/>
                </a:solidFill>
                <a:effectLst/>
                <a:latin typeface="system-ui"/>
              </a:rPr>
              <a:t>(NASB95)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31FDA16-7A7B-B928-16EE-AE05C79DBE3C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9144000" cy="4094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Series: “Beyond Our Four Walls</a:t>
            </a:r>
            <a:r>
              <a:rPr lang="en-NZ" sz="2400" dirty="0"/>
              <a:t>” Part 6</a:t>
            </a:r>
            <a:r>
              <a:rPr lang="en-NZ" sz="2400" b="1" dirty="0"/>
              <a:t>. “Never Let a Chance Go By!” </a:t>
            </a:r>
            <a:endParaRPr lang="en-US" sz="2400" dirty="0"/>
          </a:p>
        </p:txBody>
      </p:sp>
      <p:pic>
        <p:nvPicPr>
          <p:cNvPr id="1026" name="Picture 2" descr="Do You Want To Become A Fatherless Daughter Mentor? Now Is ...">
            <a:extLst>
              <a:ext uri="{FF2B5EF4-FFF2-40B4-BE49-F238E27FC236}">
                <a16:creationId xmlns:a16="http://schemas.microsoft.com/office/drawing/2014/main" id="{E7692070-0994-219C-AA5D-4A4D975573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4245" y="3082311"/>
            <a:ext cx="4572000" cy="3222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67356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DA7C30-6130-142D-E583-E5CCD1F6400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241755" y="575187"/>
            <a:ext cx="2273096" cy="2507124"/>
          </a:xfrm>
        </p:spPr>
        <p:txBody>
          <a:bodyPr>
            <a:normAutofit fontScale="92500"/>
          </a:bodyPr>
          <a:lstStyle/>
          <a:p>
            <a:r>
              <a:rPr lang="en-NZ" sz="4000" dirty="0">
                <a:solidFill>
                  <a:schemeClr val="bg1"/>
                </a:solidFill>
              </a:rPr>
              <a:t>Take your prayers with you…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3E09301-2502-6165-9A51-489B387852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56852"/>
            <a:ext cx="3886200" cy="5501147"/>
          </a:xfrm>
        </p:spPr>
        <p:txBody>
          <a:bodyPr>
            <a:normAutofit fontScale="92500"/>
          </a:bodyPr>
          <a:lstStyle/>
          <a:p>
            <a:pPr algn="l"/>
            <a:r>
              <a:rPr lang="en-NZ" sz="3200" b="1" i="0" dirty="0">
                <a:solidFill>
                  <a:schemeClr val="bg1"/>
                </a:solidFill>
                <a:effectLst/>
                <a:latin typeface="system-ui"/>
              </a:rPr>
              <a:t>Mark 16:15-16—</a:t>
            </a:r>
          </a:p>
          <a:p>
            <a:pPr algn="l"/>
            <a:r>
              <a:rPr lang="en-NZ" sz="3200" b="1" i="0" baseline="30000" dirty="0">
                <a:solidFill>
                  <a:schemeClr val="bg1"/>
                </a:solidFill>
                <a:effectLst/>
                <a:latin typeface="system-ui"/>
              </a:rPr>
              <a:t>15 </a:t>
            </a:r>
            <a:r>
              <a:rPr lang="en-NZ" sz="3200" b="1" i="0" dirty="0">
                <a:solidFill>
                  <a:schemeClr val="bg1"/>
                </a:solidFill>
                <a:effectLst/>
                <a:latin typeface="system-ui"/>
              </a:rPr>
              <a:t>And He said to them, “Go into all the world and preach the gospel to all creation. </a:t>
            </a:r>
            <a:r>
              <a:rPr lang="en-NZ" sz="3200" b="1" i="0" baseline="30000" dirty="0">
                <a:solidFill>
                  <a:schemeClr val="bg1"/>
                </a:solidFill>
                <a:effectLst/>
                <a:latin typeface="system-ui"/>
              </a:rPr>
              <a:t>16 </a:t>
            </a:r>
            <a:r>
              <a:rPr lang="en-NZ" sz="3200" b="1" i="0" dirty="0">
                <a:solidFill>
                  <a:schemeClr val="bg1"/>
                </a:solidFill>
                <a:effectLst/>
                <a:latin typeface="system-ui"/>
              </a:rPr>
              <a:t>He who has believed and has been baptized shall be saved; but he who has disbelieved shall be condemned. </a:t>
            </a:r>
            <a:r>
              <a:rPr lang="en-NZ" sz="2400" b="0" i="0" dirty="0">
                <a:solidFill>
                  <a:schemeClr val="bg1"/>
                </a:solidFill>
                <a:effectLst/>
                <a:latin typeface="system-ui"/>
              </a:rPr>
              <a:t>(NASB95)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31FDA16-7A7B-B928-16EE-AE05C79DBE3C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9144000" cy="4094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Series: “Beyond Our Four Walls</a:t>
            </a:r>
            <a:r>
              <a:rPr lang="en-NZ" sz="2400" dirty="0"/>
              <a:t>” Part 6</a:t>
            </a:r>
            <a:r>
              <a:rPr lang="en-NZ" sz="2400" b="1" dirty="0"/>
              <a:t>. “Never Let a Chance Go By!” </a:t>
            </a:r>
            <a:endParaRPr lang="en-US" sz="2400" dirty="0"/>
          </a:p>
        </p:txBody>
      </p:sp>
      <p:pic>
        <p:nvPicPr>
          <p:cNvPr id="1026" name="Picture 2" descr="Do You Want To Become A Fatherless Daughter Mentor? Now Is ...">
            <a:extLst>
              <a:ext uri="{FF2B5EF4-FFF2-40B4-BE49-F238E27FC236}">
                <a16:creationId xmlns:a16="http://schemas.microsoft.com/office/drawing/2014/main" id="{E7692070-0994-219C-AA5D-4A4D975573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4245" y="3082311"/>
            <a:ext cx="4572000" cy="3222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Go comic word. Pop art retro vector ... | Stock vector | Colourbox">
            <a:extLst>
              <a:ext uri="{FF2B5EF4-FFF2-40B4-BE49-F238E27FC236}">
                <a16:creationId xmlns:a16="http://schemas.microsoft.com/office/drawing/2014/main" id="{164DC64C-7E63-D10F-A37A-284016D6559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15" t="14839" r="4193" b="10323"/>
          <a:stretch/>
        </p:blipFill>
        <p:spPr bwMode="auto">
          <a:xfrm>
            <a:off x="140110" y="980578"/>
            <a:ext cx="1917291" cy="167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21967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DA7C30-6130-142D-E583-E5CCD1F6400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241755" y="575187"/>
            <a:ext cx="2273096" cy="2507124"/>
          </a:xfrm>
        </p:spPr>
        <p:txBody>
          <a:bodyPr>
            <a:normAutofit fontScale="92500"/>
          </a:bodyPr>
          <a:lstStyle/>
          <a:p>
            <a:r>
              <a:rPr lang="en-NZ" sz="4000" dirty="0"/>
              <a:t>Take your prayers with you…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3E09301-2502-6165-9A51-489B387852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56852"/>
            <a:ext cx="3886200" cy="5501147"/>
          </a:xfrm>
        </p:spPr>
        <p:txBody>
          <a:bodyPr>
            <a:normAutofit fontScale="92500"/>
          </a:bodyPr>
          <a:lstStyle/>
          <a:p>
            <a:pPr algn="l"/>
            <a:r>
              <a:rPr lang="en-NZ" sz="3200" b="1" i="0" dirty="0">
                <a:solidFill>
                  <a:schemeClr val="bg1"/>
                </a:solidFill>
                <a:effectLst/>
                <a:latin typeface="system-ui"/>
              </a:rPr>
              <a:t>Mark 16:15-16—</a:t>
            </a:r>
          </a:p>
          <a:p>
            <a:pPr algn="l"/>
            <a:r>
              <a:rPr lang="en-NZ" sz="3200" b="1" i="0" baseline="30000" dirty="0">
                <a:solidFill>
                  <a:schemeClr val="bg1"/>
                </a:solidFill>
                <a:effectLst/>
                <a:latin typeface="system-ui"/>
              </a:rPr>
              <a:t>15 </a:t>
            </a:r>
            <a:r>
              <a:rPr lang="en-NZ" sz="3200" b="1" i="0" dirty="0">
                <a:solidFill>
                  <a:schemeClr val="bg1"/>
                </a:solidFill>
                <a:effectLst/>
                <a:latin typeface="system-ui"/>
              </a:rPr>
              <a:t>And He said to them, “Go into all the world and preach the gospel to all creation. </a:t>
            </a:r>
            <a:r>
              <a:rPr lang="en-NZ" sz="3200" b="1" i="0" baseline="30000" dirty="0">
                <a:solidFill>
                  <a:schemeClr val="bg1"/>
                </a:solidFill>
                <a:effectLst/>
                <a:latin typeface="system-ui"/>
              </a:rPr>
              <a:t>16 </a:t>
            </a:r>
            <a:r>
              <a:rPr lang="en-NZ" sz="3200" b="1" i="0" dirty="0">
                <a:solidFill>
                  <a:schemeClr val="bg1"/>
                </a:solidFill>
                <a:effectLst/>
                <a:latin typeface="system-ui"/>
              </a:rPr>
              <a:t>He who has believed and has been baptized shall be saved; but he who has disbelieved shall be condemned. </a:t>
            </a:r>
            <a:r>
              <a:rPr lang="en-NZ" sz="2400" b="0" i="0" dirty="0">
                <a:solidFill>
                  <a:schemeClr val="bg1"/>
                </a:solidFill>
                <a:effectLst/>
                <a:latin typeface="system-ui"/>
              </a:rPr>
              <a:t>(NASB95)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31FDA16-7A7B-B928-16EE-AE05C79DBE3C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9144000" cy="4094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Series: “Beyond Our Four Walls</a:t>
            </a:r>
            <a:r>
              <a:rPr lang="en-NZ" sz="2400" dirty="0"/>
              <a:t>” Part 6</a:t>
            </a:r>
            <a:r>
              <a:rPr lang="en-NZ" sz="2400" b="1" dirty="0"/>
              <a:t>. “Never Let a Chance Go By!” </a:t>
            </a:r>
            <a:endParaRPr lang="en-US" sz="2400" dirty="0"/>
          </a:p>
        </p:txBody>
      </p:sp>
      <p:pic>
        <p:nvPicPr>
          <p:cNvPr id="1026" name="Picture 2" descr="Do You Want To Become A Fatherless Daughter Mentor? Now Is ...">
            <a:extLst>
              <a:ext uri="{FF2B5EF4-FFF2-40B4-BE49-F238E27FC236}">
                <a16:creationId xmlns:a16="http://schemas.microsoft.com/office/drawing/2014/main" id="{E7692070-0994-219C-AA5D-4A4D975573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4245" y="3082311"/>
            <a:ext cx="4572000" cy="3222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Go comic word. Pop art retro vector ... | Stock vector | Colourbox">
            <a:extLst>
              <a:ext uri="{FF2B5EF4-FFF2-40B4-BE49-F238E27FC236}">
                <a16:creationId xmlns:a16="http://schemas.microsoft.com/office/drawing/2014/main" id="{164DC64C-7E63-D10F-A37A-284016D6559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15" t="14839" r="4193" b="10323"/>
          <a:stretch/>
        </p:blipFill>
        <p:spPr bwMode="auto">
          <a:xfrm>
            <a:off x="140110" y="980578"/>
            <a:ext cx="1917291" cy="167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58715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DA7C30-6130-142D-E583-E5CCD1F6400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241755" y="575187"/>
            <a:ext cx="2273096" cy="2507124"/>
          </a:xfrm>
        </p:spPr>
        <p:txBody>
          <a:bodyPr>
            <a:normAutofit fontScale="92500"/>
          </a:bodyPr>
          <a:lstStyle/>
          <a:p>
            <a:r>
              <a:rPr lang="en-NZ" sz="4000" dirty="0"/>
              <a:t>Take your prayers with you…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3E09301-2502-6165-9A51-489B387852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56852"/>
            <a:ext cx="3886200" cy="5501147"/>
          </a:xfrm>
        </p:spPr>
        <p:txBody>
          <a:bodyPr>
            <a:normAutofit fontScale="92500"/>
          </a:bodyPr>
          <a:lstStyle/>
          <a:p>
            <a:pPr algn="l"/>
            <a:r>
              <a:rPr lang="en-NZ" sz="3200" b="1" i="0" dirty="0">
                <a:solidFill>
                  <a:srgbClr val="000000"/>
                </a:solidFill>
                <a:effectLst/>
                <a:latin typeface="system-ui"/>
              </a:rPr>
              <a:t>Mark 16:15-16—</a:t>
            </a:r>
          </a:p>
          <a:p>
            <a:pPr algn="l"/>
            <a:r>
              <a:rPr lang="en-NZ" sz="3200" b="1" i="0" baseline="30000" dirty="0">
                <a:solidFill>
                  <a:schemeClr val="bg1"/>
                </a:solidFill>
                <a:effectLst/>
                <a:latin typeface="system-ui"/>
              </a:rPr>
              <a:t>15 </a:t>
            </a:r>
            <a:r>
              <a:rPr lang="en-NZ" sz="3200" b="1" i="0" dirty="0">
                <a:solidFill>
                  <a:schemeClr val="bg1"/>
                </a:solidFill>
                <a:effectLst/>
                <a:latin typeface="system-ui"/>
              </a:rPr>
              <a:t>And He said to them, “Go into all the world and preach the gospel to all creation. </a:t>
            </a:r>
            <a:r>
              <a:rPr lang="en-NZ" sz="3200" b="1" i="0" baseline="30000" dirty="0">
                <a:solidFill>
                  <a:schemeClr val="bg1"/>
                </a:solidFill>
                <a:effectLst/>
                <a:latin typeface="system-ui"/>
              </a:rPr>
              <a:t>16 </a:t>
            </a:r>
            <a:r>
              <a:rPr lang="en-NZ" sz="3200" b="1" i="0" dirty="0">
                <a:solidFill>
                  <a:schemeClr val="bg1"/>
                </a:solidFill>
                <a:effectLst/>
                <a:latin typeface="system-ui"/>
              </a:rPr>
              <a:t>He who has believed and has been baptized shall be saved; but he who has disbelieved shall be condemned. </a:t>
            </a:r>
            <a:r>
              <a:rPr lang="en-NZ" sz="2400" b="0" i="0" dirty="0">
                <a:solidFill>
                  <a:schemeClr val="bg1"/>
                </a:solidFill>
                <a:effectLst/>
                <a:latin typeface="system-ui"/>
              </a:rPr>
              <a:t>(NASB95)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31FDA16-7A7B-B928-16EE-AE05C79DBE3C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9144000" cy="4094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Series: “Beyond Our Four Walls</a:t>
            </a:r>
            <a:r>
              <a:rPr lang="en-NZ" sz="2400" dirty="0"/>
              <a:t>” Part 6</a:t>
            </a:r>
            <a:r>
              <a:rPr lang="en-NZ" sz="2400" b="1" dirty="0"/>
              <a:t>. “Never Let a Chance Go By!” </a:t>
            </a:r>
            <a:endParaRPr lang="en-US" sz="2400" dirty="0"/>
          </a:p>
        </p:txBody>
      </p:sp>
      <p:pic>
        <p:nvPicPr>
          <p:cNvPr id="1026" name="Picture 2" descr="Do You Want To Become A Fatherless Daughter Mentor? Now Is ...">
            <a:extLst>
              <a:ext uri="{FF2B5EF4-FFF2-40B4-BE49-F238E27FC236}">
                <a16:creationId xmlns:a16="http://schemas.microsoft.com/office/drawing/2014/main" id="{E7692070-0994-219C-AA5D-4A4D975573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4245" y="3082311"/>
            <a:ext cx="4572000" cy="3222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Go comic word. Pop art retro vector ... | Stock vector | Colourbox">
            <a:extLst>
              <a:ext uri="{FF2B5EF4-FFF2-40B4-BE49-F238E27FC236}">
                <a16:creationId xmlns:a16="http://schemas.microsoft.com/office/drawing/2014/main" id="{164DC64C-7E63-D10F-A37A-284016D6559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15" t="14839" r="4193" b="10323"/>
          <a:stretch/>
        </p:blipFill>
        <p:spPr bwMode="auto">
          <a:xfrm>
            <a:off x="140110" y="980578"/>
            <a:ext cx="1917291" cy="167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76925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86295E7F-EA66-480B-B001-C8BE7CD619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40030" y="4892040"/>
            <a:ext cx="8661654" cy="1645920"/>
          </a:xfrm>
          <a:prstGeom prst="rect">
            <a:avLst/>
          </a:prstGeom>
          <a:solidFill>
            <a:srgbClr val="262626"/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FC0B7C8-D093-45E2-9C15-6CE2B82C79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9014" y="5091762"/>
            <a:ext cx="5613590" cy="1264588"/>
          </a:xfrm>
        </p:spPr>
        <p:txBody>
          <a:bodyPr anchor="ctr">
            <a:normAutofit/>
          </a:bodyPr>
          <a:lstStyle/>
          <a:p>
            <a:pPr marL="0" indent="0" algn="r">
              <a:buNone/>
            </a:pPr>
            <a:r>
              <a:rPr lang="en-US" sz="4200" dirty="0">
                <a:solidFill>
                  <a:srgbClr val="FFFFFF"/>
                </a:solidFill>
              </a:rPr>
              <a:t>“Beyond Our Four Walls</a:t>
            </a:r>
            <a:r>
              <a:rPr lang="en-NZ" sz="4200" b="1" dirty="0">
                <a:solidFill>
                  <a:srgbClr val="FFFFFF"/>
                </a:solidFill>
              </a:rPr>
              <a:t>”</a:t>
            </a:r>
            <a:br>
              <a:rPr lang="en-NZ" sz="4200" b="1" dirty="0">
                <a:solidFill>
                  <a:srgbClr val="FFFFFF"/>
                </a:solidFill>
              </a:rPr>
            </a:br>
            <a:endParaRPr lang="en-NZ" sz="4200" dirty="0">
              <a:solidFill>
                <a:srgbClr val="FFFFFF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9C91E38-E440-4BA1-B80F-DEE8731A46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28769" y="5075946"/>
            <a:ext cx="2153396" cy="1264587"/>
          </a:xfrm>
        </p:spPr>
        <p:txBody>
          <a:bodyPr anchor="ctr">
            <a:normAutofit/>
          </a:bodyPr>
          <a:lstStyle/>
          <a:p>
            <a:pPr algn="l"/>
            <a:r>
              <a:rPr lang="en-NZ" sz="4800" b="1" dirty="0">
                <a:solidFill>
                  <a:srgbClr val="FFC000"/>
                </a:solidFill>
              </a:rPr>
              <a:t>Part 6. </a:t>
            </a: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E126E481-B945-4179-BD79-05E96E9B29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1">
            <a:extLst>
              <a:ext uri="{FF2B5EF4-FFF2-40B4-BE49-F238E27FC236}">
                <a16:creationId xmlns:a16="http://schemas.microsoft.com/office/drawing/2014/main" id="{69B74B4F-EEAD-2870-924B-F88F1653BD3B}"/>
              </a:ext>
            </a:extLst>
          </p:cNvPr>
          <p:cNvSpPr txBox="1">
            <a:spLocks/>
          </p:cNvSpPr>
          <p:nvPr/>
        </p:nvSpPr>
        <p:spPr>
          <a:xfrm>
            <a:off x="0" y="667517"/>
            <a:ext cx="5397910" cy="38530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dirty="0">
                <a:latin typeface="Amasis MT Pro Black" panose="02040A04050005020304" pitchFamily="18" charset="0"/>
              </a:rPr>
              <a:t>“Never </a:t>
            </a:r>
          </a:p>
          <a:p>
            <a:r>
              <a:rPr lang="en-US" sz="6000" dirty="0">
                <a:latin typeface="Amasis MT Pro Black" panose="02040A04050005020304" pitchFamily="18" charset="0"/>
              </a:rPr>
              <a:t>Let a Chance </a:t>
            </a:r>
          </a:p>
          <a:p>
            <a:r>
              <a:rPr lang="en-US" sz="6000" dirty="0">
                <a:latin typeface="Amasis MT Pro Black" panose="02040A04050005020304" pitchFamily="18" charset="0"/>
              </a:rPr>
              <a:t>Go By!</a:t>
            </a:r>
            <a:r>
              <a:rPr lang="en-NZ" sz="6000" b="1" dirty="0">
                <a:latin typeface="Amasis MT Pro Black" panose="02040A04050005020304" pitchFamily="18" charset="0"/>
              </a:rPr>
              <a:t>”</a:t>
            </a:r>
            <a:endParaRPr lang="en-NZ" sz="6000" dirty="0">
              <a:latin typeface="Amasis MT Pro Black" panose="02040A04050005020304" pitchFamily="18" charset="0"/>
            </a:endParaRPr>
          </a:p>
        </p:txBody>
      </p:sp>
      <p:pic>
        <p:nvPicPr>
          <p:cNvPr id="1026" name="Picture 2" descr="Escape stock illustration. Illustration of border, enclosure - 33924016">
            <a:extLst>
              <a:ext uri="{FF2B5EF4-FFF2-40B4-BE49-F238E27FC236}">
                <a16:creationId xmlns:a16="http://schemas.microsoft.com/office/drawing/2014/main" id="{21C00A7C-4182-2765-B588-AFE246C7864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95" t="6029" r="25703" b="10489"/>
          <a:stretch/>
        </p:blipFill>
        <p:spPr bwMode="auto">
          <a:xfrm>
            <a:off x="5250424" y="743894"/>
            <a:ext cx="2890685" cy="3742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0691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DA7C30-6130-142D-E583-E5CCD1F6400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241755" y="575187"/>
            <a:ext cx="2273096" cy="2507124"/>
          </a:xfrm>
        </p:spPr>
        <p:txBody>
          <a:bodyPr>
            <a:normAutofit fontScale="92500"/>
          </a:bodyPr>
          <a:lstStyle/>
          <a:p>
            <a:r>
              <a:rPr lang="en-NZ" sz="4000" dirty="0"/>
              <a:t>Take your prayers with you…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3E09301-2502-6165-9A51-489B387852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56852"/>
            <a:ext cx="3886200" cy="5501147"/>
          </a:xfrm>
        </p:spPr>
        <p:txBody>
          <a:bodyPr>
            <a:normAutofit fontScale="92500"/>
          </a:bodyPr>
          <a:lstStyle/>
          <a:p>
            <a:pPr algn="l"/>
            <a:r>
              <a:rPr lang="en-NZ" sz="3200" b="1" i="0" dirty="0">
                <a:solidFill>
                  <a:srgbClr val="000000"/>
                </a:solidFill>
                <a:effectLst/>
                <a:latin typeface="system-ui"/>
              </a:rPr>
              <a:t>Mark 16:15-16—</a:t>
            </a:r>
          </a:p>
          <a:p>
            <a:pPr algn="l"/>
            <a:r>
              <a:rPr lang="en-NZ" sz="3200" b="1" i="0" baseline="30000" dirty="0">
                <a:solidFill>
                  <a:srgbClr val="000000"/>
                </a:solidFill>
                <a:effectLst/>
                <a:latin typeface="system-ui"/>
              </a:rPr>
              <a:t>15 </a:t>
            </a:r>
            <a:r>
              <a:rPr lang="en-NZ" sz="3200" b="1" i="0" dirty="0">
                <a:solidFill>
                  <a:srgbClr val="000000"/>
                </a:solidFill>
                <a:effectLst/>
                <a:latin typeface="system-ui"/>
              </a:rPr>
              <a:t>And He said to them, “Go into all the world and preach the gospel to all creation. </a:t>
            </a:r>
            <a:r>
              <a:rPr lang="en-NZ" sz="3200" b="1" i="0" baseline="30000" dirty="0">
                <a:solidFill>
                  <a:srgbClr val="000000"/>
                </a:solidFill>
                <a:effectLst/>
                <a:latin typeface="system-ui"/>
              </a:rPr>
              <a:t>16 </a:t>
            </a:r>
            <a:r>
              <a:rPr lang="en-NZ" sz="3200" b="1" i="0" dirty="0">
                <a:solidFill>
                  <a:srgbClr val="000000"/>
                </a:solidFill>
                <a:effectLst/>
                <a:latin typeface="system-ui"/>
              </a:rPr>
              <a:t>He who has believed and has been baptized shall be saved; but he who has disbelieved shall be condemned. </a:t>
            </a:r>
            <a:r>
              <a:rPr lang="en-NZ" sz="2400" b="0" i="0" dirty="0">
                <a:solidFill>
                  <a:srgbClr val="000000"/>
                </a:solidFill>
                <a:effectLst/>
                <a:latin typeface="system-ui"/>
              </a:rPr>
              <a:t>(NASB95)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31FDA16-7A7B-B928-16EE-AE05C79DBE3C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9144000" cy="4094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Series: “Beyond Our Four Walls</a:t>
            </a:r>
            <a:r>
              <a:rPr lang="en-NZ" sz="2400" dirty="0"/>
              <a:t>” Part 6</a:t>
            </a:r>
            <a:r>
              <a:rPr lang="en-NZ" sz="2400" b="1" dirty="0"/>
              <a:t>. “Never Let a Chance Go By!” </a:t>
            </a:r>
            <a:endParaRPr lang="en-US" sz="2400" dirty="0"/>
          </a:p>
        </p:txBody>
      </p:sp>
      <p:pic>
        <p:nvPicPr>
          <p:cNvPr id="1026" name="Picture 2" descr="Do You Want To Become A Fatherless Daughter Mentor? Now Is ...">
            <a:extLst>
              <a:ext uri="{FF2B5EF4-FFF2-40B4-BE49-F238E27FC236}">
                <a16:creationId xmlns:a16="http://schemas.microsoft.com/office/drawing/2014/main" id="{E7692070-0994-219C-AA5D-4A4D975573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4245" y="3082311"/>
            <a:ext cx="4572000" cy="3222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Go comic word. Pop art retro vector ... | Stock vector | Colourbox">
            <a:extLst>
              <a:ext uri="{FF2B5EF4-FFF2-40B4-BE49-F238E27FC236}">
                <a16:creationId xmlns:a16="http://schemas.microsoft.com/office/drawing/2014/main" id="{164DC64C-7E63-D10F-A37A-284016D6559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15" t="14839" r="4193" b="10323"/>
          <a:stretch/>
        </p:blipFill>
        <p:spPr bwMode="auto">
          <a:xfrm>
            <a:off x="140110" y="980578"/>
            <a:ext cx="1917291" cy="167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14654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DA7C30-6130-142D-E583-E5CCD1F6400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241755" y="575187"/>
            <a:ext cx="2273096" cy="2507124"/>
          </a:xfrm>
        </p:spPr>
        <p:txBody>
          <a:bodyPr>
            <a:normAutofit fontScale="92500"/>
          </a:bodyPr>
          <a:lstStyle/>
          <a:p>
            <a:r>
              <a:rPr lang="en-NZ" sz="4000" dirty="0"/>
              <a:t>Take your prayers with you…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3E09301-2502-6165-9A51-489B387852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56852"/>
            <a:ext cx="3886200" cy="5501147"/>
          </a:xfrm>
        </p:spPr>
        <p:txBody>
          <a:bodyPr>
            <a:normAutofit fontScale="92500"/>
          </a:bodyPr>
          <a:lstStyle/>
          <a:p>
            <a:r>
              <a:rPr lang="en-NZ" sz="3200" b="1" dirty="0"/>
              <a:t>Thank the Lord for the person(s) in front of you.</a:t>
            </a:r>
          </a:p>
          <a:p>
            <a:r>
              <a:rPr lang="en-NZ" sz="3200" b="1" dirty="0">
                <a:solidFill>
                  <a:schemeClr val="bg1"/>
                </a:solidFill>
              </a:rPr>
              <a:t>Pray for their souls.</a:t>
            </a:r>
          </a:p>
          <a:p>
            <a:r>
              <a:rPr lang="en-NZ" sz="3200" b="1" dirty="0">
                <a:solidFill>
                  <a:schemeClr val="bg1"/>
                </a:solidFill>
              </a:rPr>
              <a:t>Pray for a humble heart.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31FDA16-7A7B-B928-16EE-AE05C79DBE3C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9144000" cy="4094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Series: “Beyond Our Four Walls</a:t>
            </a:r>
            <a:r>
              <a:rPr lang="en-NZ" sz="2400" dirty="0"/>
              <a:t>” Part 6</a:t>
            </a:r>
            <a:r>
              <a:rPr lang="en-NZ" sz="2400" b="1" dirty="0"/>
              <a:t>. “Never Let a Chance Go By!” </a:t>
            </a:r>
            <a:endParaRPr lang="en-US" sz="2400" dirty="0"/>
          </a:p>
        </p:txBody>
      </p:sp>
      <p:pic>
        <p:nvPicPr>
          <p:cNvPr id="1026" name="Picture 2" descr="Do You Want To Become A Fatherless Daughter Mentor? Now Is ...">
            <a:extLst>
              <a:ext uri="{FF2B5EF4-FFF2-40B4-BE49-F238E27FC236}">
                <a16:creationId xmlns:a16="http://schemas.microsoft.com/office/drawing/2014/main" id="{E7692070-0994-219C-AA5D-4A4D975573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4245" y="3082311"/>
            <a:ext cx="4572000" cy="3222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Go comic word. Pop art retro vector ... | Stock vector | Colourbox">
            <a:extLst>
              <a:ext uri="{FF2B5EF4-FFF2-40B4-BE49-F238E27FC236}">
                <a16:creationId xmlns:a16="http://schemas.microsoft.com/office/drawing/2014/main" id="{164DC64C-7E63-D10F-A37A-284016D6559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15" t="14839" r="4193" b="10323"/>
          <a:stretch/>
        </p:blipFill>
        <p:spPr bwMode="auto">
          <a:xfrm>
            <a:off x="140110" y="980578"/>
            <a:ext cx="1917291" cy="167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21283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DA7C30-6130-142D-E583-E5CCD1F6400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241755" y="575187"/>
            <a:ext cx="2273096" cy="2507124"/>
          </a:xfrm>
        </p:spPr>
        <p:txBody>
          <a:bodyPr>
            <a:normAutofit fontScale="92500"/>
          </a:bodyPr>
          <a:lstStyle/>
          <a:p>
            <a:r>
              <a:rPr lang="en-NZ" sz="4000" dirty="0"/>
              <a:t>Take your prayers with you…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3E09301-2502-6165-9A51-489B387852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56852"/>
            <a:ext cx="3886200" cy="5501147"/>
          </a:xfrm>
        </p:spPr>
        <p:txBody>
          <a:bodyPr>
            <a:normAutofit fontScale="92500"/>
          </a:bodyPr>
          <a:lstStyle/>
          <a:p>
            <a:r>
              <a:rPr lang="en-NZ" sz="3200" b="1" dirty="0"/>
              <a:t>Thank the Lord for the person(s) in front of you.</a:t>
            </a:r>
          </a:p>
          <a:p>
            <a:r>
              <a:rPr lang="en-NZ" sz="3200" b="1" dirty="0"/>
              <a:t>Pray for their souls.</a:t>
            </a:r>
          </a:p>
          <a:p>
            <a:r>
              <a:rPr lang="en-NZ" sz="3200" b="1" dirty="0">
                <a:solidFill>
                  <a:schemeClr val="bg1"/>
                </a:solidFill>
              </a:rPr>
              <a:t>Pray for a humble heart.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31FDA16-7A7B-B928-16EE-AE05C79DBE3C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9144000" cy="4094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Series: “Beyond Our Four Walls</a:t>
            </a:r>
            <a:r>
              <a:rPr lang="en-NZ" sz="2400" dirty="0"/>
              <a:t>” Part 6</a:t>
            </a:r>
            <a:r>
              <a:rPr lang="en-NZ" sz="2400" b="1" dirty="0"/>
              <a:t>. “Never Let a Chance Go By!” </a:t>
            </a:r>
            <a:endParaRPr lang="en-US" sz="2400" dirty="0"/>
          </a:p>
        </p:txBody>
      </p:sp>
      <p:pic>
        <p:nvPicPr>
          <p:cNvPr id="1026" name="Picture 2" descr="Do You Want To Become A Fatherless Daughter Mentor? Now Is ...">
            <a:extLst>
              <a:ext uri="{FF2B5EF4-FFF2-40B4-BE49-F238E27FC236}">
                <a16:creationId xmlns:a16="http://schemas.microsoft.com/office/drawing/2014/main" id="{E7692070-0994-219C-AA5D-4A4D975573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4245" y="3082311"/>
            <a:ext cx="4572000" cy="3222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Go comic word. Pop art retro vector ... | Stock vector | Colourbox">
            <a:extLst>
              <a:ext uri="{FF2B5EF4-FFF2-40B4-BE49-F238E27FC236}">
                <a16:creationId xmlns:a16="http://schemas.microsoft.com/office/drawing/2014/main" id="{164DC64C-7E63-D10F-A37A-284016D6559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15" t="14839" r="4193" b="10323"/>
          <a:stretch/>
        </p:blipFill>
        <p:spPr bwMode="auto">
          <a:xfrm>
            <a:off x="140110" y="980578"/>
            <a:ext cx="1917291" cy="167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348342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DA7C30-6130-142D-E583-E5CCD1F6400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241755" y="575187"/>
            <a:ext cx="2273096" cy="2507124"/>
          </a:xfrm>
        </p:spPr>
        <p:txBody>
          <a:bodyPr>
            <a:normAutofit fontScale="92500"/>
          </a:bodyPr>
          <a:lstStyle/>
          <a:p>
            <a:r>
              <a:rPr lang="en-NZ" sz="4000" dirty="0"/>
              <a:t>Take your prayers with you…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3E09301-2502-6165-9A51-489B387852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56852"/>
            <a:ext cx="3886200" cy="5501147"/>
          </a:xfrm>
        </p:spPr>
        <p:txBody>
          <a:bodyPr>
            <a:normAutofit fontScale="92500"/>
          </a:bodyPr>
          <a:lstStyle/>
          <a:p>
            <a:r>
              <a:rPr lang="en-NZ" sz="3200" b="1" dirty="0"/>
              <a:t>Thank the Lord for the person(s) in front of you.</a:t>
            </a:r>
          </a:p>
          <a:p>
            <a:r>
              <a:rPr lang="en-NZ" sz="3200" b="1" dirty="0"/>
              <a:t>Pray for their souls.</a:t>
            </a:r>
          </a:p>
          <a:p>
            <a:r>
              <a:rPr lang="en-NZ" sz="3200" b="1" dirty="0"/>
              <a:t>Pray for a humble heart.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31FDA16-7A7B-B928-16EE-AE05C79DBE3C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9144000" cy="4094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Series: “Beyond Our Four Walls</a:t>
            </a:r>
            <a:r>
              <a:rPr lang="en-NZ" sz="2400" dirty="0"/>
              <a:t>” Part 6</a:t>
            </a:r>
            <a:r>
              <a:rPr lang="en-NZ" sz="2400" b="1" dirty="0"/>
              <a:t>. “Never Let a Chance Go By!” </a:t>
            </a:r>
            <a:endParaRPr lang="en-US" sz="2400" dirty="0"/>
          </a:p>
        </p:txBody>
      </p:sp>
      <p:pic>
        <p:nvPicPr>
          <p:cNvPr id="1026" name="Picture 2" descr="Do You Want To Become A Fatherless Daughter Mentor? Now Is ...">
            <a:extLst>
              <a:ext uri="{FF2B5EF4-FFF2-40B4-BE49-F238E27FC236}">
                <a16:creationId xmlns:a16="http://schemas.microsoft.com/office/drawing/2014/main" id="{E7692070-0994-219C-AA5D-4A4D975573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4245" y="3082311"/>
            <a:ext cx="4572000" cy="3222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Go comic word. Pop art retro vector ... | Stock vector | Colourbox">
            <a:extLst>
              <a:ext uri="{FF2B5EF4-FFF2-40B4-BE49-F238E27FC236}">
                <a16:creationId xmlns:a16="http://schemas.microsoft.com/office/drawing/2014/main" id="{164DC64C-7E63-D10F-A37A-284016D6559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15" t="14839" r="4193" b="10323"/>
          <a:stretch/>
        </p:blipFill>
        <p:spPr bwMode="auto">
          <a:xfrm>
            <a:off x="140110" y="980578"/>
            <a:ext cx="1917291" cy="167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597091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DA7C30-6130-142D-E583-E5CCD1F6400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344994" y="575187"/>
            <a:ext cx="6170356" cy="1061884"/>
          </a:xfrm>
        </p:spPr>
        <p:txBody>
          <a:bodyPr>
            <a:normAutofit/>
          </a:bodyPr>
          <a:lstStyle/>
          <a:p>
            <a:r>
              <a:rPr lang="en-NZ" sz="4000" dirty="0"/>
              <a:t>No time like the Present…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31FDA16-7A7B-B928-16EE-AE05C79DBE3C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9144000" cy="4094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Series: “Beyond Our Four Walls</a:t>
            </a:r>
            <a:r>
              <a:rPr lang="en-NZ" sz="2400" dirty="0"/>
              <a:t>” Part 6</a:t>
            </a:r>
            <a:r>
              <a:rPr lang="en-NZ" sz="2400" b="1" dirty="0"/>
              <a:t>. “Never Let a Chance Go By!” </a:t>
            </a:r>
            <a:endParaRPr lang="en-US" sz="2400" dirty="0"/>
          </a:p>
        </p:txBody>
      </p:sp>
      <p:pic>
        <p:nvPicPr>
          <p:cNvPr id="2050" name="Picture 2" descr="Now is the Time! | Sanford church of Christ">
            <a:extLst>
              <a:ext uri="{FF2B5EF4-FFF2-40B4-BE49-F238E27FC236}">
                <a16:creationId xmlns:a16="http://schemas.microsoft.com/office/drawing/2014/main" id="{3545A5A8-03D1-6ECF-08E6-E8B5AA1CD7A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94" r="22580"/>
          <a:stretch/>
        </p:blipFill>
        <p:spPr bwMode="auto">
          <a:xfrm>
            <a:off x="0" y="2184862"/>
            <a:ext cx="4254496" cy="4097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111417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DA7C30-6130-142D-E583-E5CCD1F6400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344994" y="575187"/>
            <a:ext cx="6170356" cy="1061884"/>
          </a:xfrm>
        </p:spPr>
        <p:txBody>
          <a:bodyPr>
            <a:normAutofit/>
          </a:bodyPr>
          <a:lstStyle/>
          <a:p>
            <a:r>
              <a:rPr lang="en-NZ" sz="4000" dirty="0"/>
              <a:t>No time like the Present…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31FDA16-7A7B-B928-16EE-AE05C79DBE3C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9144000" cy="4094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Series: “Beyond Our Four Walls</a:t>
            </a:r>
            <a:r>
              <a:rPr lang="en-NZ" sz="2400" dirty="0"/>
              <a:t>” Part 6</a:t>
            </a:r>
            <a:r>
              <a:rPr lang="en-NZ" sz="2400" b="1" dirty="0"/>
              <a:t>. “Never Let a Chance Go By!” </a:t>
            </a:r>
            <a:endParaRPr lang="en-US" sz="2400" dirty="0"/>
          </a:p>
        </p:txBody>
      </p:sp>
      <p:pic>
        <p:nvPicPr>
          <p:cNvPr id="2050" name="Picture 2" descr="Now is the Time! | Sanford church of Christ">
            <a:extLst>
              <a:ext uri="{FF2B5EF4-FFF2-40B4-BE49-F238E27FC236}">
                <a16:creationId xmlns:a16="http://schemas.microsoft.com/office/drawing/2014/main" id="{3545A5A8-03D1-6ECF-08E6-E8B5AA1CD7A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94" r="22580"/>
          <a:stretch/>
        </p:blipFill>
        <p:spPr bwMode="auto">
          <a:xfrm>
            <a:off x="0" y="2184862"/>
            <a:ext cx="4254496" cy="4097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698" name="Picture 2" descr="Today stock illustration. Illustration of card, isolated - 26698261">
            <a:extLst>
              <a:ext uri="{FF2B5EF4-FFF2-40B4-BE49-F238E27FC236}">
                <a16:creationId xmlns:a16="http://schemas.microsoft.com/office/drawing/2014/main" id="{872E43EE-AAFC-8726-47DB-224EA302FDD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43" t="4445" r="10749" b="10370"/>
          <a:stretch/>
        </p:blipFill>
        <p:spPr bwMode="auto">
          <a:xfrm>
            <a:off x="5324168" y="2348395"/>
            <a:ext cx="3191182" cy="3883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103904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DA7C30-6130-142D-E583-E5CCD1F6400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344994" y="575187"/>
            <a:ext cx="6170356" cy="1061884"/>
          </a:xfrm>
        </p:spPr>
        <p:txBody>
          <a:bodyPr>
            <a:normAutofit/>
          </a:bodyPr>
          <a:lstStyle/>
          <a:p>
            <a:r>
              <a:rPr lang="en-NZ" sz="4000" dirty="0"/>
              <a:t>No time like the Present…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3E09301-2502-6165-9A51-489B387852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49" y="1825625"/>
            <a:ext cx="4013405" cy="5032374"/>
          </a:xfrm>
        </p:spPr>
        <p:txBody>
          <a:bodyPr>
            <a:normAutofit/>
          </a:bodyPr>
          <a:lstStyle/>
          <a:p>
            <a:pPr algn="l"/>
            <a:r>
              <a:rPr lang="en-NZ" sz="3200" b="1" dirty="0">
                <a:latin typeface="system-ui"/>
              </a:rPr>
              <a:t>2 Corinthians 6:2—</a:t>
            </a:r>
            <a:endParaRPr lang="en-NZ" sz="3200" b="1" i="0" dirty="0">
              <a:effectLst/>
              <a:latin typeface="system-ui"/>
            </a:endParaRPr>
          </a:p>
          <a:p>
            <a:pPr algn="l"/>
            <a:r>
              <a:rPr lang="en-NZ" sz="3200" b="1" i="0" dirty="0">
                <a:solidFill>
                  <a:schemeClr val="bg1"/>
                </a:solidFill>
                <a:effectLst/>
                <a:latin typeface="system-ui"/>
              </a:rPr>
              <a:t>for He says, “</a:t>
            </a:r>
            <a:r>
              <a:rPr lang="en-NZ" sz="3200" b="1" i="0" cap="small" dirty="0">
                <a:solidFill>
                  <a:schemeClr val="bg1"/>
                </a:solidFill>
                <a:effectLst/>
                <a:latin typeface="system-ui"/>
              </a:rPr>
              <a:t>At the acceptable time I listened to you</a:t>
            </a:r>
            <a:r>
              <a:rPr lang="en-NZ" sz="3200" b="1" i="0" dirty="0">
                <a:solidFill>
                  <a:schemeClr val="bg1"/>
                </a:solidFill>
                <a:effectLst/>
                <a:latin typeface="system-ui"/>
              </a:rPr>
              <a:t>, </a:t>
            </a:r>
            <a:r>
              <a:rPr lang="en-NZ" sz="3200" b="1" i="0" cap="small" dirty="0">
                <a:solidFill>
                  <a:schemeClr val="bg1"/>
                </a:solidFill>
                <a:effectLst/>
                <a:latin typeface="system-ui"/>
              </a:rPr>
              <a:t>And on the day of salvation I helped you</a:t>
            </a:r>
            <a:r>
              <a:rPr lang="en-NZ" sz="3200" b="1" i="0" dirty="0">
                <a:solidFill>
                  <a:schemeClr val="bg1"/>
                </a:solidFill>
                <a:effectLst/>
                <a:latin typeface="system-ui"/>
              </a:rPr>
              <a:t>.” Behold, now is “</a:t>
            </a:r>
            <a:r>
              <a:rPr lang="en-NZ" sz="3200" b="1" i="0" cap="small" dirty="0">
                <a:solidFill>
                  <a:schemeClr val="bg1"/>
                </a:solidFill>
                <a:effectLst/>
                <a:latin typeface="system-ui"/>
              </a:rPr>
              <a:t>the acceptable time</a:t>
            </a:r>
            <a:r>
              <a:rPr lang="en-NZ" sz="3200" b="1" i="0" dirty="0">
                <a:solidFill>
                  <a:schemeClr val="bg1"/>
                </a:solidFill>
                <a:effectLst/>
                <a:latin typeface="system-ui"/>
              </a:rPr>
              <a:t>,” behold, now is “</a:t>
            </a:r>
            <a:r>
              <a:rPr lang="en-NZ" sz="3200" b="1" i="0" cap="small" dirty="0">
                <a:solidFill>
                  <a:schemeClr val="bg1"/>
                </a:solidFill>
                <a:effectLst/>
                <a:latin typeface="system-ui"/>
              </a:rPr>
              <a:t>the day of salvation</a:t>
            </a:r>
            <a:r>
              <a:rPr lang="en-NZ" sz="3200" b="1" i="0" dirty="0">
                <a:solidFill>
                  <a:schemeClr val="bg1"/>
                </a:solidFill>
                <a:effectLst/>
                <a:latin typeface="system-ui"/>
              </a:rPr>
              <a:t>”—</a:t>
            </a:r>
            <a:r>
              <a:rPr lang="en-NZ" sz="3200" b="0" i="0" dirty="0">
                <a:solidFill>
                  <a:schemeClr val="bg1"/>
                </a:solidFill>
                <a:effectLst/>
                <a:latin typeface="system-ui"/>
              </a:rPr>
              <a:t> </a:t>
            </a:r>
            <a:r>
              <a:rPr lang="en-NZ" b="0" i="0" dirty="0">
                <a:solidFill>
                  <a:schemeClr val="bg1"/>
                </a:solidFill>
                <a:effectLst/>
                <a:latin typeface="system-ui"/>
              </a:rPr>
              <a:t>(NASB95)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31FDA16-7A7B-B928-16EE-AE05C79DBE3C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9144000" cy="4094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Series: “Beyond Our Four Walls</a:t>
            </a:r>
            <a:r>
              <a:rPr lang="en-NZ" sz="2400" dirty="0"/>
              <a:t>” Part 6</a:t>
            </a:r>
            <a:r>
              <a:rPr lang="en-NZ" sz="2400" b="1" dirty="0"/>
              <a:t>. “Never Let a Chance Go By!” </a:t>
            </a:r>
            <a:endParaRPr lang="en-US" sz="2400" dirty="0"/>
          </a:p>
        </p:txBody>
      </p:sp>
      <p:pic>
        <p:nvPicPr>
          <p:cNvPr id="2050" name="Picture 2" descr="Now is the Time! | Sanford church of Christ">
            <a:extLst>
              <a:ext uri="{FF2B5EF4-FFF2-40B4-BE49-F238E27FC236}">
                <a16:creationId xmlns:a16="http://schemas.microsoft.com/office/drawing/2014/main" id="{3545A5A8-03D1-6ECF-08E6-E8B5AA1CD7A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94" r="22580"/>
          <a:stretch/>
        </p:blipFill>
        <p:spPr bwMode="auto">
          <a:xfrm>
            <a:off x="0" y="2184862"/>
            <a:ext cx="4254496" cy="4097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Today stock illustration. Illustration of card, isolated - 26698261">
            <a:extLst>
              <a:ext uri="{FF2B5EF4-FFF2-40B4-BE49-F238E27FC236}">
                <a16:creationId xmlns:a16="http://schemas.microsoft.com/office/drawing/2014/main" id="{E84830B6-FF44-7C27-88EC-4E228AAA2D0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43" t="4445" r="10749" b="10370"/>
          <a:stretch/>
        </p:blipFill>
        <p:spPr bwMode="auto">
          <a:xfrm>
            <a:off x="0" y="458363"/>
            <a:ext cx="1725561" cy="2099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000864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DA7C30-6130-142D-E583-E5CCD1F6400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344994" y="575187"/>
            <a:ext cx="6170356" cy="1061884"/>
          </a:xfrm>
        </p:spPr>
        <p:txBody>
          <a:bodyPr>
            <a:normAutofit/>
          </a:bodyPr>
          <a:lstStyle/>
          <a:p>
            <a:r>
              <a:rPr lang="en-NZ" sz="4000" dirty="0"/>
              <a:t>No time like the Present…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3E09301-2502-6165-9A51-489B387852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49" y="1825625"/>
            <a:ext cx="4013405" cy="5032374"/>
          </a:xfrm>
        </p:spPr>
        <p:txBody>
          <a:bodyPr>
            <a:normAutofit/>
          </a:bodyPr>
          <a:lstStyle/>
          <a:p>
            <a:pPr algn="l"/>
            <a:r>
              <a:rPr lang="en-NZ" sz="3200" b="1" dirty="0">
                <a:latin typeface="system-ui"/>
              </a:rPr>
              <a:t>2 Corinthians 6:2—</a:t>
            </a:r>
            <a:endParaRPr lang="en-NZ" sz="3200" b="1" i="0" dirty="0">
              <a:effectLst/>
              <a:latin typeface="system-ui"/>
            </a:endParaRPr>
          </a:p>
          <a:p>
            <a:pPr algn="l"/>
            <a:r>
              <a:rPr lang="en-NZ" sz="3200" b="1" i="0" dirty="0">
                <a:solidFill>
                  <a:srgbClr val="000000"/>
                </a:solidFill>
                <a:effectLst/>
                <a:latin typeface="system-ui"/>
              </a:rPr>
              <a:t>for He says, “</a:t>
            </a:r>
            <a:r>
              <a:rPr lang="en-NZ" sz="3200" b="1" i="0" cap="small" dirty="0">
                <a:solidFill>
                  <a:srgbClr val="000000"/>
                </a:solidFill>
                <a:effectLst/>
                <a:latin typeface="system-ui"/>
              </a:rPr>
              <a:t>At the acceptable time I listened to you</a:t>
            </a:r>
            <a:r>
              <a:rPr lang="en-NZ" sz="3200" b="1" i="0" dirty="0">
                <a:solidFill>
                  <a:srgbClr val="000000"/>
                </a:solidFill>
                <a:effectLst/>
                <a:latin typeface="system-ui"/>
              </a:rPr>
              <a:t>, </a:t>
            </a:r>
            <a:r>
              <a:rPr lang="en-NZ" sz="3200" b="1" i="0" cap="small" dirty="0">
                <a:solidFill>
                  <a:srgbClr val="000000"/>
                </a:solidFill>
                <a:effectLst/>
                <a:latin typeface="system-ui"/>
              </a:rPr>
              <a:t>And on the day of salvation I helped you</a:t>
            </a:r>
            <a:r>
              <a:rPr lang="en-NZ" sz="3200" b="1" i="0" dirty="0">
                <a:solidFill>
                  <a:srgbClr val="000000"/>
                </a:solidFill>
                <a:effectLst/>
                <a:latin typeface="system-ui"/>
              </a:rPr>
              <a:t>.” Behold, now is “</a:t>
            </a:r>
            <a:r>
              <a:rPr lang="en-NZ" sz="3200" b="1" i="0" cap="small" dirty="0">
                <a:solidFill>
                  <a:srgbClr val="000000"/>
                </a:solidFill>
                <a:effectLst/>
                <a:latin typeface="system-ui"/>
              </a:rPr>
              <a:t>the acceptable time</a:t>
            </a:r>
            <a:r>
              <a:rPr lang="en-NZ" sz="3200" b="1" i="0" dirty="0">
                <a:solidFill>
                  <a:srgbClr val="000000"/>
                </a:solidFill>
                <a:effectLst/>
                <a:latin typeface="system-ui"/>
              </a:rPr>
              <a:t>,” behold, now is “</a:t>
            </a:r>
            <a:r>
              <a:rPr lang="en-NZ" sz="3200" b="1" i="0" cap="small" dirty="0">
                <a:solidFill>
                  <a:srgbClr val="000000"/>
                </a:solidFill>
                <a:effectLst/>
                <a:latin typeface="system-ui"/>
              </a:rPr>
              <a:t>the day of salvation</a:t>
            </a:r>
            <a:r>
              <a:rPr lang="en-NZ" sz="3200" b="1" i="0" dirty="0">
                <a:solidFill>
                  <a:srgbClr val="000000"/>
                </a:solidFill>
                <a:effectLst/>
                <a:latin typeface="system-ui"/>
              </a:rPr>
              <a:t>”—</a:t>
            </a:r>
            <a:r>
              <a:rPr lang="en-NZ" sz="3200" b="0" i="0" dirty="0">
                <a:solidFill>
                  <a:srgbClr val="000000"/>
                </a:solidFill>
                <a:effectLst/>
                <a:latin typeface="system-ui"/>
              </a:rPr>
              <a:t> </a:t>
            </a:r>
            <a:r>
              <a:rPr lang="en-NZ" b="0" i="0" dirty="0">
                <a:solidFill>
                  <a:srgbClr val="000000"/>
                </a:solidFill>
                <a:effectLst/>
                <a:latin typeface="system-ui"/>
              </a:rPr>
              <a:t>(NASB95)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31FDA16-7A7B-B928-16EE-AE05C79DBE3C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9144000" cy="4094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Series: “Beyond Our Four Walls</a:t>
            </a:r>
            <a:r>
              <a:rPr lang="en-NZ" sz="2400" dirty="0"/>
              <a:t>” Part 6</a:t>
            </a:r>
            <a:r>
              <a:rPr lang="en-NZ" sz="2400" b="1" dirty="0"/>
              <a:t>. “Never Let a Chance Go By!” </a:t>
            </a:r>
            <a:endParaRPr lang="en-US" sz="2400" dirty="0"/>
          </a:p>
        </p:txBody>
      </p:sp>
      <p:pic>
        <p:nvPicPr>
          <p:cNvPr id="2050" name="Picture 2" descr="Now is the Time! | Sanford church of Christ">
            <a:extLst>
              <a:ext uri="{FF2B5EF4-FFF2-40B4-BE49-F238E27FC236}">
                <a16:creationId xmlns:a16="http://schemas.microsoft.com/office/drawing/2014/main" id="{3545A5A8-03D1-6ECF-08E6-E8B5AA1CD7A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94" r="22580"/>
          <a:stretch/>
        </p:blipFill>
        <p:spPr bwMode="auto">
          <a:xfrm>
            <a:off x="0" y="2184862"/>
            <a:ext cx="4254496" cy="4097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Today stock illustration. Illustration of card, isolated - 26698261">
            <a:extLst>
              <a:ext uri="{FF2B5EF4-FFF2-40B4-BE49-F238E27FC236}">
                <a16:creationId xmlns:a16="http://schemas.microsoft.com/office/drawing/2014/main" id="{E84830B6-FF44-7C27-88EC-4E228AAA2D0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43" t="4445" r="10749" b="10370"/>
          <a:stretch/>
        </p:blipFill>
        <p:spPr bwMode="auto">
          <a:xfrm>
            <a:off x="0" y="458363"/>
            <a:ext cx="1725561" cy="2099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244802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DA7C30-6130-142D-E583-E5CCD1F6400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197510" y="575187"/>
            <a:ext cx="6317839" cy="1061884"/>
          </a:xfrm>
        </p:spPr>
        <p:txBody>
          <a:bodyPr>
            <a:normAutofit/>
          </a:bodyPr>
          <a:lstStyle/>
          <a:p>
            <a:r>
              <a:rPr lang="en-NZ" sz="3600" dirty="0"/>
              <a:t>Always Learning…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31FDA16-7A7B-B928-16EE-AE05C79DBE3C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9144000" cy="4094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Series: “Beyond Our Four Walls</a:t>
            </a:r>
            <a:r>
              <a:rPr lang="en-NZ" sz="2400" dirty="0"/>
              <a:t>” Part 6</a:t>
            </a:r>
            <a:r>
              <a:rPr lang="en-NZ" sz="2400" b="1" dirty="0"/>
              <a:t>. “Never Let a Chance Go By!” </a:t>
            </a:r>
            <a:endParaRPr lang="en-US" sz="2400" dirty="0"/>
          </a:p>
        </p:txBody>
      </p:sp>
      <p:pic>
        <p:nvPicPr>
          <p:cNvPr id="3074" name="Picture 2" descr="Now It's Your Turn Stock Images - Image: 5007214">
            <a:extLst>
              <a:ext uri="{FF2B5EF4-FFF2-40B4-BE49-F238E27FC236}">
                <a16:creationId xmlns:a16="http://schemas.microsoft.com/office/drawing/2014/main" id="{ED37DE9E-CBBA-7A9F-7033-53B6B1DDE29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329"/>
          <a:stretch/>
        </p:blipFill>
        <p:spPr bwMode="auto">
          <a:xfrm>
            <a:off x="0" y="2443162"/>
            <a:ext cx="4572000" cy="2984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330043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DA7C30-6130-142D-E583-E5CCD1F6400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197510" y="575187"/>
            <a:ext cx="6317839" cy="1061884"/>
          </a:xfrm>
        </p:spPr>
        <p:txBody>
          <a:bodyPr>
            <a:normAutofit/>
          </a:bodyPr>
          <a:lstStyle/>
          <a:p>
            <a:r>
              <a:rPr lang="en-NZ" sz="3600" dirty="0"/>
              <a:t>Always Learning…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3E09301-2502-6165-9A51-489B387852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165122"/>
            <a:ext cx="4514850" cy="5692877"/>
          </a:xfrm>
        </p:spPr>
        <p:txBody>
          <a:bodyPr>
            <a:noAutofit/>
          </a:bodyPr>
          <a:lstStyle/>
          <a:p>
            <a:r>
              <a:rPr lang="en-NZ" sz="3200" b="1" dirty="0"/>
              <a:t>Go as a disciple—one always learning from the Master.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31FDA16-7A7B-B928-16EE-AE05C79DBE3C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9144000" cy="4094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Series: “Beyond Our Four Walls</a:t>
            </a:r>
            <a:r>
              <a:rPr lang="en-NZ" sz="2400" dirty="0"/>
              <a:t>” Part 6</a:t>
            </a:r>
            <a:r>
              <a:rPr lang="en-NZ" sz="2400" b="1" dirty="0"/>
              <a:t>. “Never Let a Chance Go By!” </a:t>
            </a:r>
            <a:endParaRPr lang="en-US" sz="2400" dirty="0"/>
          </a:p>
        </p:txBody>
      </p:sp>
      <p:pic>
        <p:nvPicPr>
          <p:cNvPr id="3074" name="Picture 2" descr="Now It's Your Turn Stock Images - Image: 5007214">
            <a:extLst>
              <a:ext uri="{FF2B5EF4-FFF2-40B4-BE49-F238E27FC236}">
                <a16:creationId xmlns:a16="http://schemas.microsoft.com/office/drawing/2014/main" id="{ED37DE9E-CBBA-7A9F-7033-53B6B1DDE29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329"/>
          <a:stretch/>
        </p:blipFill>
        <p:spPr bwMode="auto">
          <a:xfrm>
            <a:off x="0" y="2443162"/>
            <a:ext cx="4572000" cy="2984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98493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DA7C30-6130-142D-E583-E5CCD1F6400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575187"/>
            <a:ext cx="7886700" cy="1061884"/>
          </a:xfrm>
        </p:spPr>
        <p:txBody>
          <a:bodyPr>
            <a:normAutofit/>
          </a:bodyPr>
          <a:lstStyle/>
          <a:p>
            <a:r>
              <a:rPr lang="en-NZ" sz="4400" dirty="0"/>
              <a:t>In the Closet…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3E09301-2502-6165-9A51-489B387852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825910"/>
            <a:ext cx="3886200" cy="5351053"/>
          </a:xfrm>
        </p:spPr>
        <p:txBody>
          <a:bodyPr>
            <a:normAutofit/>
          </a:bodyPr>
          <a:lstStyle/>
          <a:p>
            <a:r>
              <a:rPr lang="en-NZ" sz="3200" b="1" dirty="0">
                <a:solidFill>
                  <a:schemeClr val="bg1"/>
                </a:solidFill>
              </a:rPr>
              <a:t>Matthew 6:6—</a:t>
            </a:r>
          </a:p>
          <a:p>
            <a:r>
              <a:rPr lang="en-NZ" sz="3200" dirty="0">
                <a:solidFill>
                  <a:schemeClr val="bg1"/>
                </a:solidFill>
              </a:rPr>
              <a:t>But thou, when thou prayest, enter into thy closet, and when thou hast shut thy door, pray to thy Father which is in secret; and thy Father which seeth in secret shall reward thee openly.</a:t>
            </a:r>
            <a:r>
              <a:rPr lang="en-NZ" dirty="0">
                <a:solidFill>
                  <a:schemeClr val="bg1"/>
                </a:solidFill>
              </a:rPr>
              <a:t> (KJV)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31FDA16-7A7B-B928-16EE-AE05C79DBE3C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9144000" cy="4094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Series: “Beyond Our Four Walls</a:t>
            </a:r>
            <a:r>
              <a:rPr lang="en-NZ" sz="2400" dirty="0"/>
              <a:t>” Part 6</a:t>
            </a:r>
            <a:r>
              <a:rPr lang="en-NZ" sz="2400" b="1" dirty="0"/>
              <a:t>. “Never Let a Chance Go By!” </a:t>
            </a:r>
            <a:endParaRPr lang="en-US" sz="2400" dirty="0"/>
          </a:p>
        </p:txBody>
      </p:sp>
      <p:pic>
        <p:nvPicPr>
          <p:cNvPr id="1028" name="Picture 4" descr="Your Journey Starts Here Sign Stock Photo - Download Image ...">
            <a:extLst>
              <a:ext uri="{FF2B5EF4-FFF2-40B4-BE49-F238E27FC236}">
                <a16:creationId xmlns:a16="http://schemas.microsoft.com/office/drawing/2014/main" id="{90B0F481-AE1C-D7B3-4486-FA3C2DF3E1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43944"/>
            <a:ext cx="4514851" cy="3180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451426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DA7C30-6130-142D-E583-E5CCD1F6400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197510" y="575187"/>
            <a:ext cx="6317839" cy="1061884"/>
          </a:xfrm>
        </p:spPr>
        <p:txBody>
          <a:bodyPr>
            <a:normAutofit/>
          </a:bodyPr>
          <a:lstStyle/>
          <a:p>
            <a:r>
              <a:rPr lang="en-NZ" sz="3600" dirty="0"/>
              <a:t>Always Learning…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3E09301-2502-6165-9A51-489B387852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165122"/>
            <a:ext cx="4514850" cy="5692877"/>
          </a:xfrm>
        </p:spPr>
        <p:txBody>
          <a:bodyPr>
            <a:noAutofit/>
          </a:bodyPr>
          <a:lstStyle/>
          <a:p>
            <a:r>
              <a:rPr lang="en-NZ" sz="3200" b="1" dirty="0"/>
              <a:t>Go as a disciple—one always learning from the Master.</a:t>
            </a:r>
          </a:p>
          <a:p>
            <a:r>
              <a:rPr lang="en-NZ" sz="3200" b="1" dirty="0"/>
              <a:t>Jesus showed us how: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31FDA16-7A7B-B928-16EE-AE05C79DBE3C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9144000" cy="4094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Series: “Beyond Our Four Walls</a:t>
            </a:r>
            <a:r>
              <a:rPr lang="en-NZ" sz="2400" dirty="0"/>
              <a:t>” Part 6</a:t>
            </a:r>
            <a:r>
              <a:rPr lang="en-NZ" sz="2400" b="1" dirty="0"/>
              <a:t>. “Never Let a Chance Go By!” </a:t>
            </a:r>
            <a:endParaRPr lang="en-US" sz="2400" dirty="0"/>
          </a:p>
        </p:txBody>
      </p:sp>
      <p:pic>
        <p:nvPicPr>
          <p:cNvPr id="3074" name="Picture 2" descr="Now It's Your Turn Stock Images - Image: 5007214">
            <a:extLst>
              <a:ext uri="{FF2B5EF4-FFF2-40B4-BE49-F238E27FC236}">
                <a16:creationId xmlns:a16="http://schemas.microsoft.com/office/drawing/2014/main" id="{ED37DE9E-CBBA-7A9F-7033-53B6B1DDE29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329"/>
          <a:stretch/>
        </p:blipFill>
        <p:spPr bwMode="auto">
          <a:xfrm>
            <a:off x="0" y="2443162"/>
            <a:ext cx="4572000" cy="2984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536806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DA7C30-6130-142D-E583-E5CCD1F6400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197510" y="575187"/>
            <a:ext cx="6317839" cy="1061884"/>
          </a:xfrm>
        </p:spPr>
        <p:txBody>
          <a:bodyPr>
            <a:normAutofit/>
          </a:bodyPr>
          <a:lstStyle/>
          <a:p>
            <a:r>
              <a:rPr lang="en-NZ" sz="3600" dirty="0"/>
              <a:t>Always Learning…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3E09301-2502-6165-9A51-489B387852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165122"/>
            <a:ext cx="4514850" cy="5692877"/>
          </a:xfrm>
        </p:spPr>
        <p:txBody>
          <a:bodyPr>
            <a:noAutofit/>
          </a:bodyPr>
          <a:lstStyle/>
          <a:p>
            <a:r>
              <a:rPr lang="en-NZ" sz="3200" b="1" dirty="0"/>
              <a:t>Go as a disciple—one always learning from the Master.</a:t>
            </a:r>
          </a:p>
          <a:p>
            <a:r>
              <a:rPr lang="en-NZ" sz="3200" b="1" dirty="0"/>
              <a:t>Jesus showed us how:</a:t>
            </a:r>
          </a:p>
          <a:p>
            <a:r>
              <a:rPr lang="en-NZ" sz="3200" b="1" dirty="0"/>
              <a:t>He loves us and demonstrated it.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31FDA16-7A7B-B928-16EE-AE05C79DBE3C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9144000" cy="4094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Series: “Beyond Our Four Walls</a:t>
            </a:r>
            <a:r>
              <a:rPr lang="en-NZ" sz="2400" dirty="0"/>
              <a:t>” Part 6</a:t>
            </a:r>
            <a:r>
              <a:rPr lang="en-NZ" sz="2400" b="1" dirty="0"/>
              <a:t>. “Never Let a Chance Go By!” </a:t>
            </a:r>
            <a:endParaRPr lang="en-US" sz="2400" dirty="0"/>
          </a:p>
        </p:txBody>
      </p:sp>
      <p:pic>
        <p:nvPicPr>
          <p:cNvPr id="3074" name="Picture 2" descr="Now It's Your Turn Stock Images - Image: 5007214">
            <a:extLst>
              <a:ext uri="{FF2B5EF4-FFF2-40B4-BE49-F238E27FC236}">
                <a16:creationId xmlns:a16="http://schemas.microsoft.com/office/drawing/2014/main" id="{ED37DE9E-CBBA-7A9F-7033-53B6B1DDE29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329"/>
          <a:stretch/>
        </p:blipFill>
        <p:spPr bwMode="auto">
          <a:xfrm>
            <a:off x="0" y="2443162"/>
            <a:ext cx="4572000" cy="2984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992641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DA7C30-6130-142D-E583-E5CCD1F6400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197510" y="575187"/>
            <a:ext cx="6317839" cy="1061884"/>
          </a:xfrm>
        </p:spPr>
        <p:txBody>
          <a:bodyPr>
            <a:normAutofit/>
          </a:bodyPr>
          <a:lstStyle/>
          <a:p>
            <a:r>
              <a:rPr lang="en-NZ" sz="3600" dirty="0"/>
              <a:t>Always Learning…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3E09301-2502-6165-9A51-489B387852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165122"/>
            <a:ext cx="4514850" cy="5692877"/>
          </a:xfrm>
        </p:spPr>
        <p:txBody>
          <a:bodyPr>
            <a:noAutofit/>
          </a:bodyPr>
          <a:lstStyle/>
          <a:p>
            <a:r>
              <a:rPr lang="en-NZ" sz="3200" b="1" dirty="0"/>
              <a:t>Go as a disciple—one always learning from the Master.</a:t>
            </a:r>
          </a:p>
          <a:p>
            <a:r>
              <a:rPr lang="en-NZ" sz="3200" b="1" dirty="0"/>
              <a:t>Jesus showed us how:</a:t>
            </a:r>
          </a:p>
          <a:p>
            <a:r>
              <a:rPr lang="en-NZ" sz="3200" b="1" dirty="0"/>
              <a:t>He loves us and demonstrated it.</a:t>
            </a:r>
          </a:p>
          <a:p>
            <a:r>
              <a:rPr lang="en-NZ" sz="3200" b="1" dirty="0"/>
              <a:t>Always ready to answer.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31FDA16-7A7B-B928-16EE-AE05C79DBE3C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9144000" cy="4094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Series: “Beyond Our Four Walls</a:t>
            </a:r>
            <a:r>
              <a:rPr lang="en-NZ" sz="2400" dirty="0"/>
              <a:t>” Part 6</a:t>
            </a:r>
            <a:r>
              <a:rPr lang="en-NZ" sz="2400" b="1" dirty="0"/>
              <a:t>. “Never Let a Chance Go By!” </a:t>
            </a:r>
            <a:endParaRPr lang="en-US" sz="2400" dirty="0"/>
          </a:p>
        </p:txBody>
      </p:sp>
      <p:pic>
        <p:nvPicPr>
          <p:cNvPr id="3074" name="Picture 2" descr="Now It's Your Turn Stock Images - Image: 5007214">
            <a:extLst>
              <a:ext uri="{FF2B5EF4-FFF2-40B4-BE49-F238E27FC236}">
                <a16:creationId xmlns:a16="http://schemas.microsoft.com/office/drawing/2014/main" id="{ED37DE9E-CBBA-7A9F-7033-53B6B1DDE29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329"/>
          <a:stretch/>
        </p:blipFill>
        <p:spPr bwMode="auto">
          <a:xfrm>
            <a:off x="0" y="2443162"/>
            <a:ext cx="4572000" cy="2984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631006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DA7C30-6130-142D-E583-E5CCD1F6400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197510" y="575187"/>
            <a:ext cx="6317839" cy="1061884"/>
          </a:xfrm>
        </p:spPr>
        <p:txBody>
          <a:bodyPr>
            <a:normAutofit/>
          </a:bodyPr>
          <a:lstStyle/>
          <a:p>
            <a:r>
              <a:rPr lang="en-NZ" sz="3600" dirty="0"/>
              <a:t>Always Learning…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3E09301-2502-6165-9A51-489B387852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165122"/>
            <a:ext cx="4514850" cy="5692877"/>
          </a:xfrm>
        </p:spPr>
        <p:txBody>
          <a:bodyPr>
            <a:noAutofit/>
          </a:bodyPr>
          <a:lstStyle/>
          <a:p>
            <a:r>
              <a:rPr lang="en-NZ" sz="3200" b="1" dirty="0"/>
              <a:t>Go as a disciple—one always learning from the Master.</a:t>
            </a:r>
          </a:p>
          <a:p>
            <a:r>
              <a:rPr lang="en-NZ" sz="3200" b="1" dirty="0"/>
              <a:t>Jesus showed us how:</a:t>
            </a:r>
          </a:p>
          <a:p>
            <a:r>
              <a:rPr lang="en-NZ" sz="3200" b="1" dirty="0"/>
              <a:t>He loves us and demonstrated it.</a:t>
            </a:r>
          </a:p>
          <a:p>
            <a:r>
              <a:rPr lang="en-NZ" sz="3200" b="1" dirty="0"/>
              <a:t>Always ready to answer.</a:t>
            </a:r>
          </a:p>
          <a:p>
            <a:r>
              <a:rPr lang="en-NZ" sz="3200" b="1" dirty="0"/>
              <a:t>Debated.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31FDA16-7A7B-B928-16EE-AE05C79DBE3C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9144000" cy="4094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Series: “Beyond Our Four Walls</a:t>
            </a:r>
            <a:r>
              <a:rPr lang="en-NZ" sz="2400" dirty="0"/>
              <a:t>” Part 6</a:t>
            </a:r>
            <a:r>
              <a:rPr lang="en-NZ" sz="2400" b="1" dirty="0"/>
              <a:t>. “Never Let a Chance Go By!” </a:t>
            </a:r>
            <a:endParaRPr lang="en-US" sz="2400" dirty="0"/>
          </a:p>
        </p:txBody>
      </p:sp>
      <p:pic>
        <p:nvPicPr>
          <p:cNvPr id="3074" name="Picture 2" descr="Now It's Your Turn Stock Images - Image: 5007214">
            <a:extLst>
              <a:ext uri="{FF2B5EF4-FFF2-40B4-BE49-F238E27FC236}">
                <a16:creationId xmlns:a16="http://schemas.microsoft.com/office/drawing/2014/main" id="{ED37DE9E-CBBA-7A9F-7033-53B6B1DDE29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329"/>
          <a:stretch/>
        </p:blipFill>
        <p:spPr bwMode="auto">
          <a:xfrm>
            <a:off x="0" y="2443162"/>
            <a:ext cx="4572000" cy="2984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252827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DA7C30-6130-142D-E583-E5CCD1F6400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197510" y="575187"/>
            <a:ext cx="6317839" cy="1061884"/>
          </a:xfrm>
        </p:spPr>
        <p:txBody>
          <a:bodyPr>
            <a:normAutofit/>
          </a:bodyPr>
          <a:lstStyle/>
          <a:p>
            <a:r>
              <a:rPr lang="en-NZ" sz="3600" dirty="0"/>
              <a:t>Always Learning…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3E09301-2502-6165-9A51-489B387852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165122"/>
            <a:ext cx="4514850" cy="5692877"/>
          </a:xfrm>
        </p:spPr>
        <p:txBody>
          <a:bodyPr>
            <a:noAutofit/>
          </a:bodyPr>
          <a:lstStyle/>
          <a:p>
            <a:r>
              <a:rPr lang="en-NZ" sz="3200" b="1" dirty="0"/>
              <a:t>Go as a disciple—one always learning from the Master.</a:t>
            </a:r>
          </a:p>
          <a:p>
            <a:r>
              <a:rPr lang="en-NZ" sz="3200" b="1" dirty="0"/>
              <a:t>Jesus showed us how:</a:t>
            </a:r>
          </a:p>
          <a:p>
            <a:r>
              <a:rPr lang="en-NZ" sz="3200" b="1" dirty="0"/>
              <a:t>He loves us and demonstrated it.</a:t>
            </a:r>
          </a:p>
          <a:p>
            <a:r>
              <a:rPr lang="en-NZ" sz="3200" b="1" dirty="0"/>
              <a:t>Always ready to answer.</a:t>
            </a:r>
          </a:p>
          <a:p>
            <a:r>
              <a:rPr lang="en-NZ" sz="3200" b="1" dirty="0"/>
              <a:t>Debated.</a:t>
            </a:r>
          </a:p>
          <a:p>
            <a:r>
              <a:rPr lang="en-NZ" sz="3200" b="1" dirty="0"/>
              <a:t>Asked questions.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31FDA16-7A7B-B928-16EE-AE05C79DBE3C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9144000" cy="4094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Series: “Beyond Our Four Walls</a:t>
            </a:r>
            <a:r>
              <a:rPr lang="en-NZ" sz="2400" dirty="0"/>
              <a:t>” Part 6</a:t>
            </a:r>
            <a:r>
              <a:rPr lang="en-NZ" sz="2400" b="1" dirty="0"/>
              <a:t>. “Never Let a Chance Go By!” </a:t>
            </a:r>
            <a:endParaRPr lang="en-US" sz="2400" dirty="0"/>
          </a:p>
        </p:txBody>
      </p:sp>
      <p:pic>
        <p:nvPicPr>
          <p:cNvPr id="3074" name="Picture 2" descr="Now It's Your Turn Stock Images - Image: 5007214">
            <a:extLst>
              <a:ext uri="{FF2B5EF4-FFF2-40B4-BE49-F238E27FC236}">
                <a16:creationId xmlns:a16="http://schemas.microsoft.com/office/drawing/2014/main" id="{ED37DE9E-CBBA-7A9F-7033-53B6B1DDE29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329"/>
          <a:stretch/>
        </p:blipFill>
        <p:spPr bwMode="auto">
          <a:xfrm>
            <a:off x="0" y="2443162"/>
            <a:ext cx="4572000" cy="2984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721122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DA7C30-6130-142D-E583-E5CCD1F6400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197510" y="575187"/>
            <a:ext cx="6317839" cy="1061884"/>
          </a:xfrm>
        </p:spPr>
        <p:txBody>
          <a:bodyPr>
            <a:normAutofit/>
          </a:bodyPr>
          <a:lstStyle/>
          <a:p>
            <a:r>
              <a:rPr lang="en-NZ" sz="3600" dirty="0"/>
              <a:t>Always Learning…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3E09301-2502-6165-9A51-489B387852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165122"/>
            <a:ext cx="4514850" cy="5692877"/>
          </a:xfrm>
        </p:spPr>
        <p:txBody>
          <a:bodyPr>
            <a:noAutofit/>
          </a:bodyPr>
          <a:lstStyle/>
          <a:p>
            <a:r>
              <a:rPr lang="en-NZ" sz="3200" b="1" dirty="0"/>
              <a:t>Go as a disciple—one always learning from the Master.</a:t>
            </a:r>
          </a:p>
          <a:p>
            <a:r>
              <a:rPr lang="en-NZ" sz="3200" b="1" dirty="0"/>
              <a:t>Jesus showed us how:</a:t>
            </a:r>
          </a:p>
          <a:p>
            <a:r>
              <a:rPr lang="en-NZ" sz="3200" b="1" dirty="0"/>
              <a:t>He loves us and demonstrated it.</a:t>
            </a:r>
          </a:p>
          <a:p>
            <a:r>
              <a:rPr lang="en-NZ" sz="3200" b="1" dirty="0"/>
              <a:t>Always ready to answer.</a:t>
            </a:r>
          </a:p>
          <a:p>
            <a:r>
              <a:rPr lang="en-NZ" sz="3200" b="1" dirty="0"/>
              <a:t>Debated.</a:t>
            </a:r>
          </a:p>
          <a:p>
            <a:r>
              <a:rPr lang="en-NZ" sz="3200" b="1" dirty="0"/>
              <a:t>Asked questions.</a:t>
            </a:r>
          </a:p>
          <a:p>
            <a:r>
              <a:rPr lang="en-NZ" sz="3200" b="1" dirty="0"/>
              <a:t>Challenged orthodoxy.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31FDA16-7A7B-B928-16EE-AE05C79DBE3C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9144000" cy="4094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Series: “Beyond Our Four Walls</a:t>
            </a:r>
            <a:r>
              <a:rPr lang="en-NZ" sz="2400" dirty="0"/>
              <a:t>” Part 6</a:t>
            </a:r>
            <a:r>
              <a:rPr lang="en-NZ" sz="2400" b="1" dirty="0"/>
              <a:t>. “Never Let a Chance Go By!” </a:t>
            </a:r>
            <a:endParaRPr lang="en-US" sz="2400" dirty="0"/>
          </a:p>
        </p:txBody>
      </p:sp>
      <p:pic>
        <p:nvPicPr>
          <p:cNvPr id="3074" name="Picture 2" descr="Now It's Your Turn Stock Images - Image: 5007214">
            <a:extLst>
              <a:ext uri="{FF2B5EF4-FFF2-40B4-BE49-F238E27FC236}">
                <a16:creationId xmlns:a16="http://schemas.microsoft.com/office/drawing/2014/main" id="{ED37DE9E-CBBA-7A9F-7033-53B6B1DDE29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329"/>
          <a:stretch/>
        </p:blipFill>
        <p:spPr bwMode="auto">
          <a:xfrm>
            <a:off x="0" y="2443162"/>
            <a:ext cx="4572000" cy="2984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611059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DA7C30-6130-142D-E583-E5CCD1F6400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197510" y="575187"/>
            <a:ext cx="6317839" cy="1061884"/>
          </a:xfrm>
        </p:spPr>
        <p:txBody>
          <a:bodyPr>
            <a:normAutofit/>
          </a:bodyPr>
          <a:lstStyle/>
          <a:p>
            <a:r>
              <a:rPr lang="en-NZ" sz="3600" dirty="0"/>
              <a:t>Always Learning…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3E09301-2502-6165-9A51-489B387852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268361"/>
            <a:ext cx="4514850" cy="5589638"/>
          </a:xfrm>
        </p:spPr>
        <p:txBody>
          <a:bodyPr>
            <a:normAutofit/>
          </a:bodyPr>
          <a:lstStyle/>
          <a:p>
            <a:r>
              <a:rPr lang="en-NZ" sz="3200" b="1" dirty="0"/>
              <a:t>Learn from your brethren who know what they are doing.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31FDA16-7A7B-B928-16EE-AE05C79DBE3C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9144000" cy="4094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Series: “Beyond Our Four Walls</a:t>
            </a:r>
            <a:r>
              <a:rPr lang="en-NZ" sz="2400" dirty="0"/>
              <a:t>” Part 6</a:t>
            </a:r>
            <a:r>
              <a:rPr lang="en-NZ" sz="2400" b="1" dirty="0"/>
              <a:t>. “Never Let a Chance Go By!” </a:t>
            </a:r>
            <a:endParaRPr lang="en-US" sz="2400" dirty="0"/>
          </a:p>
        </p:txBody>
      </p:sp>
      <p:pic>
        <p:nvPicPr>
          <p:cNvPr id="3074" name="Picture 2" descr="Now It's Your Turn Stock Images - Image: 5007214">
            <a:extLst>
              <a:ext uri="{FF2B5EF4-FFF2-40B4-BE49-F238E27FC236}">
                <a16:creationId xmlns:a16="http://schemas.microsoft.com/office/drawing/2014/main" id="{ED37DE9E-CBBA-7A9F-7033-53B6B1DDE29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329"/>
          <a:stretch/>
        </p:blipFill>
        <p:spPr bwMode="auto">
          <a:xfrm>
            <a:off x="0" y="2443162"/>
            <a:ext cx="4572000" cy="2984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39476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DA7C30-6130-142D-E583-E5CCD1F6400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197510" y="575187"/>
            <a:ext cx="6317839" cy="1061884"/>
          </a:xfrm>
        </p:spPr>
        <p:txBody>
          <a:bodyPr>
            <a:normAutofit/>
          </a:bodyPr>
          <a:lstStyle/>
          <a:p>
            <a:r>
              <a:rPr lang="en-NZ" sz="3600" dirty="0"/>
              <a:t>Always Learning…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3E09301-2502-6165-9A51-489B387852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268361"/>
            <a:ext cx="4514850" cy="5589638"/>
          </a:xfrm>
        </p:spPr>
        <p:txBody>
          <a:bodyPr>
            <a:normAutofit/>
          </a:bodyPr>
          <a:lstStyle/>
          <a:p>
            <a:r>
              <a:rPr lang="en-NZ" sz="3200" b="1" dirty="0"/>
              <a:t>Learn from your brethren who know what they are doing.</a:t>
            </a:r>
          </a:p>
          <a:p>
            <a:r>
              <a:rPr lang="en-NZ" sz="3200" b="1" dirty="0"/>
              <a:t>Listen to their stories.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31FDA16-7A7B-B928-16EE-AE05C79DBE3C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9144000" cy="4094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Series: “Beyond Our Four Walls</a:t>
            </a:r>
            <a:r>
              <a:rPr lang="en-NZ" sz="2400" dirty="0"/>
              <a:t>” Part 6</a:t>
            </a:r>
            <a:r>
              <a:rPr lang="en-NZ" sz="2400" b="1" dirty="0"/>
              <a:t>. “Never Let a Chance Go By!” </a:t>
            </a:r>
            <a:endParaRPr lang="en-US" sz="2400" dirty="0"/>
          </a:p>
        </p:txBody>
      </p:sp>
      <p:pic>
        <p:nvPicPr>
          <p:cNvPr id="3074" name="Picture 2" descr="Now It's Your Turn Stock Images - Image: 5007214">
            <a:extLst>
              <a:ext uri="{FF2B5EF4-FFF2-40B4-BE49-F238E27FC236}">
                <a16:creationId xmlns:a16="http://schemas.microsoft.com/office/drawing/2014/main" id="{ED37DE9E-CBBA-7A9F-7033-53B6B1DDE29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329"/>
          <a:stretch/>
        </p:blipFill>
        <p:spPr bwMode="auto">
          <a:xfrm>
            <a:off x="0" y="2443162"/>
            <a:ext cx="4572000" cy="2984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060974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DA7C30-6130-142D-E583-E5CCD1F6400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197510" y="575187"/>
            <a:ext cx="6317839" cy="1061884"/>
          </a:xfrm>
        </p:spPr>
        <p:txBody>
          <a:bodyPr>
            <a:normAutofit/>
          </a:bodyPr>
          <a:lstStyle/>
          <a:p>
            <a:r>
              <a:rPr lang="en-NZ" sz="3600" dirty="0"/>
              <a:t>Always Learning…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3E09301-2502-6165-9A51-489B387852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268361"/>
            <a:ext cx="4514850" cy="5589638"/>
          </a:xfrm>
        </p:spPr>
        <p:txBody>
          <a:bodyPr>
            <a:normAutofit/>
          </a:bodyPr>
          <a:lstStyle/>
          <a:p>
            <a:r>
              <a:rPr lang="en-NZ" sz="3200" b="1" dirty="0"/>
              <a:t>Learn from your brethren who know what they are doing.</a:t>
            </a:r>
          </a:p>
          <a:p>
            <a:r>
              <a:rPr lang="en-NZ" sz="3200" b="1" dirty="0"/>
              <a:t>Listen to their stories.</a:t>
            </a:r>
          </a:p>
          <a:p>
            <a:r>
              <a:rPr lang="en-NZ" sz="3200" b="1" dirty="0"/>
              <a:t>Ask them what they would change about their approach.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31FDA16-7A7B-B928-16EE-AE05C79DBE3C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9144000" cy="4094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Series: “Beyond Our Four Walls</a:t>
            </a:r>
            <a:r>
              <a:rPr lang="en-NZ" sz="2400" dirty="0"/>
              <a:t>” Part 6</a:t>
            </a:r>
            <a:r>
              <a:rPr lang="en-NZ" sz="2400" b="1" dirty="0"/>
              <a:t>. “Never Let a Chance Go By!” </a:t>
            </a:r>
            <a:endParaRPr lang="en-US" sz="2400" dirty="0"/>
          </a:p>
        </p:txBody>
      </p:sp>
      <p:pic>
        <p:nvPicPr>
          <p:cNvPr id="3074" name="Picture 2" descr="Now It's Your Turn Stock Images - Image: 5007214">
            <a:extLst>
              <a:ext uri="{FF2B5EF4-FFF2-40B4-BE49-F238E27FC236}">
                <a16:creationId xmlns:a16="http://schemas.microsoft.com/office/drawing/2014/main" id="{ED37DE9E-CBBA-7A9F-7033-53B6B1DDE29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329"/>
          <a:stretch/>
        </p:blipFill>
        <p:spPr bwMode="auto">
          <a:xfrm>
            <a:off x="0" y="2443162"/>
            <a:ext cx="4572000" cy="2984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985274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DA7C30-6130-142D-E583-E5CCD1F6400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629150" y="575187"/>
            <a:ext cx="3886200" cy="1061884"/>
          </a:xfrm>
        </p:spPr>
        <p:txBody>
          <a:bodyPr>
            <a:noAutofit/>
          </a:bodyPr>
          <a:lstStyle/>
          <a:p>
            <a:r>
              <a:rPr lang="en-NZ" sz="3600" dirty="0"/>
              <a:t>Pushing through Rejection…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31FDA16-7A7B-B928-16EE-AE05C79DBE3C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9144000" cy="4094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Series: “Beyond Our Four Walls</a:t>
            </a:r>
            <a:r>
              <a:rPr lang="en-NZ" sz="2400" dirty="0"/>
              <a:t>” Part 6</a:t>
            </a:r>
            <a:r>
              <a:rPr lang="en-NZ" sz="2400" b="1" dirty="0"/>
              <a:t>. “Never Let a Chance Go By!” </a:t>
            </a:r>
            <a:endParaRPr lang="en-US" sz="2400" dirty="0"/>
          </a:p>
        </p:txBody>
      </p:sp>
      <p:pic>
        <p:nvPicPr>
          <p:cNvPr id="4098" name="Picture 2" descr="Are You Willing To Fail? Then NOW Is Your Chance - Michael ...">
            <a:extLst>
              <a:ext uri="{FF2B5EF4-FFF2-40B4-BE49-F238E27FC236}">
                <a16:creationId xmlns:a16="http://schemas.microsoft.com/office/drawing/2014/main" id="{8CDD2472-E4B4-88C1-3EC3-3A9C0B7FBF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713" y="538316"/>
            <a:ext cx="3159842" cy="6319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08475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DA7C30-6130-142D-E583-E5CCD1F6400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575187"/>
            <a:ext cx="7886700" cy="1061884"/>
          </a:xfrm>
        </p:spPr>
        <p:txBody>
          <a:bodyPr>
            <a:normAutofit/>
          </a:bodyPr>
          <a:lstStyle/>
          <a:p>
            <a:r>
              <a:rPr lang="en-NZ" sz="4400" dirty="0"/>
              <a:t>In the Closet…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3E09301-2502-6165-9A51-489B387852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825910"/>
            <a:ext cx="3886200" cy="5351053"/>
          </a:xfrm>
        </p:spPr>
        <p:txBody>
          <a:bodyPr>
            <a:normAutofit/>
          </a:bodyPr>
          <a:lstStyle/>
          <a:p>
            <a:r>
              <a:rPr lang="en-NZ" sz="3200" b="1" dirty="0"/>
              <a:t>Matthew 6:6—</a:t>
            </a:r>
          </a:p>
          <a:p>
            <a:r>
              <a:rPr lang="en-NZ" sz="3200" dirty="0">
                <a:solidFill>
                  <a:schemeClr val="bg1"/>
                </a:solidFill>
              </a:rPr>
              <a:t>But thou, when thou prayest, enter into thy closet, and when thou hast shut thy door, pray to thy Father which is in secret; and thy Father which seeth in secret shall reward thee openly.</a:t>
            </a:r>
            <a:r>
              <a:rPr lang="en-NZ" dirty="0">
                <a:solidFill>
                  <a:schemeClr val="bg1"/>
                </a:solidFill>
              </a:rPr>
              <a:t> (KJV)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31FDA16-7A7B-B928-16EE-AE05C79DBE3C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9144000" cy="4094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Series: “Beyond Our Four Walls</a:t>
            </a:r>
            <a:r>
              <a:rPr lang="en-NZ" sz="2400" dirty="0"/>
              <a:t>” Part 6</a:t>
            </a:r>
            <a:r>
              <a:rPr lang="en-NZ" sz="2400" b="1" dirty="0"/>
              <a:t>. “Never Let a Chance Go By!” </a:t>
            </a:r>
            <a:endParaRPr lang="en-US" sz="2400" dirty="0"/>
          </a:p>
        </p:txBody>
      </p:sp>
      <p:pic>
        <p:nvPicPr>
          <p:cNvPr id="1028" name="Picture 4" descr="Your Journey Starts Here Sign Stock Photo - Download Image ...">
            <a:extLst>
              <a:ext uri="{FF2B5EF4-FFF2-40B4-BE49-F238E27FC236}">
                <a16:creationId xmlns:a16="http://schemas.microsoft.com/office/drawing/2014/main" id="{90B0F481-AE1C-D7B3-4486-FA3C2DF3E1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43944"/>
            <a:ext cx="4514851" cy="3180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90370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DA7C30-6130-142D-E583-E5CCD1F6400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629150" y="575187"/>
            <a:ext cx="3886200" cy="1061884"/>
          </a:xfrm>
        </p:spPr>
        <p:txBody>
          <a:bodyPr>
            <a:noAutofit/>
          </a:bodyPr>
          <a:lstStyle/>
          <a:p>
            <a:r>
              <a:rPr lang="en-NZ" sz="3600" dirty="0"/>
              <a:t>Pushing through Rejection…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3E09301-2502-6165-9A51-489B387852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637071"/>
            <a:ext cx="4514850" cy="5220928"/>
          </a:xfrm>
        </p:spPr>
        <p:txBody>
          <a:bodyPr>
            <a:normAutofit/>
          </a:bodyPr>
          <a:lstStyle/>
          <a:p>
            <a:r>
              <a:rPr lang="en-NZ" sz="3200" b="1" dirty="0"/>
              <a:t>Successes are to be celebrated.</a:t>
            </a:r>
          </a:p>
          <a:p>
            <a:endParaRPr lang="en-NZ" sz="2800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31FDA16-7A7B-B928-16EE-AE05C79DBE3C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9144000" cy="4094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Series: “Beyond Our Four Walls</a:t>
            </a:r>
            <a:r>
              <a:rPr lang="en-NZ" sz="2400" dirty="0"/>
              <a:t>” Part 6</a:t>
            </a:r>
            <a:r>
              <a:rPr lang="en-NZ" sz="2400" b="1" dirty="0"/>
              <a:t>. “Never Let a Chance Go By!” </a:t>
            </a:r>
            <a:endParaRPr lang="en-US" sz="2400" dirty="0"/>
          </a:p>
        </p:txBody>
      </p:sp>
      <p:pic>
        <p:nvPicPr>
          <p:cNvPr id="4098" name="Picture 2" descr="Are You Willing To Fail? Then NOW Is Your Chance - Michael ...">
            <a:extLst>
              <a:ext uri="{FF2B5EF4-FFF2-40B4-BE49-F238E27FC236}">
                <a16:creationId xmlns:a16="http://schemas.microsoft.com/office/drawing/2014/main" id="{8CDD2472-E4B4-88C1-3EC3-3A9C0B7FBF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713" y="538316"/>
            <a:ext cx="3159842" cy="6319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625730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DA7C30-6130-142D-E583-E5CCD1F6400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629150" y="575187"/>
            <a:ext cx="3886200" cy="1061884"/>
          </a:xfrm>
        </p:spPr>
        <p:txBody>
          <a:bodyPr>
            <a:noAutofit/>
          </a:bodyPr>
          <a:lstStyle/>
          <a:p>
            <a:r>
              <a:rPr lang="en-NZ" sz="3600" dirty="0"/>
              <a:t>Pushing through Rejection…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3E09301-2502-6165-9A51-489B387852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637071"/>
            <a:ext cx="4514850" cy="5220928"/>
          </a:xfrm>
        </p:spPr>
        <p:txBody>
          <a:bodyPr>
            <a:normAutofit/>
          </a:bodyPr>
          <a:lstStyle/>
          <a:p>
            <a:r>
              <a:rPr lang="en-NZ" sz="3200" b="1" dirty="0"/>
              <a:t>Successes are to be celebrated.</a:t>
            </a:r>
          </a:p>
          <a:p>
            <a:r>
              <a:rPr lang="en-NZ" sz="3200" b="1" dirty="0"/>
              <a:t>You will be rejected for Christ’s sake.</a:t>
            </a:r>
          </a:p>
          <a:p>
            <a:endParaRPr lang="en-NZ" sz="2800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31FDA16-7A7B-B928-16EE-AE05C79DBE3C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9144000" cy="4094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Series: “Beyond Our Four Walls</a:t>
            </a:r>
            <a:r>
              <a:rPr lang="en-NZ" sz="2400" dirty="0"/>
              <a:t>” Part 6</a:t>
            </a:r>
            <a:r>
              <a:rPr lang="en-NZ" sz="2400" b="1" dirty="0"/>
              <a:t>. “Never Let a Chance Go By!” </a:t>
            </a:r>
            <a:endParaRPr lang="en-US" sz="2400" dirty="0"/>
          </a:p>
        </p:txBody>
      </p:sp>
      <p:pic>
        <p:nvPicPr>
          <p:cNvPr id="4098" name="Picture 2" descr="Are You Willing To Fail? Then NOW Is Your Chance - Michael ...">
            <a:extLst>
              <a:ext uri="{FF2B5EF4-FFF2-40B4-BE49-F238E27FC236}">
                <a16:creationId xmlns:a16="http://schemas.microsoft.com/office/drawing/2014/main" id="{8CDD2472-E4B4-88C1-3EC3-3A9C0B7FBF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713" y="538316"/>
            <a:ext cx="3159842" cy="6319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399962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DA7C30-6130-142D-E583-E5CCD1F6400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629150" y="575187"/>
            <a:ext cx="3886200" cy="1061884"/>
          </a:xfrm>
        </p:spPr>
        <p:txBody>
          <a:bodyPr>
            <a:noAutofit/>
          </a:bodyPr>
          <a:lstStyle/>
          <a:p>
            <a:r>
              <a:rPr lang="en-NZ" sz="3600" dirty="0"/>
              <a:t>Pushing through Rejection…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3E09301-2502-6165-9A51-489B387852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637071"/>
            <a:ext cx="4514850" cy="5220928"/>
          </a:xfrm>
        </p:spPr>
        <p:txBody>
          <a:bodyPr>
            <a:normAutofit/>
          </a:bodyPr>
          <a:lstStyle/>
          <a:p>
            <a:r>
              <a:rPr lang="en-NZ" sz="3200" b="1" dirty="0"/>
              <a:t>Successes are to be celebrated.</a:t>
            </a:r>
          </a:p>
          <a:p>
            <a:r>
              <a:rPr lang="en-NZ" sz="3200" b="1" dirty="0"/>
              <a:t>You will be rejected for Christ’s sake.</a:t>
            </a:r>
          </a:p>
          <a:p>
            <a:r>
              <a:rPr lang="en-NZ" sz="3200" b="1" dirty="0"/>
              <a:t>It is never nice.</a:t>
            </a:r>
          </a:p>
          <a:p>
            <a:endParaRPr lang="en-NZ" sz="2800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31FDA16-7A7B-B928-16EE-AE05C79DBE3C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9144000" cy="4094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Series: “Beyond Our Four Walls</a:t>
            </a:r>
            <a:r>
              <a:rPr lang="en-NZ" sz="2400" dirty="0"/>
              <a:t>” Part 6</a:t>
            </a:r>
            <a:r>
              <a:rPr lang="en-NZ" sz="2400" b="1" dirty="0"/>
              <a:t>. “Never Let a Chance Go By!” </a:t>
            </a:r>
            <a:endParaRPr lang="en-US" sz="2400" dirty="0"/>
          </a:p>
        </p:txBody>
      </p:sp>
      <p:pic>
        <p:nvPicPr>
          <p:cNvPr id="4098" name="Picture 2" descr="Are You Willing To Fail? Then NOW Is Your Chance - Michael ...">
            <a:extLst>
              <a:ext uri="{FF2B5EF4-FFF2-40B4-BE49-F238E27FC236}">
                <a16:creationId xmlns:a16="http://schemas.microsoft.com/office/drawing/2014/main" id="{8CDD2472-E4B4-88C1-3EC3-3A9C0B7FBF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713" y="538316"/>
            <a:ext cx="3159842" cy="6319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533664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DA7C30-6130-142D-E583-E5CCD1F6400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629150" y="575187"/>
            <a:ext cx="3886200" cy="1061884"/>
          </a:xfrm>
        </p:spPr>
        <p:txBody>
          <a:bodyPr>
            <a:noAutofit/>
          </a:bodyPr>
          <a:lstStyle/>
          <a:p>
            <a:r>
              <a:rPr lang="en-NZ" sz="3600" dirty="0"/>
              <a:t>Pushing through Rejection…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3E09301-2502-6165-9A51-489B387852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637071"/>
            <a:ext cx="4514850" cy="5220928"/>
          </a:xfrm>
        </p:spPr>
        <p:txBody>
          <a:bodyPr>
            <a:normAutofit/>
          </a:bodyPr>
          <a:lstStyle/>
          <a:p>
            <a:r>
              <a:rPr lang="en-NZ" sz="3200" b="1" dirty="0"/>
              <a:t>Successes are to be celebrated.</a:t>
            </a:r>
          </a:p>
          <a:p>
            <a:r>
              <a:rPr lang="en-NZ" sz="3200" b="1" dirty="0"/>
              <a:t>You will be rejected for Christ’s sake.</a:t>
            </a:r>
          </a:p>
          <a:p>
            <a:r>
              <a:rPr lang="en-NZ" sz="3200" b="1" dirty="0"/>
              <a:t>It is never nice.</a:t>
            </a:r>
          </a:p>
          <a:p>
            <a:r>
              <a:rPr lang="en-NZ" sz="3200" b="1" dirty="0"/>
              <a:t>If you don’t feel a sense of sadness there is something wrong.</a:t>
            </a:r>
          </a:p>
          <a:p>
            <a:endParaRPr lang="en-NZ" sz="2800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31FDA16-7A7B-B928-16EE-AE05C79DBE3C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9144000" cy="4094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Series: “Beyond Our Four Walls</a:t>
            </a:r>
            <a:r>
              <a:rPr lang="en-NZ" sz="2400" dirty="0"/>
              <a:t>” Part 6</a:t>
            </a:r>
            <a:r>
              <a:rPr lang="en-NZ" sz="2400" b="1" dirty="0"/>
              <a:t>. “Never Let a Chance Go By!” </a:t>
            </a:r>
            <a:endParaRPr lang="en-US" sz="2400" dirty="0"/>
          </a:p>
        </p:txBody>
      </p:sp>
      <p:pic>
        <p:nvPicPr>
          <p:cNvPr id="4098" name="Picture 2" descr="Are You Willing To Fail? Then NOW Is Your Chance - Michael ...">
            <a:extLst>
              <a:ext uri="{FF2B5EF4-FFF2-40B4-BE49-F238E27FC236}">
                <a16:creationId xmlns:a16="http://schemas.microsoft.com/office/drawing/2014/main" id="{8CDD2472-E4B4-88C1-3EC3-3A9C0B7FBF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713" y="538316"/>
            <a:ext cx="3159842" cy="6319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620147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DA7C30-6130-142D-E583-E5CCD1F6400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629150" y="575187"/>
            <a:ext cx="3886200" cy="1061884"/>
          </a:xfrm>
        </p:spPr>
        <p:txBody>
          <a:bodyPr>
            <a:noAutofit/>
          </a:bodyPr>
          <a:lstStyle/>
          <a:p>
            <a:r>
              <a:rPr lang="en-NZ" sz="3600" dirty="0"/>
              <a:t>Pushing through Rejection…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3E09301-2502-6165-9A51-489B387852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637071"/>
            <a:ext cx="4514850" cy="5220928"/>
          </a:xfrm>
        </p:spPr>
        <p:txBody>
          <a:bodyPr>
            <a:normAutofit/>
          </a:bodyPr>
          <a:lstStyle/>
          <a:p>
            <a:r>
              <a:rPr lang="en-NZ" sz="3200" b="1" dirty="0"/>
              <a:t>Successes are to be celebrated.</a:t>
            </a:r>
          </a:p>
          <a:p>
            <a:r>
              <a:rPr lang="en-NZ" sz="3200" b="1" dirty="0"/>
              <a:t>You will be rejected for Christ’s sake.</a:t>
            </a:r>
          </a:p>
          <a:p>
            <a:r>
              <a:rPr lang="en-NZ" sz="3200" b="1" dirty="0"/>
              <a:t>It is never nice.</a:t>
            </a:r>
          </a:p>
          <a:p>
            <a:r>
              <a:rPr lang="en-NZ" sz="3200" b="1" dirty="0"/>
              <a:t>If you don’t feel a sense of sadness there is something wrong.</a:t>
            </a:r>
          </a:p>
          <a:p>
            <a:r>
              <a:rPr lang="en-NZ" sz="3200" b="1" dirty="0"/>
              <a:t>Rejoice if persecuted for Christ’s name.</a:t>
            </a:r>
          </a:p>
          <a:p>
            <a:endParaRPr lang="en-NZ" sz="2800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31FDA16-7A7B-B928-16EE-AE05C79DBE3C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9144000" cy="4094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Series: “Beyond Our Four Walls</a:t>
            </a:r>
            <a:r>
              <a:rPr lang="en-NZ" sz="2400" dirty="0"/>
              <a:t>” Part 6</a:t>
            </a:r>
            <a:r>
              <a:rPr lang="en-NZ" sz="2400" b="1" dirty="0"/>
              <a:t>. “Never Let a Chance Go By!” </a:t>
            </a:r>
            <a:endParaRPr lang="en-US" sz="2400" dirty="0"/>
          </a:p>
        </p:txBody>
      </p:sp>
      <p:pic>
        <p:nvPicPr>
          <p:cNvPr id="4098" name="Picture 2" descr="Are You Willing To Fail? Then NOW Is Your Chance - Michael ...">
            <a:extLst>
              <a:ext uri="{FF2B5EF4-FFF2-40B4-BE49-F238E27FC236}">
                <a16:creationId xmlns:a16="http://schemas.microsoft.com/office/drawing/2014/main" id="{8CDD2472-E4B4-88C1-3EC3-3A9C0B7FBF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713" y="538316"/>
            <a:ext cx="3159842" cy="6319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828915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DA7C30-6130-142D-E583-E5CCD1F6400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575187"/>
            <a:ext cx="7886700" cy="1061884"/>
          </a:xfrm>
        </p:spPr>
        <p:txBody>
          <a:bodyPr>
            <a:normAutofit/>
          </a:bodyPr>
          <a:lstStyle/>
          <a:p>
            <a:r>
              <a:rPr lang="en-NZ" sz="4000" dirty="0"/>
              <a:t>Hospitality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31FDA16-7A7B-B928-16EE-AE05C79DBE3C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9144000" cy="4094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Series: “Beyond Our Four Walls</a:t>
            </a:r>
            <a:r>
              <a:rPr lang="en-NZ" sz="2400" dirty="0"/>
              <a:t>” Part 6</a:t>
            </a:r>
            <a:r>
              <a:rPr lang="en-NZ" sz="2400" b="1" dirty="0"/>
              <a:t>. “Never Let a Chance Go By!” </a:t>
            </a:r>
            <a:endParaRPr lang="en-US" sz="2400" dirty="0"/>
          </a:p>
        </p:txBody>
      </p:sp>
      <p:pic>
        <p:nvPicPr>
          <p:cNvPr id="35842" name="Picture 2" descr="Lessons About Hospitality and Prayer — Watchtower ONLINE LIBRARY">
            <a:extLst>
              <a:ext uri="{FF2B5EF4-FFF2-40B4-BE49-F238E27FC236}">
                <a16:creationId xmlns:a16="http://schemas.microsoft.com/office/drawing/2014/main" id="{B6899960-918C-5917-AA81-C6F052CBE36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74" r="16774"/>
          <a:stretch/>
        </p:blipFill>
        <p:spPr bwMode="auto">
          <a:xfrm>
            <a:off x="0" y="1430593"/>
            <a:ext cx="5161936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263190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DA7C30-6130-142D-E583-E5CCD1F6400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575187"/>
            <a:ext cx="7886700" cy="1061884"/>
          </a:xfrm>
        </p:spPr>
        <p:txBody>
          <a:bodyPr>
            <a:normAutofit/>
          </a:bodyPr>
          <a:lstStyle/>
          <a:p>
            <a:r>
              <a:rPr lang="en-NZ" sz="4000" dirty="0"/>
              <a:t>Hospitality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3E09301-2502-6165-9A51-489B387852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61936" y="575187"/>
            <a:ext cx="3982064" cy="6282812"/>
          </a:xfrm>
        </p:spPr>
        <p:txBody>
          <a:bodyPr>
            <a:normAutofit/>
          </a:bodyPr>
          <a:lstStyle/>
          <a:p>
            <a:r>
              <a:rPr lang="en-NZ" sz="3200" b="1" dirty="0">
                <a:solidFill>
                  <a:schemeClr val="bg1"/>
                </a:solidFill>
              </a:rPr>
              <a:t>Don’t get carried away.</a:t>
            </a:r>
          </a:p>
          <a:p>
            <a:r>
              <a:rPr lang="en-NZ" sz="3200" b="1" dirty="0">
                <a:solidFill>
                  <a:schemeClr val="bg1"/>
                </a:solidFill>
              </a:rPr>
              <a:t>Keep it simple.</a:t>
            </a:r>
          </a:p>
          <a:p>
            <a:pPr algn="l"/>
            <a:r>
              <a:rPr lang="en-NZ" sz="3200" b="1" dirty="0">
                <a:solidFill>
                  <a:schemeClr val="bg1"/>
                </a:solidFill>
                <a:latin typeface="system-ui"/>
              </a:rPr>
              <a:t>Hebrews 13:2—</a:t>
            </a:r>
            <a:endParaRPr lang="en-NZ" sz="3200" b="1" i="0" dirty="0">
              <a:solidFill>
                <a:schemeClr val="bg1"/>
              </a:solidFill>
              <a:effectLst/>
              <a:latin typeface="system-ui"/>
            </a:endParaRPr>
          </a:p>
          <a:p>
            <a:pPr algn="l"/>
            <a:r>
              <a:rPr lang="en-NZ" sz="3200" b="1" i="0" dirty="0">
                <a:solidFill>
                  <a:schemeClr val="bg1"/>
                </a:solidFill>
                <a:effectLst/>
                <a:latin typeface="system-ui"/>
              </a:rPr>
              <a:t>Do not neglect to show hospitality to strangers, for by this some have entertained angels without knowing it. </a:t>
            </a:r>
            <a:r>
              <a:rPr lang="en-NZ" sz="2400" b="0" i="0" dirty="0">
                <a:solidFill>
                  <a:schemeClr val="bg1"/>
                </a:solidFill>
                <a:effectLst/>
                <a:latin typeface="system-ui"/>
              </a:rPr>
              <a:t>(NASB95)</a:t>
            </a:r>
          </a:p>
          <a:p>
            <a:endParaRPr lang="en-NZ" sz="3200" b="1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31FDA16-7A7B-B928-16EE-AE05C79DBE3C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9144000" cy="4094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Series: “Beyond Our Four Walls</a:t>
            </a:r>
            <a:r>
              <a:rPr lang="en-NZ" sz="2400" dirty="0"/>
              <a:t>” Part 6</a:t>
            </a:r>
            <a:r>
              <a:rPr lang="en-NZ" sz="2400" b="1" dirty="0"/>
              <a:t>. “Never Let a Chance Go By!” </a:t>
            </a:r>
            <a:endParaRPr lang="en-US" sz="2400" dirty="0"/>
          </a:p>
        </p:txBody>
      </p:sp>
      <p:pic>
        <p:nvPicPr>
          <p:cNvPr id="35842" name="Picture 2" descr="Lessons About Hospitality and Prayer — Watchtower ONLINE LIBRARY">
            <a:extLst>
              <a:ext uri="{FF2B5EF4-FFF2-40B4-BE49-F238E27FC236}">
                <a16:creationId xmlns:a16="http://schemas.microsoft.com/office/drawing/2014/main" id="{B6899960-918C-5917-AA81-C6F052CBE36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74" r="16774"/>
          <a:stretch/>
        </p:blipFill>
        <p:spPr bwMode="auto">
          <a:xfrm>
            <a:off x="0" y="1430593"/>
            <a:ext cx="5161936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D54FC96-3596-9D38-1FA5-F9796EBB9D8C}"/>
              </a:ext>
            </a:extLst>
          </p:cNvPr>
          <p:cNvSpPr txBox="1"/>
          <p:nvPr/>
        </p:nvSpPr>
        <p:spPr>
          <a:xfrm>
            <a:off x="250723" y="6107130"/>
            <a:ext cx="620169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NZ" sz="3200" b="1" dirty="0">
                <a:latin typeface="system-ui"/>
              </a:rPr>
              <a:t>Martha and Mary (Luke 10:38-42)</a:t>
            </a:r>
            <a:endParaRPr lang="en-NZ" sz="3200" b="1" i="0" dirty="0">
              <a:effectLst/>
              <a:latin typeface="system-ui"/>
            </a:endParaRPr>
          </a:p>
        </p:txBody>
      </p:sp>
    </p:spTree>
    <p:extLst>
      <p:ext uri="{BB962C8B-B14F-4D97-AF65-F5344CB8AC3E}">
        <p14:creationId xmlns:p14="http://schemas.microsoft.com/office/powerpoint/2010/main" val="32830838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DA7C30-6130-142D-E583-E5CCD1F6400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575187"/>
            <a:ext cx="7886700" cy="1061884"/>
          </a:xfrm>
        </p:spPr>
        <p:txBody>
          <a:bodyPr>
            <a:normAutofit/>
          </a:bodyPr>
          <a:lstStyle/>
          <a:p>
            <a:r>
              <a:rPr lang="en-NZ" sz="4000" dirty="0"/>
              <a:t>Hospitality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3E09301-2502-6165-9A51-489B387852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61936" y="575187"/>
            <a:ext cx="3982064" cy="6282812"/>
          </a:xfrm>
        </p:spPr>
        <p:txBody>
          <a:bodyPr>
            <a:normAutofit/>
          </a:bodyPr>
          <a:lstStyle/>
          <a:p>
            <a:r>
              <a:rPr lang="en-NZ" sz="3200" b="1" dirty="0"/>
              <a:t>Don’t get carried away.</a:t>
            </a:r>
          </a:p>
          <a:p>
            <a:r>
              <a:rPr lang="en-NZ" sz="3200" b="1" dirty="0">
                <a:solidFill>
                  <a:schemeClr val="bg1"/>
                </a:solidFill>
              </a:rPr>
              <a:t>Keep it simple.</a:t>
            </a:r>
          </a:p>
          <a:p>
            <a:pPr algn="l"/>
            <a:r>
              <a:rPr lang="en-NZ" sz="3200" b="1" dirty="0">
                <a:solidFill>
                  <a:schemeClr val="bg1"/>
                </a:solidFill>
                <a:latin typeface="system-ui"/>
              </a:rPr>
              <a:t>Hebrews 13:2—</a:t>
            </a:r>
            <a:endParaRPr lang="en-NZ" sz="3200" b="1" i="0" dirty="0">
              <a:solidFill>
                <a:schemeClr val="bg1"/>
              </a:solidFill>
              <a:effectLst/>
              <a:latin typeface="system-ui"/>
            </a:endParaRPr>
          </a:p>
          <a:p>
            <a:pPr algn="l"/>
            <a:r>
              <a:rPr lang="en-NZ" sz="3200" b="1" i="0" dirty="0">
                <a:solidFill>
                  <a:schemeClr val="bg1"/>
                </a:solidFill>
                <a:effectLst/>
                <a:latin typeface="system-ui"/>
              </a:rPr>
              <a:t>Do not neglect to show hospitality to strangers, for by this some have entertained angels without knowing it. </a:t>
            </a:r>
            <a:r>
              <a:rPr lang="en-NZ" sz="2400" b="0" i="0" dirty="0">
                <a:solidFill>
                  <a:schemeClr val="bg1"/>
                </a:solidFill>
                <a:effectLst/>
                <a:latin typeface="system-ui"/>
              </a:rPr>
              <a:t>(NASB95)</a:t>
            </a:r>
          </a:p>
          <a:p>
            <a:endParaRPr lang="en-NZ" sz="3200" b="1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31FDA16-7A7B-B928-16EE-AE05C79DBE3C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9144000" cy="4094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Series: “Beyond Our Four Walls</a:t>
            </a:r>
            <a:r>
              <a:rPr lang="en-NZ" sz="2400" dirty="0"/>
              <a:t>” Part 6</a:t>
            </a:r>
            <a:r>
              <a:rPr lang="en-NZ" sz="2400" b="1" dirty="0"/>
              <a:t>. “Never Let a Chance Go By!” </a:t>
            </a:r>
            <a:endParaRPr lang="en-US" sz="2400" dirty="0"/>
          </a:p>
        </p:txBody>
      </p:sp>
      <p:pic>
        <p:nvPicPr>
          <p:cNvPr id="35842" name="Picture 2" descr="Lessons About Hospitality and Prayer — Watchtower ONLINE LIBRARY">
            <a:extLst>
              <a:ext uri="{FF2B5EF4-FFF2-40B4-BE49-F238E27FC236}">
                <a16:creationId xmlns:a16="http://schemas.microsoft.com/office/drawing/2014/main" id="{B6899960-918C-5917-AA81-C6F052CBE36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74" r="16774"/>
          <a:stretch/>
        </p:blipFill>
        <p:spPr bwMode="auto">
          <a:xfrm>
            <a:off x="0" y="1430593"/>
            <a:ext cx="5161936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D54FC96-3596-9D38-1FA5-F9796EBB9D8C}"/>
              </a:ext>
            </a:extLst>
          </p:cNvPr>
          <p:cNvSpPr txBox="1"/>
          <p:nvPr/>
        </p:nvSpPr>
        <p:spPr>
          <a:xfrm>
            <a:off x="250723" y="6107130"/>
            <a:ext cx="620169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NZ" sz="3200" b="1" dirty="0">
                <a:latin typeface="system-ui"/>
              </a:rPr>
              <a:t>Martha and Mary (Luke 10:38-42)</a:t>
            </a:r>
            <a:endParaRPr lang="en-NZ" sz="3200" b="1" i="0" dirty="0">
              <a:effectLst/>
              <a:latin typeface="system-ui"/>
            </a:endParaRPr>
          </a:p>
        </p:txBody>
      </p:sp>
    </p:spTree>
    <p:extLst>
      <p:ext uri="{BB962C8B-B14F-4D97-AF65-F5344CB8AC3E}">
        <p14:creationId xmlns:p14="http://schemas.microsoft.com/office/powerpoint/2010/main" val="249253542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DA7C30-6130-142D-E583-E5CCD1F6400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575187"/>
            <a:ext cx="7886700" cy="1061884"/>
          </a:xfrm>
        </p:spPr>
        <p:txBody>
          <a:bodyPr>
            <a:normAutofit/>
          </a:bodyPr>
          <a:lstStyle/>
          <a:p>
            <a:r>
              <a:rPr lang="en-NZ" sz="4000" dirty="0"/>
              <a:t>Hospitality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3E09301-2502-6165-9A51-489B387852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61936" y="575187"/>
            <a:ext cx="3982064" cy="6282812"/>
          </a:xfrm>
        </p:spPr>
        <p:txBody>
          <a:bodyPr>
            <a:normAutofit/>
          </a:bodyPr>
          <a:lstStyle/>
          <a:p>
            <a:r>
              <a:rPr lang="en-NZ" sz="3200" b="1" dirty="0"/>
              <a:t>Don’t get carried away.</a:t>
            </a:r>
          </a:p>
          <a:p>
            <a:r>
              <a:rPr lang="en-NZ" sz="3200" b="1" dirty="0"/>
              <a:t>Keep it simple.</a:t>
            </a:r>
          </a:p>
          <a:p>
            <a:pPr algn="l"/>
            <a:r>
              <a:rPr lang="en-NZ" sz="3200" b="1" dirty="0">
                <a:solidFill>
                  <a:schemeClr val="bg1"/>
                </a:solidFill>
                <a:latin typeface="system-ui"/>
              </a:rPr>
              <a:t>Hebrews 13:2—</a:t>
            </a:r>
            <a:endParaRPr lang="en-NZ" sz="3200" b="1" i="0" dirty="0">
              <a:solidFill>
                <a:schemeClr val="bg1"/>
              </a:solidFill>
              <a:effectLst/>
              <a:latin typeface="system-ui"/>
            </a:endParaRPr>
          </a:p>
          <a:p>
            <a:pPr algn="l"/>
            <a:r>
              <a:rPr lang="en-NZ" sz="3200" b="1" i="0" dirty="0">
                <a:solidFill>
                  <a:schemeClr val="bg1"/>
                </a:solidFill>
                <a:effectLst/>
                <a:latin typeface="system-ui"/>
              </a:rPr>
              <a:t>Do not neglect to show hospitality to strangers, for by this some have entertained angels without knowing it. </a:t>
            </a:r>
            <a:r>
              <a:rPr lang="en-NZ" sz="2400" b="0" i="0" dirty="0">
                <a:solidFill>
                  <a:schemeClr val="bg1"/>
                </a:solidFill>
                <a:effectLst/>
                <a:latin typeface="system-ui"/>
              </a:rPr>
              <a:t>(NASB95)</a:t>
            </a:r>
          </a:p>
          <a:p>
            <a:endParaRPr lang="en-NZ" sz="3200" b="1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31FDA16-7A7B-B928-16EE-AE05C79DBE3C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9144000" cy="4094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Series: “Beyond Our Four Walls</a:t>
            </a:r>
            <a:r>
              <a:rPr lang="en-NZ" sz="2400" dirty="0"/>
              <a:t>” Part 6</a:t>
            </a:r>
            <a:r>
              <a:rPr lang="en-NZ" sz="2400" b="1" dirty="0"/>
              <a:t>. “Never Let a Chance Go By!” </a:t>
            </a:r>
            <a:endParaRPr lang="en-US" sz="2400" dirty="0"/>
          </a:p>
        </p:txBody>
      </p:sp>
      <p:pic>
        <p:nvPicPr>
          <p:cNvPr id="35842" name="Picture 2" descr="Lessons About Hospitality and Prayer — Watchtower ONLINE LIBRARY">
            <a:extLst>
              <a:ext uri="{FF2B5EF4-FFF2-40B4-BE49-F238E27FC236}">
                <a16:creationId xmlns:a16="http://schemas.microsoft.com/office/drawing/2014/main" id="{B6899960-918C-5917-AA81-C6F052CBE36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74" r="16774"/>
          <a:stretch/>
        </p:blipFill>
        <p:spPr bwMode="auto">
          <a:xfrm>
            <a:off x="0" y="1430593"/>
            <a:ext cx="5161936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D54FC96-3596-9D38-1FA5-F9796EBB9D8C}"/>
              </a:ext>
            </a:extLst>
          </p:cNvPr>
          <p:cNvSpPr txBox="1"/>
          <p:nvPr/>
        </p:nvSpPr>
        <p:spPr>
          <a:xfrm>
            <a:off x="250723" y="6107130"/>
            <a:ext cx="620169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NZ" sz="3200" b="1" dirty="0">
                <a:latin typeface="system-ui"/>
              </a:rPr>
              <a:t>Martha and Mary (Luke 10:38-42)</a:t>
            </a:r>
            <a:endParaRPr lang="en-NZ" sz="3200" b="1" i="0" dirty="0">
              <a:effectLst/>
              <a:latin typeface="system-ui"/>
            </a:endParaRPr>
          </a:p>
        </p:txBody>
      </p:sp>
    </p:spTree>
    <p:extLst>
      <p:ext uri="{BB962C8B-B14F-4D97-AF65-F5344CB8AC3E}">
        <p14:creationId xmlns:p14="http://schemas.microsoft.com/office/powerpoint/2010/main" val="94857144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DA7C30-6130-142D-E583-E5CCD1F6400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575187"/>
            <a:ext cx="7886700" cy="1061884"/>
          </a:xfrm>
        </p:spPr>
        <p:txBody>
          <a:bodyPr>
            <a:normAutofit/>
          </a:bodyPr>
          <a:lstStyle/>
          <a:p>
            <a:r>
              <a:rPr lang="en-NZ" sz="4000" dirty="0"/>
              <a:t>Hospitality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3E09301-2502-6165-9A51-489B387852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61936" y="575187"/>
            <a:ext cx="3982064" cy="6282812"/>
          </a:xfrm>
        </p:spPr>
        <p:txBody>
          <a:bodyPr>
            <a:normAutofit/>
          </a:bodyPr>
          <a:lstStyle/>
          <a:p>
            <a:r>
              <a:rPr lang="en-NZ" sz="3200" b="1" dirty="0"/>
              <a:t>Don’t get carried away.</a:t>
            </a:r>
          </a:p>
          <a:p>
            <a:r>
              <a:rPr lang="en-NZ" sz="3200" b="1" dirty="0"/>
              <a:t>Keep it simple.</a:t>
            </a:r>
          </a:p>
          <a:p>
            <a:pPr algn="l"/>
            <a:r>
              <a:rPr lang="en-NZ" sz="3200" b="1" dirty="0">
                <a:latin typeface="system-ui"/>
              </a:rPr>
              <a:t>Hebrews 13:2—</a:t>
            </a:r>
            <a:endParaRPr lang="en-NZ" sz="3200" b="1" i="0" dirty="0">
              <a:effectLst/>
              <a:latin typeface="system-ui"/>
            </a:endParaRPr>
          </a:p>
          <a:p>
            <a:pPr algn="l"/>
            <a:r>
              <a:rPr lang="en-NZ" sz="3200" b="1" i="0" dirty="0">
                <a:effectLst/>
                <a:latin typeface="system-ui"/>
              </a:rPr>
              <a:t>Do not neglect to show hospitality to strangers, for by this some have entertained angels without knowing it. </a:t>
            </a:r>
            <a:r>
              <a:rPr lang="en-NZ" sz="2400" b="0" i="0" dirty="0">
                <a:solidFill>
                  <a:srgbClr val="000000"/>
                </a:solidFill>
                <a:effectLst/>
                <a:latin typeface="system-ui"/>
              </a:rPr>
              <a:t>(NASB95)</a:t>
            </a:r>
          </a:p>
          <a:p>
            <a:endParaRPr lang="en-NZ" sz="3200" b="1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31FDA16-7A7B-B928-16EE-AE05C79DBE3C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9144000" cy="4094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Series: “Beyond Our Four Walls</a:t>
            </a:r>
            <a:r>
              <a:rPr lang="en-NZ" sz="2400" dirty="0"/>
              <a:t>” Part 6</a:t>
            </a:r>
            <a:r>
              <a:rPr lang="en-NZ" sz="2400" b="1" dirty="0"/>
              <a:t>. “Never Let a Chance Go By!” </a:t>
            </a:r>
            <a:endParaRPr lang="en-US" sz="2400" dirty="0"/>
          </a:p>
        </p:txBody>
      </p:sp>
      <p:pic>
        <p:nvPicPr>
          <p:cNvPr id="35842" name="Picture 2" descr="Lessons About Hospitality and Prayer — Watchtower ONLINE LIBRARY">
            <a:extLst>
              <a:ext uri="{FF2B5EF4-FFF2-40B4-BE49-F238E27FC236}">
                <a16:creationId xmlns:a16="http://schemas.microsoft.com/office/drawing/2014/main" id="{B6899960-918C-5917-AA81-C6F052CBE36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74" r="16774"/>
          <a:stretch/>
        </p:blipFill>
        <p:spPr bwMode="auto">
          <a:xfrm>
            <a:off x="0" y="1430593"/>
            <a:ext cx="5161936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D54FC96-3596-9D38-1FA5-F9796EBB9D8C}"/>
              </a:ext>
            </a:extLst>
          </p:cNvPr>
          <p:cNvSpPr txBox="1"/>
          <p:nvPr/>
        </p:nvSpPr>
        <p:spPr>
          <a:xfrm>
            <a:off x="250723" y="6107130"/>
            <a:ext cx="620169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NZ" sz="3200" b="1" dirty="0">
                <a:latin typeface="system-ui"/>
              </a:rPr>
              <a:t>Martha and Mary (Luke 10:38-42)</a:t>
            </a:r>
            <a:endParaRPr lang="en-NZ" sz="3200" b="1" i="0" dirty="0">
              <a:effectLst/>
              <a:latin typeface="system-ui"/>
            </a:endParaRPr>
          </a:p>
        </p:txBody>
      </p:sp>
    </p:spTree>
    <p:extLst>
      <p:ext uri="{BB962C8B-B14F-4D97-AF65-F5344CB8AC3E}">
        <p14:creationId xmlns:p14="http://schemas.microsoft.com/office/powerpoint/2010/main" val="2393083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DA7C30-6130-142D-E583-E5CCD1F6400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575187"/>
            <a:ext cx="7886700" cy="1061884"/>
          </a:xfrm>
        </p:spPr>
        <p:txBody>
          <a:bodyPr>
            <a:normAutofit/>
          </a:bodyPr>
          <a:lstStyle/>
          <a:p>
            <a:r>
              <a:rPr lang="en-NZ" sz="4400" dirty="0"/>
              <a:t>In the Closet…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3E09301-2502-6165-9A51-489B387852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825910"/>
            <a:ext cx="3886200" cy="5456903"/>
          </a:xfrm>
        </p:spPr>
        <p:txBody>
          <a:bodyPr>
            <a:normAutofit/>
          </a:bodyPr>
          <a:lstStyle/>
          <a:p>
            <a:r>
              <a:rPr lang="en-NZ" sz="3200" b="1" dirty="0"/>
              <a:t>Matthew 6:6—</a:t>
            </a:r>
          </a:p>
          <a:p>
            <a:r>
              <a:rPr lang="en-NZ" sz="3200" b="1" dirty="0"/>
              <a:t>But thou, when thou prayest, enter into thy closet, and when thou hast shut thy door, pray to thy Father which is in secret; and thy Father which seeth in secret shall reward thee openly.</a:t>
            </a:r>
            <a:r>
              <a:rPr lang="en-NZ" b="1" dirty="0"/>
              <a:t> </a:t>
            </a:r>
            <a:r>
              <a:rPr lang="en-NZ" dirty="0"/>
              <a:t>(KJV)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31FDA16-7A7B-B928-16EE-AE05C79DBE3C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9144000" cy="4094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Series: “Beyond Our Four Walls</a:t>
            </a:r>
            <a:r>
              <a:rPr lang="en-NZ" sz="2400" dirty="0"/>
              <a:t>” Part 6</a:t>
            </a:r>
            <a:r>
              <a:rPr lang="en-NZ" sz="2400" b="1" dirty="0"/>
              <a:t>. “Never Let a Chance Go By!” </a:t>
            </a:r>
            <a:endParaRPr lang="en-US" sz="2400" dirty="0"/>
          </a:p>
        </p:txBody>
      </p:sp>
      <p:pic>
        <p:nvPicPr>
          <p:cNvPr id="1028" name="Picture 4" descr="Your Journey Starts Here Sign Stock Photo - Download Image ...">
            <a:extLst>
              <a:ext uri="{FF2B5EF4-FFF2-40B4-BE49-F238E27FC236}">
                <a16:creationId xmlns:a16="http://schemas.microsoft.com/office/drawing/2014/main" id="{90B0F481-AE1C-D7B3-4486-FA3C2DF3E1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43944"/>
            <a:ext cx="4514851" cy="3180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089232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3E09301-2502-6165-9A51-489B387852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-1" y="409433"/>
            <a:ext cx="9144001" cy="2285999"/>
          </a:xfrm>
        </p:spPr>
        <p:txBody>
          <a:bodyPr>
            <a:normAutofit fontScale="92500" lnSpcReduction="10000"/>
          </a:bodyPr>
          <a:lstStyle/>
          <a:p>
            <a:r>
              <a:rPr lang="en-NZ" sz="3200" b="1" i="0" dirty="0">
                <a:solidFill>
                  <a:srgbClr val="000000"/>
                </a:solidFill>
                <a:effectLst/>
                <a:latin typeface="system-ui"/>
              </a:rPr>
              <a:t>Strength in Numbers…</a:t>
            </a:r>
          </a:p>
          <a:p>
            <a:r>
              <a:rPr lang="en-NZ" sz="3200" b="1" i="0" dirty="0">
                <a:solidFill>
                  <a:schemeClr val="bg1"/>
                </a:solidFill>
                <a:effectLst/>
                <a:latin typeface="system-ui"/>
              </a:rPr>
              <a:t>Luke 10:1—</a:t>
            </a:r>
            <a:endParaRPr lang="en-NZ" sz="3200" b="1" dirty="0">
              <a:solidFill>
                <a:schemeClr val="bg1"/>
              </a:solidFill>
              <a:latin typeface="system-ui"/>
            </a:endParaRPr>
          </a:p>
          <a:p>
            <a:r>
              <a:rPr lang="en-NZ" sz="3200" b="1" i="0" dirty="0">
                <a:solidFill>
                  <a:schemeClr val="bg1"/>
                </a:solidFill>
                <a:effectLst/>
                <a:latin typeface="system-ui"/>
              </a:rPr>
              <a:t>After this the Lord appointed seventy-two others and sent them two by two ahead of him to every town and place where he was about to go.</a:t>
            </a:r>
            <a:r>
              <a:rPr lang="en-NZ" b="0" i="0" dirty="0">
                <a:solidFill>
                  <a:schemeClr val="bg1"/>
                </a:solidFill>
                <a:effectLst/>
                <a:latin typeface="system-ui"/>
              </a:rPr>
              <a:t> (NIV)</a:t>
            </a:r>
            <a:endParaRPr lang="en-NZ" dirty="0">
              <a:solidFill>
                <a:schemeClr val="bg1"/>
              </a:solidFill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31FDA16-7A7B-B928-16EE-AE05C79DBE3C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9144000" cy="4094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Series: “Beyond Our Four Walls</a:t>
            </a:r>
            <a:r>
              <a:rPr lang="en-NZ" sz="2400" dirty="0"/>
              <a:t>” Part 6</a:t>
            </a:r>
            <a:r>
              <a:rPr lang="en-NZ" sz="2400" b="1" dirty="0"/>
              <a:t>. “Never Let a Chance Go By!” </a:t>
            </a:r>
            <a:endParaRPr lang="en-US" sz="2400" dirty="0"/>
          </a:p>
        </p:txBody>
      </p:sp>
      <p:pic>
        <p:nvPicPr>
          <p:cNvPr id="38914" name="Picture 2" descr="What's This All About Vicar?: Sunday Sermon: Luke 10.1-9 A sermon for ...">
            <a:extLst>
              <a:ext uri="{FF2B5EF4-FFF2-40B4-BE49-F238E27FC236}">
                <a16:creationId xmlns:a16="http://schemas.microsoft.com/office/drawing/2014/main" id="{1021A872-F818-156C-F13A-261BECB0453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55"/>
          <a:stretch/>
        </p:blipFill>
        <p:spPr bwMode="auto">
          <a:xfrm>
            <a:off x="-1" y="2695432"/>
            <a:ext cx="9143999" cy="416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88237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3E09301-2502-6165-9A51-489B387852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-1" y="409433"/>
            <a:ext cx="9144001" cy="2285999"/>
          </a:xfrm>
        </p:spPr>
        <p:txBody>
          <a:bodyPr>
            <a:normAutofit fontScale="92500" lnSpcReduction="10000"/>
          </a:bodyPr>
          <a:lstStyle/>
          <a:p>
            <a:r>
              <a:rPr lang="en-NZ" sz="3200" b="1" i="0" dirty="0">
                <a:solidFill>
                  <a:srgbClr val="000000"/>
                </a:solidFill>
                <a:effectLst/>
                <a:latin typeface="system-ui"/>
              </a:rPr>
              <a:t>Strength in Numbers…</a:t>
            </a:r>
          </a:p>
          <a:p>
            <a:r>
              <a:rPr lang="en-NZ" sz="3200" b="1" i="0" dirty="0">
                <a:solidFill>
                  <a:srgbClr val="000000"/>
                </a:solidFill>
                <a:effectLst/>
                <a:latin typeface="system-ui"/>
              </a:rPr>
              <a:t>Luke 10:1—</a:t>
            </a:r>
            <a:endParaRPr lang="en-NZ" sz="3200" b="1" dirty="0">
              <a:solidFill>
                <a:srgbClr val="000000"/>
              </a:solidFill>
              <a:latin typeface="system-ui"/>
            </a:endParaRPr>
          </a:p>
          <a:p>
            <a:r>
              <a:rPr lang="en-NZ" sz="3200" b="1" i="0" dirty="0">
                <a:solidFill>
                  <a:srgbClr val="000000"/>
                </a:solidFill>
                <a:effectLst/>
                <a:latin typeface="system-ui"/>
              </a:rPr>
              <a:t>After this the Lord appointed seventy-two others and sent them two by two ahead of him to every town and place where he was about to go.</a:t>
            </a:r>
            <a:r>
              <a:rPr lang="en-NZ" b="0" i="0" dirty="0">
                <a:solidFill>
                  <a:srgbClr val="000000"/>
                </a:solidFill>
                <a:effectLst/>
                <a:latin typeface="system-ui"/>
              </a:rPr>
              <a:t> (NIV)</a:t>
            </a:r>
            <a:endParaRPr lang="en-NZ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31FDA16-7A7B-B928-16EE-AE05C79DBE3C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9144000" cy="4094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Series: “Beyond Our Four Walls</a:t>
            </a:r>
            <a:r>
              <a:rPr lang="en-NZ" sz="2400" dirty="0"/>
              <a:t>” Part 6</a:t>
            </a:r>
            <a:r>
              <a:rPr lang="en-NZ" sz="2400" b="1" dirty="0"/>
              <a:t>. “Never Let a Chance Go By!” </a:t>
            </a:r>
            <a:endParaRPr lang="en-US" sz="2400" dirty="0"/>
          </a:p>
        </p:txBody>
      </p:sp>
      <p:pic>
        <p:nvPicPr>
          <p:cNvPr id="38914" name="Picture 2" descr="What's This All About Vicar?: Sunday Sermon: Luke 10.1-9 A sermon for ...">
            <a:extLst>
              <a:ext uri="{FF2B5EF4-FFF2-40B4-BE49-F238E27FC236}">
                <a16:creationId xmlns:a16="http://schemas.microsoft.com/office/drawing/2014/main" id="{1021A872-F818-156C-F13A-261BECB0453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55"/>
          <a:stretch/>
        </p:blipFill>
        <p:spPr bwMode="auto">
          <a:xfrm>
            <a:off x="-1" y="2695432"/>
            <a:ext cx="9143999" cy="416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847593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3E09301-2502-6165-9A51-489B387852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-1" y="409433"/>
            <a:ext cx="9144001" cy="2285999"/>
          </a:xfrm>
        </p:spPr>
        <p:txBody>
          <a:bodyPr>
            <a:normAutofit/>
          </a:bodyPr>
          <a:lstStyle/>
          <a:p>
            <a:r>
              <a:rPr lang="en-NZ" sz="3200" b="1" i="0" dirty="0">
                <a:solidFill>
                  <a:srgbClr val="000000"/>
                </a:solidFill>
                <a:effectLst/>
                <a:latin typeface="system-ui"/>
              </a:rPr>
              <a:t>Strength in Numbers…</a:t>
            </a:r>
          </a:p>
          <a:p>
            <a:pPr lvl="1"/>
            <a:r>
              <a:rPr lang="en-NZ" sz="3200" b="1" i="0" dirty="0">
                <a:solidFill>
                  <a:srgbClr val="000000"/>
                </a:solidFill>
                <a:effectLst/>
                <a:latin typeface="system-ui"/>
              </a:rPr>
              <a:t>Keep Encouraged.</a:t>
            </a:r>
          </a:p>
          <a:p>
            <a:endParaRPr lang="en-NZ" sz="3200" b="1" i="0" dirty="0">
              <a:solidFill>
                <a:srgbClr val="000000"/>
              </a:solidFill>
              <a:effectLst/>
              <a:latin typeface="system-ui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31FDA16-7A7B-B928-16EE-AE05C79DBE3C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9144000" cy="4094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Series: “Beyond Our Four Walls</a:t>
            </a:r>
            <a:r>
              <a:rPr lang="en-NZ" sz="2400" dirty="0"/>
              <a:t>” Part 6</a:t>
            </a:r>
            <a:r>
              <a:rPr lang="en-NZ" sz="2400" b="1" dirty="0"/>
              <a:t>. “Never Let a Chance Go By!” </a:t>
            </a:r>
            <a:endParaRPr lang="en-US" sz="2400" dirty="0"/>
          </a:p>
        </p:txBody>
      </p:sp>
      <p:pic>
        <p:nvPicPr>
          <p:cNvPr id="38914" name="Picture 2" descr="What's This All About Vicar?: Sunday Sermon: Luke 10.1-9 A sermon for ...">
            <a:extLst>
              <a:ext uri="{FF2B5EF4-FFF2-40B4-BE49-F238E27FC236}">
                <a16:creationId xmlns:a16="http://schemas.microsoft.com/office/drawing/2014/main" id="{1021A872-F818-156C-F13A-261BECB0453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55"/>
          <a:stretch/>
        </p:blipFill>
        <p:spPr bwMode="auto">
          <a:xfrm>
            <a:off x="-1" y="2695432"/>
            <a:ext cx="9143999" cy="416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192728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3E09301-2502-6165-9A51-489B387852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-1" y="409433"/>
            <a:ext cx="9144001" cy="2285999"/>
          </a:xfrm>
        </p:spPr>
        <p:txBody>
          <a:bodyPr>
            <a:normAutofit/>
          </a:bodyPr>
          <a:lstStyle/>
          <a:p>
            <a:r>
              <a:rPr lang="en-NZ" sz="3200" b="1" i="0" dirty="0">
                <a:solidFill>
                  <a:srgbClr val="000000"/>
                </a:solidFill>
                <a:effectLst/>
                <a:latin typeface="system-ui"/>
              </a:rPr>
              <a:t>Strength in Numbers…</a:t>
            </a:r>
          </a:p>
          <a:p>
            <a:pPr lvl="1"/>
            <a:r>
              <a:rPr lang="en-NZ" sz="3200" b="1" i="0" dirty="0">
                <a:solidFill>
                  <a:srgbClr val="000000"/>
                </a:solidFill>
                <a:effectLst/>
                <a:latin typeface="system-ui"/>
              </a:rPr>
              <a:t>Keep Encouraged.</a:t>
            </a:r>
          </a:p>
          <a:p>
            <a:pPr lvl="1"/>
            <a:r>
              <a:rPr lang="en-NZ" sz="3200" b="1" dirty="0">
                <a:solidFill>
                  <a:srgbClr val="000000"/>
                </a:solidFill>
                <a:latin typeface="system-ui"/>
              </a:rPr>
              <a:t>Keep safe.</a:t>
            </a:r>
            <a:endParaRPr lang="en-NZ" sz="3200" b="1" i="0" dirty="0">
              <a:solidFill>
                <a:srgbClr val="000000"/>
              </a:solidFill>
              <a:effectLst/>
              <a:latin typeface="system-ui"/>
            </a:endParaRPr>
          </a:p>
          <a:p>
            <a:endParaRPr lang="en-NZ" sz="3200" b="1" i="0" dirty="0">
              <a:solidFill>
                <a:srgbClr val="000000"/>
              </a:solidFill>
              <a:effectLst/>
              <a:latin typeface="system-ui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31FDA16-7A7B-B928-16EE-AE05C79DBE3C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9144000" cy="4094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Series: “Beyond Our Four Walls</a:t>
            </a:r>
            <a:r>
              <a:rPr lang="en-NZ" sz="2400" dirty="0"/>
              <a:t>” Part 6</a:t>
            </a:r>
            <a:r>
              <a:rPr lang="en-NZ" sz="2400" b="1" dirty="0"/>
              <a:t>. “Never Let a Chance Go By!” </a:t>
            </a:r>
            <a:endParaRPr lang="en-US" sz="2400" dirty="0"/>
          </a:p>
        </p:txBody>
      </p:sp>
      <p:pic>
        <p:nvPicPr>
          <p:cNvPr id="38914" name="Picture 2" descr="What's This All About Vicar?: Sunday Sermon: Luke 10.1-9 A sermon for ...">
            <a:extLst>
              <a:ext uri="{FF2B5EF4-FFF2-40B4-BE49-F238E27FC236}">
                <a16:creationId xmlns:a16="http://schemas.microsoft.com/office/drawing/2014/main" id="{1021A872-F818-156C-F13A-261BECB0453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55"/>
          <a:stretch/>
        </p:blipFill>
        <p:spPr bwMode="auto">
          <a:xfrm>
            <a:off x="-1" y="2695432"/>
            <a:ext cx="9143999" cy="416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18804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3E09301-2502-6165-9A51-489B387852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-1" y="409433"/>
            <a:ext cx="9144001" cy="2285999"/>
          </a:xfrm>
        </p:spPr>
        <p:txBody>
          <a:bodyPr>
            <a:normAutofit/>
          </a:bodyPr>
          <a:lstStyle/>
          <a:p>
            <a:r>
              <a:rPr lang="en-NZ" sz="3200" b="1" i="0" dirty="0">
                <a:solidFill>
                  <a:srgbClr val="000000"/>
                </a:solidFill>
                <a:effectLst/>
                <a:latin typeface="system-ui"/>
              </a:rPr>
              <a:t>Strength in Numbers…</a:t>
            </a:r>
          </a:p>
          <a:p>
            <a:pPr lvl="1"/>
            <a:r>
              <a:rPr lang="en-NZ" sz="3200" b="1" i="0" dirty="0">
                <a:solidFill>
                  <a:srgbClr val="000000"/>
                </a:solidFill>
                <a:effectLst/>
                <a:latin typeface="system-ui"/>
              </a:rPr>
              <a:t>Keep Encouraged.</a:t>
            </a:r>
          </a:p>
          <a:p>
            <a:pPr lvl="1"/>
            <a:r>
              <a:rPr lang="en-NZ" sz="3200" b="1" dirty="0">
                <a:solidFill>
                  <a:srgbClr val="000000"/>
                </a:solidFill>
                <a:latin typeface="system-ui"/>
              </a:rPr>
              <a:t>Keep safe.</a:t>
            </a:r>
          </a:p>
          <a:p>
            <a:pPr lvl="1"/>
            <a:r>
              <a:rPr lang="en-NZ" sz="3200" b="1" i="0" dirty="0">
                <a:solidFill>
                  <a:srgbClr val="000000"/>
                </a:solidFill>
                <a:effectLst/>
                <a:latin typeface="system-ui"/>
              </a:rPr>
              <a:t>Keep focused.</a:t>
            </a:r>
          </a:p>
          <a:p>
            <a:endParaRPr lang="en-NZ" sz="3200" b="1" i="0" dirty="0">
              <a:solidFill>
                <a:srgbClr val="000000"/>
              </a:solidFill>
              <a:effectLst/>
              <a:latin typeface="system-ui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31FDA16-7A7B-B928-16EE-AE05C79DBE3C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9144000" cy="4094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Series: “Beyond Our Four Walls</a:t>
            </a:r>
            <a:r>
              <a:rPr lang="en-NZ" sz="2400" dirty="0"/>
              <a:t>” Part 6</a:t>
            </a:r>
            <a:r>
              <a:rPr lang="en-NZ" sz="2400" b="1" dirty="0"/>
              <a:t>. “Never Let a Chance Go By!” </a:t>
            </a:r>
            <a:endParaRPr lang="en-US" sz="2400" dirty="0"/>
          </a:p>
        </p:txBody>
      </p:sp>
      <p:pic>
        <p:nvPicPr>
          <p:cNvPr id="38914" name="Picture 2" descr="What's This All About Vicar?: Sunday Sermon: Luke 10.1-9 A sermon for ...">
            <a:extLst>
              <a:ext uri="{FF2B5EF4-FFF2-40B4-BE49-F238E27FC236}">
                <a16:creationId xmlns:a16="http://schemas.microsoft.com/office/drawing/2014/main" id="{1021A872-F818-156C-F13A-261BECB0453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55"/>
          <a:stretch/>
        </p:blipFill>
        <p:spPr bwMode="auto">
          <a:xfrm>
            <a:off x="-1" y="2695432"/>
            <a:ext cx="9143999" cy="416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7579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F5047F-D4AA-A1F9-9226-893AF02E9B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B0BB4B-53A8-CA03-E2E4-0764AF81619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13445C5-5A92-FBE7-DC9C-3E2CF877C9A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8596233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DA7C30-6130-142D-E583-E5CCD1F6400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575187"/>
            <a:ext cx="7886700" cy="1061884"/>
          </a:xfrm>
        </p:spPr>
        <p:txBody>
          <a:bodyPr>
            <a:normAutofit/>
          </a:bodyPr>
          <a:lstStyle/>
          <a:p>
            <a:r>
              <a:rPr lang="en-NZ" sz="4400" dirty="0"/>
              <a:t>In the Closet…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3E09301-2502-6165-9A51-489B387852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825910"/>
            <a:ext cx="3886200" cy="5351053"/>
          </a:xfrm>
        </p:spPr>
        <p:txBody>
          <a:bodyPr>
            <a:normAutofit/>
          </a:bodyPr>
          <a:lstStyle/>
          <a:p>
            <a:r>
              <a:rPr lang="en-NZ" sz="3200" b="1" dirty="0"/>
              <a:t>Make a prayer list.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31FDA16-7A7B-B928-16EE-AE05C79DBE3C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9144000" cy="4094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Series: “Beyond Our Four Walls</a:t>
            </a:r>
            <a:r>
              <a:rPr lang="en-NZ" sz="2400" dirty="0"/>
              <a:t>” Part 6</a:t>
            </a:r>
            <a:r>
              <a:rPr lang="en-NZ" sz="2400" b="1" dirty="0"/>
              <a:t>. “Never Let a Chance Go By!” </a:t>
            </a:r>
            <a:endParaRPr lang="en-US" sz="2400" dirty="0"/>
          </a:p>
        </p:txBody>
      </p:sp>
      <p:pic>
        <p:nvPicPr>
          <p:cNvPr id="1028" name="Picture 4" descr="Your Journey Starts Here Sign Stock Photo - Download Image ...">
            <a:extLst>
              <a:ext uri="{FF2B5EF4-FFF2-40B4-BE49-F238E27FC236}">
                <a16:creationId xmlns:a16="http://schemas.microsoft.com/office/drawing/2014/main" id="{90B0F481-AE1C-D7B3-4486-FA3C2DF3E1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43944"/>
            <a:ext cx="4514851" cy="3180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64915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DA7C30-6130-142D-E583-E5CCD1F6400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575187"/>
            <a:ext cx="7886700" cy="1061884"/>
          </a:xfrm>
        </p:spPr>
        <p:txBody>
          <a:bodyPr>
            <a:normAutofit/>
          </a:bodyPr>
          <a:lstStyle/>
          <a:p>
            <a:r>
              <a:rPr lang="en-NZ" sz="4400" dirty="0"/>
              <a:t>In the Closet…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3E09301-2502-6165-9A51-489B387852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825910"/>
            <a:ext cx="3886200" cy="5351053"/>
          </a:xfrm>
        </p:spPr>
        <p:txBody>
          <a:bodyPr>
            <a:normAutofit/>
          </a:bodyPr>
          <a:lstStyle/>
          <a:p>
            <a:r>
              <a:rPr lang="en-NZ" sz="3200" b="1" dirty="0"/>
              <a:t>Make a prayer list.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31FDA16-7A7B-B928-16EE-AE05C79DBE3C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9144000" cy="4094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Series: “Beyond Our Four Walls</a:t>
            </a:r>
            <a:r>
              <a:rPr lang="en-NZ" sz="2400" dirty="0"/>
              <a:t>” Part 6</a:t>
            </a:r>
            <a:r>
              <a:rPr lang="en-NZ" sz="2400" b="1" dirty="0"/>
              <a:t>. “Never Let a Chance Go By!” </a:t>
            </a:r>
            <a:endParaRPr lang="en-US" sz="2400" dirty="0"/>
          </a:p>
        </p:txBody>
      </p:sp>
      <p:pic>
        <p:nvPicPr>
          <p:cNvPr id="1028" name="Picture 4" descr="Your Journey Starts Here Sign Stock Photo - Download Image ...">
            <a:extLst>
              <a:ext uri="{FF2B5EF4-FFF2-40B4-BE49-F238E27FC236}">
                <a16:creationId xmlns:a16="http://schemas.microsoft.com/office/drawing/2014/main" id="{90B0F481-AE1C-D7B3-4486-FA3C2DF3E1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43944"/>
            <a:ext cx="4514851" cy="3180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4" name="Picture 2" descr="Franchise Systems">
            <a:extLst>
              <a:ext uri="{FF2B5EF4-FFF2-40B4-BE49-F238E27FC236}">
                <a16:creationId xmlns:a16="http://schemas.microsoft.com/office/drawing/2014/main" id="{021A9D8C-82F5-D3EB-F3ED-82A183E738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343944"/>
            <a:ext cx="4572000" cy="3180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50605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DA7C30-6130-142D-E583-E5CCD1F6400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575187"/>
            <a:ext cx="7886700" cy="1061884"/>
          </a:xfrm>
        </p:spPr>
        <p:txBody>
          <a:bodyPr>
            <a:normAutofit/>
          </a:bodyPr>
          <a:lstStyle/>
          <a:p>
            <a:r>
              <a:rPr lang="en-NZ" sz="4400" dirty="0"/>
              <a:t>In the Closet…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3E09301-2502-6165-9A51-489B387852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825910"/>
            <a:ext cx="3886200" cy="5351053"/>
          </a:xfrm>
        </p:spPr>
        <p:txBody>
          <a:bodyPr>
            <a:normAutofit/>
          </a:bodyPr>
          <a:lstStyle/>
          <a:p>
            <a:r>
              <a:rPr lang="en-NZ" sz="3200" b="1" dirty="0"/>
              <a:t>Make a prayer list.</a:t>
            </a:r>
          </a:p>
          <a:p>
            <a:r>
              <a:rPr lang="en-NZ" sz="3200" b="1" dirty="0"/>
              <a:t>1. Your nearest and dearest.</a:t>
            </a:r>
          </a:p>
          <a:p>
            <a:pPr marL="514350" indent="-514350">
              <a:buAutoNum type="alphaLcPeriod"/>
            </a:pPr>
            <a:r>
              <a:rPr lang="en-NZ" sz="3200" b="1" dirty="0">
                <a:solidFill>
                  <a:schemeClr val="bg1"/>
                </a:solidFill>
              </a:rPr>
              <a:t>Repent of any issues.</a:t>
            </a:r>
          </a:p>
          <a:p>
            <a:pPr marL="514350" indent="-514350">
              <a:buAutoNum type="alphaLcPeriod"/>
            </a:pPr>
            <a:r>
              <a:rPr lang="en-NZ" sz="3200" b="1" dirty="0">
                <a:solidFill>
                  <a:schemeClr val="bg1"/>
                </a:solidFill>
              </a:rPr>
              <a:t>Respect their view of you as someone they know.</a:t>
            </a:r>
          </a:p>
          <a:p>
            <a:pPr marL="514350" indent="-514350">
              <a:buAutoNum type="alphaLcPeriod"/>
            </a:pPr>
            <a:r>
              <a:rPr lang="en-NZ" sz="3200" b="1" dirty="0">
                <a:solidFill>
                  <a:schemeClr val="bg1"/>
                </a:solidFill>
              </a:rPr>
              <a:t>Matthew 13:57—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31FDA16-7A7B-B928-16EE-AE05C79DBE3C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9144000" cy="4094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Series: “Beyond Our Four Walls</a:t>
            </a:r>
            <a:r>
              <a:rPr lang="en-NZ" sz="2400" dirty="0"/>
              <a:t>” Part 6</a:t>
            </a:r>
            <a:r>
              <a:rPr lang="en-NZ" sz="2400" b="1" dirty="0"/>
              <a:t>. “Never Let a Chance Go By!” </a:t>
            </a:r>
            <a:endParaRPr lang="en-US" sz="2400" dirty="0"/>
          </a:p>
        </p:txBody>
      </p:sp>
      <p:pic>
        <p:nvPicPr>
          <p:cNvPr id="1028" name="Picture 4" descr="Your Journey Starts Here Sign Stock Photo - Download Image ...">
            <a:extLst>
              <a:ext uri="{FF2B5EF4-FFF2-40B4-BE49-F238E27FC236}">
                <a16:creationId xmlns:a16="http://schemas.microsoft.com/office/drawing/2014/main" id="{90B0F481-AE1C-D7B3-4486-FA3C2DF3E1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43944"/>
            <a:ext cx="4514851" cy="3180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Franchise Systems">
            <a:extLst>
              <a:ext uri="{FF2B5EF4-FFF2-40B4-BE49-F238E27FC236}">
                <a16:creationId xmlns:a16="http://schemas.microsoft.com/office/drawing/2014/main" id="{E4EF909A-B40D-CED9-B3AC-8417948733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60297"/>
            <a:ext cx="1559778" cy="1085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1152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DA7C30-6130-142D-E583-E5CCD1F6400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575187"/>
            <a:ext cx="7886700" cy="1061884"/>
          </a:xfrm>
        </p:spPr>
        <p:txBody>
          <a:bodyPr>
            <a:normAutofit/>
          </a:bodyPr>
          <a:lstStyle/>
          <a:p>
            <a:r>
              <a:rPr lang="en-NZ" sz="4400" dirty="0"/>
              <a:t>In the Closet…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3E09301-2502-6165-9A51-489B387852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825910"/>
            <a:ext cx="3886200" cy="5351053"/>
          </a:xfrm>
        </p:spPr>
        <p:txBody>
          <a:bodyPr>
            <a:normAutofit/>
          </a:bodyPr>
          <a:lstStyle/>
          <a:p>
            <a:r>
              <a:rPr lang="en-NZ" sz="3200" b="1" dirty="0"/>
              <a:t>Make a prayer list.</a:t>
            </a:r>
          </a:p>
          <a:p>
            <a:r>
              <a:rPr lang="en-NZ" sz="3200" b="1" dirty="0"/>
              <a:t>1. Your nearest and dearest.</a:t>
            </a:r>
          </a:p>
          <a:p>
            <a:pPr marL="514350" indent="-514350">
              <a:buAutoNum type="alphaLcPeriod"/>
            </a:pPr>
            <a:r>
              <a:rPr lang="en-NZ" sz="3200" b="1" dirty="0"/>
              <a:t>Repent of any issues.</a:t>
            </a:r>
          </a:p>
          <a:p>
            <a:pPr marL="514350" indent="-514350">
              <a:buAutoNum type="alphaLcPeriod"/>
            </a:pPr>
            <a:r>
              <a:rPr lang="en-NZ" sz="3200" b="1" dirty="0">
                <a:solidFill>
                  <a:schemeClr val="bg1"/>
                </a:solidFill>
              </a:rPr>
              <a:t>Respect their view of you as someone they know.</a:t>
            </a:r>
          </a:p>
          <a:p>
            <a:pPr marL="514350" indent="-514350">
              <a:buAutoNum type="alphaLcPeriod"/>
            </a:pPr>
            <a:r>
              <a:rPr lang="en-NZ" sz="3200" b="1" dirty="0">
                <a:solidFill>
                  <a:schemeClr val="bg1"/>
                </a:solidFill>
              </a:rPr>
              <a:t>Matthew 13:57—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31FDA16-7A7B-B928-16EE-AE05C79DBE3C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9144000" cy="4094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Series: “Beyond Our Four Walls</a:t>
            </a:r>
            <a:r>
              <a:rPr lang="en-NZ" sz="2400" dirty="0"/>
              <a:t>” Part 6</a:t>
            </a:r>
            <a:r>
              <a:rPr lang="en-NZ" sz="2400" b="1" dirty="0"/>
              <a:t>. “Never Let a Chance Go By!” </a:t>
            </a:r>
            <a:endParaRPr lang="en-US" sz="2400" dirty="0"/>
          </a:p>
        </p:txBody>
      </p:sp>
      <p:pic>
        <p:nvPicPr>
          <p:cNvPr id="1028" name="Picture 4" descr="Your Journey Starts Here Sign Stock Photo - Download Image ...">
            <a:extLst>
              <a:ext uri="{FF2B5EF4-FFF2-40B4-BE49-F238E27FC236}">
                <a16:creationId xmlns:a16="http://schemas.microsoft.com/office/drawing/2014/main" id="{90B0F481-AE1C-D7B3-4486-FA3C2DF3E1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43944"/>
            <a:ext cx="4514851" cy="3180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Franchise Systems">
            <a:extLst>
              <a:ext uri="{FF2B5EF4-FFF2-40B4-BE49-F238E27FC236}">
                <a16:creationId xmlns:a16="http://schemas.microsoft.com/office/drawing/2014/main" id="{60F3BCA9-2DA7-E07D-3D98-4D74F76719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60297"/>
            <a:ext cx="1559778" cy="1085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51789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2080</TotalTime>
  <Words>2625</Words>
  <Application>Microsoft Office PowerPoint</Application>
  <PresentationFormat>On-screen Show (4:3)</PresentationFormat>
  <Paragraphs>263</Paragraphs>
  <Slides>55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61" baseType="lpstr">
      <vt:lpstr>Amasis MT Pro Black</vt:lpstr>
      <vt:lpstr>Arial</vt:lpstr>
      <vt:lpstr>Calibri</vt:lpstr>
      <vt:lpstr>Calibri Light</vt:lpstr>
      <vt:lpstr>system-ui</vt:lpstr>
      <vt:lpstr>Office Theme</vt:lpstr>
      <vt:lpstr>PowerPoint Presentation</vt:lpstr>
      <vt:lpstr>“Beyond Our Four Walls”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Morningside Church of Christ</dc:creator>
  <cp:lastModifiedBy>HODGMAN, Geoff (BOSTSC)</cp:lastModifiedBy>
  <cp:revision>17</cp:revision>
  <dcterms:created xsi:type="dcterms:W3CDTF">2022-03-30T02:07:20Z</dcterms:created>
  <dcterms:modified xsi:type="dcterms:W3CDTF">2022-09-22T08:07:49Z</dcterms:modified>
</cp:coreProperties>
</file>