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77" r:id="rId2"/>
    <p:sldId id="566" r:id="rId3"/>
    <p:sldId id="590" r:id="rId4"/>
    <p:sldId id="575" r:id="rId5"/>
    <p:sldId id="567" r:id="rId6"/>
    <p:sldId id="574" r:id="rId7"/>
    <p:sldId id="585" r:id="rId8"/>
    <p:sldId id="591" r:id="rId9"/>
    <p:sldId id="580" r:id="rId10"/>
    <p:sldId id="592" r:id="rId11"/>
    <p:sldId id="581" r:id="rId12"/>
    <p:sldId id="582" r:id="rId13"/>
    <p:sldId id="583" r:id="rId14"/>
    <p:sldId id="593" r:id="rId15"/>
    <p:sldId id="586" r:id="rId16"/>
    <p:sldId id="587" r:id="rId17"/>
    <p:sldId id="588" r:id="rId18"/>
    <p:sldId id="589" r:id="rId19"/>
    <p:sldId id="584" r:id="rId20"/>
    <p:sldId id="562" r:id="rId21"/>
    <p:sldId id="594" r:id="rId22"/>
    <p:sldId id="568" r:id="rId23"/>
    <p:sldId id="570" r:id="rId24"/>
    <p:sldId id="571" r:id="rId25"/>
    <p:sldId id="572" r:id="rId26"/>
    <p:sldId id="573" r:id="rId27"/>
    <p:sldId id="5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20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077AF-EC1F-4A68-A000-27A33E351A88}" type="datetimeFigureOut">
              <a:rPr lang="en-NZ" smtClean="0"/>
              <a:t>28/12/2022</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05527-3156-4D4A-A2E1-E9EE02AF1960}" type="slidenum">
              <a:rPr lang="en-NZ" smtClean="0"/>
              <a:t>‹#›</a:t>
            </a:fld>
            <a:endParaRPr lang="en-NZ"/>
          </a:p>
        </p:txBody>
      </p:sp>
    </p:spTree>
    <p:extLst>
      <p:ext uri="{BB962C8B-B14F-4D97-AF65-F5344CB8AC3E}">
        <p14:creationId xmlns:p14="http://schemas.microsoft.com/office/powerpoint/2010/main" val="388173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8CC8A2D0-E5AB-45EE-A72A-981CAE4573F2}" type="datetimeFigureOut">
              <a:rPr lang="en-NZ" smtClean="0"/>
              <a:t>28/12/2022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CC8A2D0-E5AB-45EE-A72A-981CAE4573F2}" type="datetimeFigureOut">
              <a:rPr lang="en-NZ" smtClean="0"/>
              <a:t>28/12/2022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CC8A2D0-E5AB-45EE-A72A-981CAE4573F2}" type="datetimeFigureOut">
              <a:rPr lang="en-NZ" smtClean="0"/>
              <a:t>28/12/2022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CC8A2D0-E5AB-45EE-A72A-981CAE4573F2}" type="datetimeFigureOut">
              <a:rPr lang="en-NZ" smtClean="0"/>
              <a:t>28/12/2022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8A2D0-E5AB-45EE-A72A-981CAE4573F2}" type="datetimeFigureOut">
              <a:rPr lang="en-NZ" smtClean="0"/>
              <a:t>28/12/2022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8CC8A2D0-E5AB-45EE-A72A-981CAE4573F2}" type="datetimeFigureOut">
              <a:rPr lang="en-NZ" smtClean="0"/>
              <a:t>28/12/2022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8CC8A2D0-E5AB-45EE-A72A-981CAE4573F2}" type="datetimeFigureOut">
              <a:rPr lang="en-NZ" smtClean="0"/>
              <a:t>28/12/2022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8CC8A2D0-E5AB-45EE-A72A-981CAE4573F2}" type="datetimeFigureOut">
              <a:rPr lang="en-NZ" smtClean="0"/>
              <a:t>28/12/2022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8A2D0-E5AB-45EE-A72A-981CAE4573F2}" type="datetimeFigureOut">
              <a:rPr lang="en-NZ" smtClean="0"/>
              <a:t>28/12/2022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8A2D0-E5AB-45EE-A72A-981CAE4573F2}" type="datetimeFigureOut">
              <a:rPr lang="en-NZ" smtClean="0"/>
              <a:t>28/12/2022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8A2D0-E5AB-45EE-A72A-981CAE4573F2}" type="datetimeFigureOut">
              <a:rPr lang="en-NZ" smtClean="0"/>
              <a:t>28/12/2022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8C2B120-6D20-4CA0-908B-FD94DC31A47B}"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8A2D0-E5AB-45EE-A72A-981CAE4573F2}" type="datetimeFigureOut">
              <a:rPr lang="en-NZ" smtClean="0"/>
              <a:t>28/12/2022</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2B120-6D20-4CA0-908B-FD94DC31A47B}"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Going Home</a:t>
            </a:r>
          </a:p>
          <a:p>
            <a:endParaRPr lang="en-US" sz="800" dirty="0"/>
          </a:p>
          <a:p>
            <a:r>
              <a:rPr lang="en-US" sz="3400" b="1" dirty="0"/>
              <a:t>Part 2. “On the Way.”</a:t>
            </a:r>
            <a:endParaRPr lang="en-US" sz="3600" b="1" dirty="0"/>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29 May 2022</a:t>
            </a:r>
          </a:p>
          <a:p>
            <a:endParaRPr lang="en-NZ" sz="800" dirty="0"/>
          </a:p>
          <a:p>
            <a:r>
              <a:rPr lang="en-NZ" sz="3600" dirty="0"/>
              <a:t>AM Sermon</a:t>
            </a:r>
          </a:p>
          <a:p>
            <a:endParaRPr lang="en-NZ" sz="800" dirty="0"/>
          </a:p>
          <a:p>
            <a:r>
              <a:rPr lang="en-NZ" sz="3600" dirty="0"/>
              <a:t>Broadcast live from 42 Leslie Ave, Auckland, Aotearoa/NZ.</a:t>
            </a:r>
          </a:p>
        </p:txBody>
      </p:sp>
    </p:spTree>
    <p:extLst>
      <p:ext uri="{BB962C8B-B14F-4D97-AF65-F5344CB8AC3E}">
        <p14:creationId xmlns:p14="http://schemas.microsoft.com/office/powerpoint/2010/main" val="74756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Now I’m Found…</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196752"/>
            <a:ext cx="4316288" cy="4929411"/>
          </a:xfrm>
        </p:spPr>
        <p:txBody>
          <a:bodyPr>
            <a:normAutofit/>
          </a:bodyPr>
          <a:lstStyle/>
          <a:p>
            <a:pPr algn="l"/>
            <a:r>
              <a:rPr lang="en-NZ" b="0" i="0" dirty="0">
                <a:solidFill>
                  <a:srgbClr val="000000"/>
                </a:solidFill>
                <a:effectLst/>
                <a:latin typeface="system-ui"/>
              </a:rPr>
              <a:t>Not getting lost again…</a:t>
            </a:r>
          </a:p>
          <a:p>
            <a:pPr algn="l"/>
            <a:endParaRPr lang="en-NZ" dirty="0">
              <a:solidFill>
                <a:srgbClr val="000000"/>
              </a:solidFill>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7" name="Picture 2" descr="The Good Shepherd: Hooked on the Shepherd: John 10:11; Psalm 100:3 | Edge  Church">
            <a:extLst>
              <a:ext uri="{FF2B5EF4-FFF2-40B4-BE49-F238E27FC236}">
                <a16:creationId xmlns:a16="http://schemas.microsoft.com/office/drawing/2014/main" id="{9E5B35F5-3410-00EE-766D-92D48DDB6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7021"/>
            <a:ext cx="4674913" cy="262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Now I’m Found…</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196752"/>
            <a:ext cx="4316288" cy="5661248"/>
          </a:xfrm>
        </p:spPr>
        <p:txBody>
          <a:bodyPr>
            <a:normAutofit/>
          </a:bodyPr>
          <a:lstStyle/>
          <a:p>
            <a:r>
              <a:rPr lang="en-NZ" b="0" i="0" dirty="0">
                <a:solidFill>
                  <a:srgbClr val="000000"/>
                </a:solidFill>
                <a:effectLst/>
                <a:latin typeface="system-ui"/>
              </a:rPr>
              <a:t>Not getting lost again…</a:t>
            </a:r>
          </a:p>
          <a:p>
            <a:pPr algn="l"/>
            <a:endParaRPr lang="en-NZ" dirty="0">
              <a:solidFill>
                <a:srgbClr val="000000"/>
              </a:solidFill>
              <a:latin typeface="system-ui"/>
            </a:endParaRPr>
          </a:p>
          <a:p>
            <a:pPr algn="l"/>
            <a:r>
              <a:rPr lang="en-NZ" b="0" i="0" dirty="0">
                <a:solidFill>
                  <a:srgbClr val="000000"/>
                </a:solidFill>
                <a:effectLst/>
                <a:latin typeface="system-ui"/>
              </a:rPr>
              <a:t>Jesus said that we WERE like sheep without a SHEPHERD. (Mt.9:36)</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6" name="Picture 2" descr="The Good Shepherd: Hooked on the Shepherd: John 10:11; Psalm 100:3 | Edge  Church">
            <a:extLst>
              <a:ext uri="{FF2B5EF4-FFF2-40B4-BE49-F238E27FC236}">
                <a16:creationId xmlns:a16="http://schemas.microsoft.com/office/drawing/2014/main" id="{0C8565FA-2995-BD33-D3CF-4ABFA1BEF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7021"/>
            <a:ext cx="4674913" cy="262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82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Now I’m Found…</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196752"/>
            <a:ext cx="4316288" cy="4929411"/>
          </a:xfrm>
        </p:spPr>
        <p:txBody>
          <a:bodyPr>
            <a:normAutofit/>
          </a:bodyPr>
          <a:lstStyle/>
          <a:p>
            <a:r>
              <a:rPr lang="en-NZ" b="0" i="0" dirty="0">
                <a:solidFill>
                  <a:srgbClr val="000000"/>
                </a:solidFill>
                <a:effectLst/>
                <a:latin typeface="system-ui"/>
              </a:rPr>
              <a:t>Not getting lost again…</a:t>
            </a:r>
          </a:p>
          <a:p>
            <a:pPr algn="l"/>
            <a:endParaRPr lang="en-NZ" dirty="0">
              <a:solidFill>
                <a:srgbClr val="000000"/>
              </a:solidFill>
              <a:latin typeface="system-ui"/>
            </a:endParaRPr>
          </a:p>
          <a:p>
            <a:pPr algn="l"/>
            <a:r>
              <a:rPr lang="en-NZ" b="0" i="0" dirty="0">
                <a:solidFill>
                  <a:srgbClr val="000000"/>
                </a:solidFill>
                <a:effectLst/>
                <a:latin typeface="system-ui"/>
              </a:rPr>
              <a:t>Jesus said that we WERE like sheep without a SHEPHERD.</a:t>
            </a:r>
          </a:p>
          <a:p>
            <a:pPr algn="l"/>
            <a:r>
              <a:rPr lang="en-NZ" dirty="0">
                <a:solidFill>
                  <a:srgbClr val="000000"/>
                </a:solidFill>
                <a:latin typeface="system-ui"/>
              </a:rPr>
              <a:t>His COMPASSION rescued us. (Luke 15:3-7)</a:t>
            </a:r>
            <a:endParaRPr lang="en-NZ" b="0" i="0" dirty="0">
              <a:solidFill>
                <a:srgbClr val="000000"/>
              </a:solidFill>
              <a:effectLst/>
              <a:latin typeface="system-ui"/>
            </a:endParaRPr>
          </a:p>
          <a:p>
            <a:pPr algn="l"/>
            <a:endParaRPr lang="en-NZ" dirty="0">
              <a:solidFill>
                <a:srgbClr val="000000"/>
              </a:solidFill>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6" name="Picture 2" descr="The Good Shepherd: Hooked on the Shepherd: John 10:11; Psalm 100:3 | Edge  Church">
            <a:extLst>
              <a:ext uri="{FF2B5EF4-FFF2-40B4-BE49-F238E27FC236}">
                <a16:creationId xmlns:a16="http://schemas.microsoft.com/office/drawing/2014/main" id="{68E81ABB-869B-CDFF-E01D-D68A23C76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7021"/>
            <a:ext cx="4674913" cy="262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30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Now I’m Found…</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196752"/>
            <a:ext cx="4316288" cy="4929411"/>
          </a:xfrm>
        </p:spPr>
        <p:txBody>
          <a:bodyPr>
            <a:normAutofit/>
          </a:bodyPr>
          <a:lstStyle/>
          <a:p>
            <a:r>
              <a:rPr lang="en-NZ" b="0" i="0" dirty="0">
                <a:solidFill>
                  <a:srgbClr val="000000"/>
                </a:solidFill>
                <a:effectLst/>
                <a:latin typeface="system-ui"/>
              </a:rPr>
              <a:t>Not getting lost again…</a:t>
            </a:r>
          </a:p>
          <a:p>
            <a:pPr algn="l"/>
            <a:endParaRPr lang="en-NZ" dirty="0">
              <a:solidFill>
                <a:srgbClr val="000000"/>
              </a:solidFill>
              <a:latin typeface="system-ui"/>
            </a:endParaRPr>
          </a:p>
          <a:p>
            <a:pPr algn="l"/>
            <a:r>
              <a:rPr lang="en-NZ" b="0" i="0" dirty="0">
                <a:solidFill>
                  <a:srgbClr val="000000"/>
                </a:solidFill>
                <a:effectLst/>
                <a:latin typeface="system-ui"/>
              </a:rPr>
              <a:t>Jesus said that we WERE like sheep without a SHEPHERD.</a:t>
            </a:r>
          </a:p>
          <a:p>
            <a:pPr algn="l"/>
            <a:r>
              <a:rPr lang="en-NZ" dirty="0">
                <a:solidFill>
                  <a:srgbClr val="000000"/>
                </a:solidFill>
                <a:latin typeface="system-ui"/>
              </a:rPr>
              <a:t>His COMPASSION rescued us.</a:t>
            </a:r>
          </a:p>
          <a:p>
            <a:pPr algn="l"/>
            <a:r>
              <a:rPr lang="en-NZ" b="0" i="0" dirty="0">
                <a:solidFill>
                  <a:srgbClr val="000000"/>
                </a:solidFill>
                <a:effectLst/>
                <a:latin typeface="system-ui"/>
              </a:rPr>
              <a:t>We know his VOICE and FOLLOW him. (Jn.10:4)</a:t>
            </a:r>
          </a:p>
          <a:p>
            <a:pPr algn="l"/>
            <a:endParaRPr lang="en-NZ" dirty="0">
              <a:solidFill>
                <a:srgbClr val="000000"/>
              </a:solidFill>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6146" name="Picture 2" descr="The Good Shepherd: Hooked on the Shepherd: John 10:11; Psalm 100:3 | Edge  Church">
            <a:extLst>
              <a:ext uri="{FF2B5EF4-FFF2-40B4-BE49-F238E27FC236}">
                <a16:creationId xmlns:a16="http://schemas.microsoft.com/office/drawing/2014/main" id="{077FD135-B9B1-1176-0896-75E10A794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7021"/>
            <a:ext cx="4674913" cy="262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22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Now I’m Found…</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196752"/>
            <a:ext cx="4316288" cy="4929411"/>
          </a:xfrm>
        </p:spPr>
        <p:txBody>
          <a:bodyPr>
            <a:normAutofit/>
          </a:bodyPr>
          <a:lstStyle/>
          <a:p>
            <a:r>
              <a:rPr lang="en-NZ" b="0" i="0" dirty="0">
                <a:solidFill>
                  <a:srgbClr val="000000"/>
                </a:solidFill>
                <a:effectLst/>
                <a:latin typeface="system-ui"/>
              </a:rPr>
              <a:t>Not getting lost again…</a:t>
            </a:r>
          </a:p>
          <a:p>
            <a:pPr algn="l"/>
            <a:endParaRPr lang="en-NZ" dirty="0">
              <a:solidFill>
                <a:srgbClr val="000000"/>
              </a:solidFill>
              <a:latin typeface="system-ui"/>
            </a:endParaRPr>
          </a:p>
          <a:p>
            <a:pPr algn="l"/>
            <a:endParaRPr lang="en-NZ" dirty="0">
              <a:solidFill>
                <a:srgbClr val="000000"/>
              </a:solidFill>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6146" name="Picture 2" descr="The Good Shepherd: Hooked on the Shepherd: John 10:11; Psalm 100:3 | Edge  Church">
            <a:extLst>
              <a:ext uri="{FF2B5EF4-FFF2-40B4-BE49-F238E27FC236}">
                <a16:creationId xmlns:a16="http://schemas.microsoft.com/office/drawing/2014/main" id="{077FD135-B9B1-1176-0896-75E10A794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7021"/>
            <a:ext cx="4674913" cy="2623957"/>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Beware Images, Stock Photos &amp; Vectors | Shutterstock">
            <a:extLst>
              <a:ext uri="{FF2B5EF4-FFF2-40B4-BE49-F238E27FC236}">
                <a16:creationId xmlns:a16="http://schemas.microsoft.com/office/drawing/2014/main" id="{107EE20C-B9D2-AB19-9932-DF55E3A347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68"/>
          <a:stretch/>
        </p:blipFill>
        <p:spPr bwMode="auto">
          <a:xfrm>
            <a:off x="4849017" y="2248272"/>
            <a:ext cx="4016896" cy="197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964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Now I’m Found…</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196752"/>
            <a:ext cx="4316288" cy="4929411"/>
          </a:xfrm>
        </p:spPr>
        <p:txBody>
          <a:bodyPr>
            <a:normAutofit/>
          </a:bodyPr>
          <a:lstStyle/>
          <a:p>
            <a:r>
              <a:rPr lang="en-NZ" b="0" i="0" dirty="0">
                <a:solidFill>
                  <a:srgbClr val="000000"/>
                </a:solidFill>
                <a:effectLst/>
                <a:latin typeface="system-ui"/>
              </a:rPr>
              <a:t>Not getting lost again…</a:t>
            </a:r>
          </a:p>
          <a:p>
            <a:pPr algn="l"/>
            <a:endParaRPr lang="en-NZ" dirty="0">
              <a:solidFill>
                <a:srgbClr val="000000"/>
              </a:solidFill>
              <a:latin typeface="system-ui"/>
            </a:endParaRPr>
          </a:p>
          <a:p>
            <a:pPr algn="l"/>
            <a:r>
              <a:rPr lang="en-NZ" dirty="0">
                <a:solidFill>
                  <a:srgbClr val="000000"/>
                </a:solidFill>
                <a:latin typeface="system-ui"/>
              </a:rPr>
              <a:t>Don’t get caught up in </a:t>
            </a:r>
            <a:r>
              <a:rPr lang="en-NZ" b="0" i="0" dirty="0">
                <a:solidFill>
                  <a:srgbClr val="000000"/>
                </a:solidFill>
                <a:effectLst/>
                <a:latin typeface="system-ui"/>
              </a:rPr>
              <a:t>SHEEP-OLOGY.</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6146" name="Picture 2" descr="The Good Shepherd: Hooked on the Shepherd: John 10:11; Psalm 100:3 | Edge  Church">
            <a:extLst>
              <a:ext uri="{FF2B5EF4-FFF2-40B4-BE49-F238E27FC236}">
                <a16:creationId xmlns:a16="http://schemas.microsoft.com/office/drawing/2014/main" id="{077FD135-B9B1-1176-0896-75E10A794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7021"/>
            <a:ext cx="4674913" cy="262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97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Now I’m Found…</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196752"/>
            <a:ext cx="4316288" cy="4929411"/>
          </a:xfrm>
        </p:spPr>
        <p:txBody>
          <a:bodyPr>
            <a:normAutofit/>
          </a:bodyPr>
          <a:lstStyle/>
          <a:p>
            <a:r>
              <a:rPr lang="en-NZ" b="0" i="0" dirty="0">
                <a:solidFill>
                  <a:srgbClr val="000000"/>
                </a:solidFill>
                <a:effectLst/>
                <a:latin typeface="system-ui"/>
              </a:rPr>
              <a:t>Not getting lost again…</a:t>
            </a:r>
          </a:p>
          <a:p>
            <a:pPr algn="l"/>
            <a:endParaRPr lang="en-NZ" dirty="0">
              <a:solidFill>
                <a:srgbClr val="000000"/>
              </a:solidFill>
              <a:latin typeface="system-ui"/>
            </a:endParaRPr>
          </a:p>
          <a:p>
            <a:pPr algn="l"/>
            <a:r>
              <a:rPr lang="en-NZ" dirty="0">
                <a:solidFill>
                  <a:srgbClr val="000000"/>
                </a:solidFill>
                <a:latin typeface="system-ui"/>
              </a:rPr>
              <a:t>Don’t get caught up in </a:t>
            </a:r>
            <a:r>
              <a:rPr lang="en-NZ" b="0" i="0" dirty="0">
                <a:solidFill>
                  <a:srgbClr val="000000"/>
                </a:solidFill>
                <a:effectLst/>
                <a:latin typeface="system-ui"/>
              </a:rPr>
              <a:t>SHEEP-OLOGY</a:t>
            </a:r>
          </a:p>
          <a:p>
            <a:pPr algn="l"/>
            <a:r>
              <a:rPr lang="en-NZ" dirty="0">
                <a:solidFill>
                  <a:srgbClr val="000000"/>
                </a:solidFill>
                <a:latin typeface="system-ui"/>
              </a:rPr>
              <a:t>“The study of the Sheep.”</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6146" name="Picture 2" descr="The Good Shepherd: Hooked on the Shepherd: John 10:11; Psalm 100:3 | Edge  Church">
            <a:extLst>
              <a:ext uri="{FF2B5EF4-FFF2-40B4-BE49-F238E27FC236}">
                <a16:creationId xmlns:a16="http://schemas.microsoft.com/office/drawing/2014/main" id="{077FD135-B9B1-1176-0896-75E10A794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7021"/>
            <a:ext cx="4674913" cy="262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762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Now I’m Found…</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196752"/>
            <a:ext cx="4316288" cy="4929411"/>
          </a:xfrm>
        </p:spPr>
        <p:txBody>
          <a:bodyPr>
            <a:normAutofit/>
          </a:bodyPr>
          <a:lstStyle/>
          <a:p>
            <a:r>
              <a:rPr lang="en-NZ" b="0" i="0" dirty="0">
                <a:solidFill>
                  <a:srgbClr val="000000"/>
                </a:solidFill>
                <a:effectLst/>
                <a:latin typeface="system-ui"/>
              </a:rPr>
              <a:t>Not getting lost again…</a:t>
            </a:r>
          </a:p>
          <a:p>
            <a:pPr algn="l"/>
            <a:endParaRPr lang="en-NZ" dirty="0">
              <a:solidFill>
                <a:srgbClr val="000000"/>
              </a:solidFill>
              <a:latin typeface="system-ui"/>
            </a:endParaRPr>
          </a:p>
          <a:p>
            <a:pPr algn="l"/>
            <a:r>
              <a:rPr lang="en-NZ" dirty="0">
                <a:solidFill>
                  <a:srgbClr val="000000"/>
                </a:solidFill>
                <a:latin typeface="system-ui"/>
              </a:rPr>
              <a:t>Don’t get caught up in </a:t>
            </a:r>
            <a:r>
              <a:rPr lang="en-NZ" b="0" i="0" dirty="0">
                <a:solidFill>
                  <a:srgbClr val="000000"/>
                </a:solidFill>
                <a:effectLst/>
                <a:latin typeface="system-ui"/>
              </a:rPr>
              <a:t>SHEEP-OLOGY</a:t>
            </a:r>
          </a:p>
          <a:p>
            <a:pPr algn="l"/>
            <a:r>
              <a:rPr lang="en-NZ" dirty="0">
                <a:solidFill>
                  <a:srgbClr val="000000"/>
                </a:solidFill>
                <a:latin typeface="system-ui"/>
              </a:rPr>
              <a:t>“The study of the Sheep.”</a:t>
            </a:r>
          </a:p>
          <a:p>
            <a:pPr algn="l"/>
            <a:r>
              <a:rPr lang="en-NZ" b="0" i="0" dirty="0">
                <a:solidFill>
                  <a:srgbClr val="000000"/>
                </a:solidFill>
                <a:effectLst/>
                <a:latin typeface="system-ui"/>
              </a:rPr>
              <a:t>Christians studying  Christians.</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6146" name="Picture 2" descr="The Good Shepherd: Hooked on the Shepherd: John 10:11; Psalm 100:3 | Edge  Church">
            <a:extLst>
              <a:ext uri="{FF2B5EF4-FFF2-40B4-BE49-F238E27FC236}">
                <a16:creationId xmlns:a16="http://schemas.microsoft.com/office/drawing/2014/main" id="{077FD135-B9B1-1176-0896-75E10A794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7021"/>
            <a:ext cx="4674913" cy="262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45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Now I’m Found…</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196752"/>
            <a:ext cx="4316288" cy="4929411"/>
          </a:xfrm>
        </p:spPr>
        <p:txBody>
          <a:bodyPr>
            <a:normAutofit/>
          </a:bodyPr>
          <a:lstStyle/>
          <a:p>
            <a:r>
              <a:rPr lang="en-NZ" b="0" i="0" dirty="0">
                <a:solidFill>
                  <a:srgbClr val="000000"/>
                </a:solidFill>
                <a:effectLst/>
                <a:latin typeface="system-ui"/>
              </a:rPr>
              <a:t>Not getting lost again…</a:t>
            </a:r>
          </a:p>
          <a:p>
            <a:pPr algn="l"/>
            <a:endParaRPr lang="en-NZ" dirty="0">
              <a:solidFill>
                <a:srgbClr val="000000"/>
              </a:solidFill>
              <a:latin typeface="system-ui"/>
            </a:endParaRPr>
          </a:p>
          <a:p>
            <a:pPr algn="l"/>
            <a:r>
              <a:rPr lang="en-NZ" dirty="0">
                <a:solidFill>
                  <a:srgbClr val="000000"/>
                </a:solidFill>
                <a:latin typeface="system-ui"/>
              </a:rPr>
              <a:t>Don’t get caught up in </a:t>
            </a:r>
            <a:r>
              <a:rPr lang="en-NZ" b="0" i="0" dirty="0">
                <a:solidFill>
                  <a:srgbClr val="000000"/>
                </a:solidFill>
                <a:effectLst/>
                <a:latin typeface="system-ui"/>
              </a:rPr>
              <a:t>SHEEP-OLOGY</a:t>
            </a:r>
          </a:p>
          <a:p>
            <a:pPr algn="l"/>
            <a:r>
              <a:rPr lang="en-NZ" dirty="0">
                <a:solidFill>
                  <a:srgbClr val="000000"/>
                </a:solidFill>
                <a:latin typeface="system-ui"/>
              </a:rPr>
              <a:t>“The study of the Sheep.”</a:t>
            </a:r>
          </a:p>
          <a:p>
            <a:pPr algn="l"/>
            <a:r>
              <a:rPr lang="en-NZ" b="0" i="0" dirty="0">
                <a:solidFill>
                  <a:srgbClr val="000000"/>
                </a:solidFill>
                <a:effectLst/>
                <a:latin typeface="system-ui"/>
              </a:rPr>
              <a:t>Christians studying  Christians.</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6146" name="Picture 2" descr="The Good Shepherd: Hooked on the Shepherd: John 10:11; Psalm 100:3 | Edge  Church">
            <a:extLst>
              <a:ext uri="{FF2B5EF4-FFF2-40B4-BE49-F238E27FC236}">
                <a16:creationId xmlns:a16="http://schemas.microsoft.com/office/drawing/2014/main" id="{077FD135-B9B1-1176-0896-75E10A794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7021"/>
            <a:ext cx="4674913" cy="2623957"/>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nstead Logo | Free Logo Design Tool from Flaming Text">
            <a:extLst>
              <a:ext uri="{FF2B5EF4-FFF2-40B4-BE49-F238E27FC236}">
                <a16:creationId xmlns:a16="http://schemas.microsoft.com/office/drawing/2014/main" id="{3DDB48A0-0309-6C6D-9BAE-17BB3D2F91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636" b="29637"/>
          <a:stretch/>
        </p:blipFill>
        <p:spPr bwMode="auto">
          <a:xfrm>
            <a:off x="3116344" y="5206179"/>
            <a:ext cx="5543550"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7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Now I’m Found…</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196752"/>
            <a:ext cx="4316288" cy="4929411"/>
          </a:xfrm>
        </p:spPr>
        <p:txBody>
          <a:bodyPr>
            <a:normAutofit/>
          </a:bodyPr>
          <a:lstStyle/>
          <a:p>
            <a:r>
              <a:rPr lang="en-NZ" b="0" i="0" dirty="0">
                <a:solidFill>
                  <a:srgbClr val="000000"/>
                </a:solidFill>
                <a:effectLst/>
                <a:latin typeface="system-ui"/>
              </a:rPr>
              <a:t>Not getting lost again…</a:t>
            </a:r>
          </a:p>
          <a:p>
            <a:pPr algn="l"/>
            <a:endParaRPr lang="en-NZ" dirty="0">
              <a:solidFill>
                <a:srgbClr val="000000"/>
              </a:solidFill>
              <a:latin typeface="system-ui"/>
            </a:endParaRPr>
          </a:p>
          <a:p>
            <a:pPr algn="l"/>
            <a:r>
              <a:rPr lang="en-NZ" b="0" i="0" dirty="0">
                <a:solidFill>
                  <a:srgbClr val="000000"/>
                </a:solidFill>
                <a:effectLst/>
                <a:latin typeface="system-ui"/>
              </a:rPr>
              <a:t>Hebrews 12:2—</a:t>
            </a:r>
          </a:p>
          <a:p>
            <a:pPr algn="l"/>
            <a:r>
              <a:rPr lang="en-NZ" dirty="0">
                <a:solidFill>
                  <a:srgbClr val="000000"/>
                </a:solidFill>
                <a:latin typeface="system-ui"/>
              </a:rPr>
              <a:t>F</a:t>
            </a:r>
            <a:r>
              <a:rPr lang="en-NZ" b="0" i="0" dirty="0">
                <a:solidFill>
                  <a:srgbClr val="000000"/>
                </a:solidFill>
                <a:effectLst/>
                <a:latin typeface="system-ui"/>
              </a:rPr>
              <a:t>ixing our eyes on Jesus, the pioneer and perfecter of faith. </a:t>
            </a:r>
            <a:r>
              <a:rPr lang="en-NZ" sz="1200" b="0" i="0" dirty="0">
                <a:solidFill>
                  <a:srgbClr val="000000"/>
                </a:solidFill>
                <a:effectLst/>
                <a:latin typeface="system-ui"/>
              </a:rPr>
              <a:t>(NIV)</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6" name="Picture 2" descr="The Good Shepherd: Hooked on the Shepherd: John 10:11; Psalm 100:3 | Edge  Church">
            <a:extLst>
              <a:ext uri="{FF2B5EF4-FFF2-40B4-BE49-F238E27FC236}">
                <a16:creationId xmlns:a16="http://schemas.microsoft.com/office/drawing/2014/main" id="{16037BA0-6B72-41D6-4590-E506B2BFF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7021"/>
            <a:ext cx="4674913" cy="262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94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Fixing my compass…</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2050" name="Picture 2" descr="Black Compass Needle Pointing Word Truth Stock Illustration 249410014 |  Shutterstock">
            <a:extLst>
              <a:ext uri="{FF2B5EF4-FFF2-40B4-BE49-F238E27FC236}">
                <a16:creationId xmlns:a16="http://schemas.microsoft.com/office/drawing/2014/main" id="{93E8D214-7DF7-D61F-A551-E90DE9641B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1" y="1600200"/>
            <a:ext cx="4350811" cy="284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20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Carrying my cross…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316288" cy="4525963"/>
          </a:xfrm>
        </p:spPr>
        <p:txBody>
          <a:bodyPr>
            <a:normAutofit/>
          </a:bodyPr>
          <a:lstStyle/>
          <a:p>
            <a:pPr algn="l"/>
            <a:endParaRPr lang="en-NZ" b="0" i="0" dirty="0">
              <a:solidFill>
                <a:srgbClr val="000000"/>
              </a:solidFill>
              <a:effectLst/>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4098" name="Picture 2" descr="The Compass Magazine Exalt the Cross of Christ - The Compass Magazine">
            <a:extLst>
              <a:ext uri="{FF2B5EF4-FFF2-40B4-BE49-F238E27FC236}">
                <a16:creationId xmlns:a16="http://schemas.microsoft.com/office/drawing/2014/main" id="{72F9C631-F5D8-55B1-546B-4683B54B9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01"/>
          <a:stretch/>
        </p:blipFill>
        <p:spPr bwMode="auto">
          <a:xfrm>
            <a:off x="0" y="1464173"/>
            <a:ext cx="9144000" cy="486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33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Carrying my cross…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316288" cy="4525963"/>
          </a:xfrm>
        </p:spPr>
        <p:txBody>
          <a:bodyPr>
            <a:normAutofit/>
          </a:bodyPr>
          <a:lstStyle/>
          <a:p>
            <a:pPr algn="l"/>
            <a:endParaRPr lang="en-NZ" b="0" i="0" dirty="0">
              <a:solidFill>
                <a:srgbClr val="000000"/>
              </a:solidFill>
              <a:effectLst/>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4098" name="Picture 2" descr="The Compass Magazine Exalt the Cross of Christ - The Compass Magazine">
            <a:extLst>
              <a:ext uri="{FF2B5EF4-FFF2-40B4-BE49-F238E27FC236}">
                <a16:creationId xmlns:a16="http://schemas.microsoft.com/office/drawing/2014/main" id="{72F9C631-F5D8-55B1-546B-4683B54B9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01"/>
          <a:stretch/>
        </p:blipFill>
        <p:spPr bwMode="auto">
          <a:xfrm>
            <a:off x="0" y="1464173"/>
            <a:ext cx="9144000" cy="48617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6B823B-86A8-3D19-B164-7F44B2A7BBEA}"/>
              </a:ext>
            </a:extLst>
          </p:cNvPr>
          <p:cNvSpPr txBox="1"/>
          <p:nvPr/>
        </p:nvSpPr>
        <p:spPr>
          <a:xfrm>
            <a:off x="4011562" y="2688866"/>
            <a:ext cx="4675238" cy="2677656"/>
          </a:xfrm>
          <a:prstGeom prst="rect">
            <a:avLst/>
          </a:prstGeom>
          <a:noFill/>
        </p:spPr>
        <p:txBody>
          <a:bodyPr wrap="square">
            <a:spAutoFit/>
          </a:bodyPr>
          <a:lstStyle/>
          <a:p>
            <a:pPr algn="l"/>
            <a:r>
              <a:rPr lang="en-NZ" sz="2800" b="0" i="0" dirty="0">
                <a:solidFill>
                  <a:schemeClr val="bg1"/>
                </a:solidFill>
                <a:effectLst/>
                <a:latin typeface="system-ui"/>
              </a:rPr>
              <a:t>Luke 9:23—</a:t>
            </a:r>
          </a:p>
          <a:p>
            <a:pPr algn="l"/>
            <a:r>
              <a:rPr lang="en-NZ" sz="2800" b="1" i="0" baseline="30000" dirty="0">
                <a:solidFill>
                  <a:schemeClr val="bg1"/>
                </a:solidFill>
                <a:effectLst/>
                <a:latin typeface="system-ui"/>
              </a:rPr>
              <a:t>23</a:t>
            </a:r>
            <a:r>
              <a:rPr lang="en-NZ" sz="2800" b="0" i="0" dirty="0">
                <a:solidFill>
                  <a:schemeClr val="bg1"/>
                </a:solidFill>
                <a:effectLst/>
                <a:latin typeface="system-ui"/>
              </a:rPr>
              <a:t>And He was saying to </a:t>
            </a:r>
            <a:r>
              <a:rPr lang="en-NZ" sz="2800" b="0" i="1" dirty="0">
                <a:solidFill>
                  <a:schemeClr val="bg1"/>
                </a:solidFill>
                <a:effectLst/>
                <a:latin typeface="system-ui"/>
              </a:rPr>
              <a:t>them </a:t>
            </a:r>
            <a:r>
              <a:rPr lang="en-NZ" sz="2800" b="0" i="0" dirty="0">
                <a:solidFill>
                  <a:schemeClr val="bg1"/>
                </a:solidFill>
                <a:effectLst/>
                <a:latin typeface="system-ui"/>
              </a:rPr>
              <a:t>all, “If anyone wishes to come after Me, he must deny himself, and take up his cross daily and follow Me.</a:t>
            </a:r>
            <a:r>
              <a:rPr lang="en-NZ" b="0" i="0" dirty="0">
                <a:solidFill>
                  <a:schemeClr val="bg1"/>
                </a:solidFill>
                <a:effectLst/>
                <a:latin typeface="system-ui"/>
              </a:rPr>
              <a:t> (NASB95)</a:t>
            </a:r>
          </a:p>
        </p:txBody>
      </p:sp>
    </p:spTree>
    <p:extLst>
      <p:ext uri="{BB962C8B-B14F-4D97-AF65-F5344CB8AC3E}">
        <p14:creationId xmlns:p14="http://schemas.microsoft.com/office/powerpoint/2010/main" val="260050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Carrying my cross…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316288" cy="4525963"/>
          </a:xfrm>
        </p:spPr>
        <p:txBody>
          <a:bodyPr>
            <a:normAutofit/>
          </a:bodyPr>
          <a:lstStyle/>
          <a:p>
            <a:pPr algn="l"/>
            <a:endParaRPr lang="en-NZ" b="0" i="0" dirty="0">
              <a:solidFill>
                <a:srgbClr val="000000"/>
              </a:solidFill>
              <a:effectLst/>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4098" name="Picture 2" descr="The Compass Magazine Exalt the Cross of Christ - The Compass Magazine">
            <a:extLst>
              <a:ext uri="{FF2B5EF4-FFF2-40B4-BE49-F238E27FC236}">
                <a16:creationId xmlns:a16="http://schemas.microsoft.com/office/drawing/2014/main" id="{72F9C631-F5D8-55B1-546B-4683B54B9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01"/>
          <a:stretch/>
        </p:blipFill>
        <p:spPr bwMode="auto">
          <a:xfrm>
            <a:off x="0" y="1464173"/>
            <a:ext cx="9144000" cy="48617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6B823B-86A8-3D19-B164-7F44B2A7BBEA}"/>
              </a:ext>
            </a:extLst>
          </p:cNvPr>
          <p:cNvSpPr txBox="1"/>
          <p:nvPr/>
        </p:nvSpPr>
        <p:spPr>
          <a:xfrm>
            <a:off x="4011562" y="2054865"/>
            <a:ext cx="4675238" cy="3816429"/>
          </a:xfrm>
          <a:prstGeom prst="rect">
            <a:avLst/>
          </a:prstGeom>
          <a:noFill/>
        </p:spPr>
        <p:txBody>
          <a:bodyPr wrap="square">
            <a:spAutoFit/>
          </a:bodyPr>
          <a:lstStyle/>
          <a:p>
            <a:pPr algn="l"/>
            <a:r>
              <a:rPr lang="en-NZ" sz="2800" b="0" i="0" dirty="0">
                <a:solidFill>
                  <a:schemeClr val="bg1"/>
                </a:solidFill>
                <a:effectLst/>
                <a:latin typeface="system-ui"/>
              </a:rPr>
              <a:t>Galatians 2:20—</a:t>
            </a:r>
          </a:p>
          <a:p>
            <a:pPr algn="l"/>
            <a:r>
              <a:rPr lang="en-NZ" sz="2800" b="1" i="0" baseline="30000" dirty="0">
                <a:solidFill>
                  <a:schemeClr val="bg1"/>
                </a:solidFill>
                <a:effectLst/>
                <a:latin typeface="system-ui"/>
              </a:rPr>
              <a:t>20 </a:t>
            </a:r>
            <a:r>
              <a:rPr lang="en-NZ" sz="2800" b="0" i="0" dirty="0">
                <a:solidFill>
                  <a:schemeClr val="bg1"/>
                </a:solidFill>
                <a:effectLst/>
                <a:latin typeface="system-ui"/>
              </a:rPr>
              <a:t>I have been crucified with Christ; and it is no longer I who live, but Christ lives in me; and the </a:t>
            </a:r>
            <a:r>
              <a:rPr lang="en-NZ" sz="2800" b="0" i="1" dirty="0">
                <a:solidFill>
                  <a:schemeClr val="bg1"/>
                </a:solidFill>
                <a:effectLst/>
                <a:latin typeface="system-ui"/>
              </a:rPr>
              <a:t>life</a:t>
            </a:r>
            <a:r>
              <a:rPr lang="en-NZ" sz="2800" b="0" i="0" dirty="0">
                <a:solidFill>
                  <a:schemeClr val="bg1"/>
                </a:solidFill>
                <a:effectLst/>
                <a:latin typeface="system-ui"/>
              </a:rPr>
              <a:t> which I now live in the flesh I live by faith in the Son of God, who loved me and gave Himself up for me.</a:t>
            </a:r>
            <a:r>
              <a:rPr lang="en-NZ" b="0" i="0" dirty="0">
                <a:solidFill>
                  <a:schemeClr val="bg1"/>
                </a:solidFill>
                <a:effectLst/>
                <a:latin typeface="system-ui"/>
              </a:rPr>
              <a:t> (NASB95)</a:t>
            </a:r>
          </a:p>
        </p:txBody>
      </p:sp>
    </p:spTree>
    <p:extLst>
      <p:ext uri="{BB962C8B-B14F-4D97-AF65-F5344CB8AC3E}">
        <p14:creationId xmlns:p14="http://schemas.microsoft.com/office/powerpoint/2010/main" val="3915720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Carrying my cross…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316288" cy="4525963"/>
          </a:xfrm>
        </p:spPr>
        <p:txBody>
          <a:bodyPr>
            <a:normAutofit/>
          </a:bodyPr>
          <a:lstStyle/>
          <a:p>
            <a:pPr algn="l"/>
            <a:endParaRPr lang="en-NZ" b="0" i="0" dirty="0">
              <a:solidFill>
                <a:srgbClr val="000000"/>
              </a:solidFill>
              <a:effectLst/>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4098" name="Picture 2" descr="The Compass Magazine Exalt the Cross of Christ - The Compass Magazine">
            <a:extLst>
              <a:ext uri="{FF2B5EF4-FFF2-40B4-BE49-F238E27FC236}">
                <a16:creationId xmlns:a16="http://schemas.microsoft.com/office/drawing/2014/main" id="{72F9C631-F5D8-55B1-546B-4683B54B9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01"/>
          <a:stretch/>
        </p:blipFill>
        <p:spPr bwMode="auto">
          <a:xfrm>
            <a:off x="0" y="1464173"/>
            <a:ext cx="9144000" cy="48617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6B823B-86A8-3D19-B164-7F44B2A7BBEA}"/>
              </a:ext>
            </a:extLst>
          </p:cNvPr>
          <p:cNvSpPr txBox="1"/>
          <p:nvPr/>
        </p:nvSpPr>
        <p:spPr>
          <a:xfrm>
            <a:off x="2339752" y="1464173"/>
            <a:ext cx="6804248" cy="1815882"/>
          </a:xfrm>
          <a:prstGeom prst="rect">
            <a:avLst/>
          </a:prstGeom>
          <a:noFill/>
        </p:spPr>
        <p:txBody>
          <a:bodyPr wrap="square">
            <a:spAutoFit/>
          </a:bodyPr>
          <a:lstStyle/>
          <a:p>
            <a:pPr marL="457200" indent="-457200" algn="l">
              <a:buFont typeface="Arial" panose="020B0604020202020204" pitchFamily="34" charset="0"/>
              <a:buChar char="•"/>
            </a:pPr>
            <a:r>
              <a:rPr lang="en-NZ" sz="2800" b="0" i="0" dirty="0">
                <a:solidFill>
                  <a:schemeClr val="bg1"/>
                </a:solidFill>
                <a:effectLst/>
                <a:latin typeface="system-ui"/>
              </a:rPr>
              <a:t>Romans 8:12-14—</a:t>
            </a:r>
          </a:p>
          <a:p>
            <a:pPr marL="457200" indent="-457200" algn="l">
              <a:buFont typeface="Arial" panose="020B0604020202020204" pitchFamily="34" charset="0"/>
              <a:buChar char="•"/>
            </a:pPr>
            <a:r>
              <a:rPr lang="en-NZ" sz="2800" b="1" i="0" baseline="30000" dirty="0">
                <a:solidFill>
                  <a:schemeClr val="bg1"/>
                </a:solidFill>
                <a:effectLst/>
                <a:latin typeface="system-ui"/>
              </a:rPr>
              <a:t>12 </a:t>
            </a:r>
            <a:r>
              <a:rPr lang="en-NZ" sz="2800" b="0" i="0" dirty="0">
                <a:solidFill>
                  <a:schemeClr val="bg1"/>
                </a:solidFill>
                <a:effectLst/>
                <a:latin typeface="system-ui"/>
              </a:rPr>
              <a:t>So then, brethren, we are under obligation, not to the flesh, to live according to the flesh—</a:t>
            </a:r>
          </a:p>
        </p:txBody>
      </p:sp>
    </p:spTree>
    <p:extLst>
      <p:ext uri="{BB962C8B-B14F-4D97-AF65-F5344CB8AC3E}">
        <p14:creationId xmlns:p14="http://schemas.microsoft.com/office/powerpoint/2010/main" val="2574415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Carrying my cross…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316288" cy="4525963"/>
          </a:xfrm>
        </p:spPr>
        <p:txBody>
          <a:bodyPr>
            <a:normAutofit/>
          </a:bodyPr>
          <a:lstStyle/>
          <a:p>
            <a:pPr algn="l"/>
            <a:endParaRPr lang="en-NZ" b="0" i="0" dirty="0">
              <a:solidFill>
                <a:srgbClr val="000000"/>
              </a:solidFill>
              <a:effectLst/>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4098" name="Picture 2" descr="The Compass Magazine Exalt the Cross of Christ - The Compass Magazine">
            <a:extLst>
              <a:ext uri="{FF2B5EF4-FFF2-40B4-BE49-F238E27FC236}">
                <a16:creationId xmlns:a16="http://schemas.microsoft.com/office/drawing/2014/main" id="{72F9C631-F5D8-55B1-546B-4683B54B9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01"/>
          <a:stretch/>
        </p:blipFill>
        <p:spPr bwMode="auto">
          <a:xfrm>
            <a:off x="0" y="1464173"/>
            <a:ext cx="9144000" cy="48617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6B823B-86A8-3D19-B164-7F44B2A7BBEA}"/>
              </a:ext>
            </a:extLst>
          </p:cNvPr>
          <p:cNvSpPr txBox="1"/>
          <p:nvPr/>
        </p:nvSpPr>
        <p:spPr>
          <a:xfrm>
            <a:off x="2339752" y="1464173"/>
            <a:ext cx="6804248" cy="2677656"/>
          </a:xfrm>
          <a:prstGeom prst="rect">
            <a:avLst/>
          </a:prstGeom>
          <a:noFill/>
        </p:spPr>
        <p:txBody>
          <a:bodyPr wrap="square">
            <a:spAutoFit/>
          </a:bodyPr>
          <a:lstStyle/>
          <a:p>
            <a:pPr marL="457200" indent="-457200" algn="l">
              <a:buFont typeface="Arial" panose="020B0604020202020204" pitchFamily="34" charset="0"/>
              <a:buChar char="•"/>
            </a:pPr>
            <a:r>
              <a:rPr lang="en-NZ" sz="2800" b="0" i="0" dirty="0">
                <a:solidFill>
                  <a:schemeClr val="bg1"/>
                </a:solidFill>
                <a:effectLst/>
                <a:latin typeface="system-ui"/>
              </a:rPr>
              <a:t>Romans 8:12-14—</a:t>
            </a:r>
          </a:p>
          <a:p>
            <a:pPr marL="457200" indent="-457200" algn="l">
              <a:buFont typeface="Arial" panose="020B0604020202020204" pitchFamily="34" charset="0"/>
              <a:buChar char="•"/>
            </a:pPr>
            <a:r>
              <a:rPr lang="en-NZ" sz="2800" b="1" i="0" baseline="30000" dirty="0">
                <a:solidFill>
                  <a:schemeClr val="bg1"/>
                </a:solidFill>
                <a:effectLst/>
                <a:latin typeface="system-ui"/>
              </a:rPr>
              <a:t>12 </a:t>
            </a:r>
            <a:r>
              <a:rPr lang="en-NZ" sz="2800" b="0" i="0" dirty="0">
                <a:solidFill>
                  <a:schemeClr val="bg1"/>
                </a:solidFill>
                <a:effectLst/>
                <a:latin typeface="system-ui"/>
              </a:rPr>
              <a:t>So then, brethren, we are under obligation, not to the flesh, to live according to the flesh—</a:t>
            </a:r>
          </a:p>
          <a:p>
            <a:pPr marL="457200" indent="-457200" algn="l">
              <a:buFont typeface="Arial" panose="020B0604020202020204" pitchFamily="34" charset="0"/>
              <a:buChar char="•"/>
            </a:pPr>
            <a:r>
              <a:rPr lang="en-NZ" sz="2800" b="1" i="0" baseline="30000" dirty="0">
                <a:solidFill>
                  <a:schemeClr val="bg1"/>
                </a:solidFill>
                <a:effectLst/>
                <a:latin typeface="system-ui"/>
              </a:rPr>
              <a:t>13 </a:t>
            </a:r>
            <a:r>
              <a:rPr lang="en-NZ" sz="2800" b="0" i="0" dirty="0">
                <a:solidFill>
                  <a:schemeClr val="bg1"/>
                </a:solidFill>
                <a:effectLst/>
                <a:latin typeface="system-ui"/>
              </a:rPr>
              <a:t>for if you are living according to the flesh, you must die; </a:t>
            </a:r>
          </a:p>
        </p:txBody>
      </p:sp>
    </p:spTree>
    <p:extLst>
      <p:ext uri="{BB962C8B-B14F-4D97-AF65-F5344CB8AC3E}">
        <p14:creationId xmlns:p14="http://schemas.microsoft.com/office/powerpoint/2010/main" val="1201156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Carrying my cross…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316288" cy="4525963"/>
          </a:xfrm>
        </p:spPr>
        <p:txBody>
          <a:bodyPr>
            <a:normAutofit/>
          </a:bodyPr>
          <a:lstStyle/>
          <a:p>
            <a:pPr algn="l"/>
            <a:endParaRPr lang="en-NZ" b="0" i="0" dirty="0">
              <a:solidFill>
                <a:srgbClr val="000000"/>
              </a:solidFill>
              <a:effectLst/>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4098" name="Picture 2" descr="The Compass Magazine Exalt the Cross of Christ - The Compass Magazine">
            <a:extLst>
              <a:ext uri="{FF2B5EF4-FFF2-40B4-BE49-F238E27FC236}">
                <a16:creationId xmlns:a16="http://schemas.microsoft.com/office/drawing/2014/main" id="{72F9C631-F5D8-55B1-546B-4683B54B9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01"/>
          <a:stretch/>
        </p:blipFill>
        <p:spPr bwMode="auto">
          <a:xfrm>
            <a:off x="0" y="1464173"/>
            <a:ext cx="9144000" cy="48617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6B823B-86A8-3D19-B164-7F44B2A7BBEA}"/>
              </a:ext>
            </a:extLst>
          </p:cNvPr>
          <p:cNvSpPr txBox="1"/>
          <p:nvPr/>
        </p:nvSpPr>
        <p:spPr>
          <a:xfrm>
            <a:off x="2339752" y="1464173"/>
            <a:ext cx="6804248" cy="3539430"/>
          </a:xfrm>
          <a:prstGeom prst="rect">
            <a:avLst/>
          </a:prstGeom>
          <a:noFill/>
        </p:spPr>
        <p:txBody>
          <a:bodyPr wrap="square">
            <a:spAutoFit/>
          </a:bodyPr>
          <a:lstStyle/>
          <a:p>
            <a:pPr marL="457200" indent="-457200" algn="l">
              <a:buFont typeface="Arial" panose="020B0604020202020204" pitchFamily="34" charset="0"/>
              <a:buChar char="•"/>
            </a:pPr>
            <a:r>
              <a:rPr lang="en-NZ" sz="2800" b="0" i="0" dirty="0">
                <a:solidFill>
                  <a:schemeClr val="bg1"/>
                </a:solidFill>
                <a:effectLst/>
                <a:latin typeface="system-ui"/>
              </a:rPr>
              <a:t>Romans 8:12-14—</a:t>
            </a:r>
          </a:p>
          <a:p>
            <a:pPr marL="457200" indent="-457200" algn="l">
              <a:buFont typeface="Arial" panose="020B0604020202020204" pitchFamily="34" charset="0"/>
              <a:buChar char="•"/>
            </a:pPr>
            <a:r>
              <a:rPr lang="en-NZ" sz="2800" b="1" i="0" baseline="30000" dirty="0">
                <a:solidFill>
                  <a:schemeClr val="bg1"/>
                </a:solidFill>
                <a:effectLst/>
                <a:latin typeface="system-ui"/>
              </a:rPr>
              <a:t>12 </a:t>
            </a:r>
            <a:r>
              <a:rPr lang="en-NZ" sz="2800" b="0" i="0" dirty="0">
                <a:solidFill>
                  <a:schemeClr val="bg1"/>
                </a:solidFill>
                <a:effectLst/>
                <a:latin typeface="system-ui"/>
              </a:rPr>
              <a:t>So then, brethren, we are under obligation, not to the flesh, to live according to the flesh—</a:t>
            </a:r>
          </a:p>
          <a:p>
            <a:pPr marL="457200" indent="-457200" algn="l">
              <a:buFont typeface="Arial" panose="020B0604020202020204" pitchFamily="34" charset="0"/>
              <a:buChar char="•"/>
            </a:pPr>
            <a:r>
              <a:rPr lang="en-NZ" sz="2800" b="1" i="0" baseline="30000" dirty="0">
                <a:solidFill>
                  <a:schemeClr val="bg1"/>
                </a:solidFill>
                <a:effectLst/>
                <a:latin typeface="system-ui"/>
              </a:rPr>
              <a:t>13 </a:t>
            </a:r>
            <a:r>
              <a:rPr lang="en-NZ" sz="2800" b="0" i="0" dirty="0">
                <a:solidFill>
                  <a:schemeClr val="bg1"/>
                </a:solidFill>
                <a:effectLst/>
                <a:latin typeface="system-ui"/>
              </a:rPr>
              <a:t>for if you are living according to the flesh, you must die; </a:t>
            </a:r>
          </a:p>
          <a:p>
            <a:pPr marL="457200" indent="-457200" algn="l">
              <a:buFont typeface="Arial" panose="020B0604020202020204" pitchFamily="34" charset="0"/>
              <a:buChar char="•"/>
            </a:pPr>
            <a:r>
              <a:rPr lang="en-NZ" sz="2800" b="0" i="0" dirty="0">
                <a:solidFill>
                  <a:schemeClr val="bg1"/>
                </a:solidFill>
                <a:effectLst/>
                <a:latin typeface="system-ui"/>
              </a:rPr>
              <a:t>but if by the Spirit you are putting to death the deeds of the body, you will live. </a:t>
            </a:r>
          </a:p>
        </p:txBody>
      </p:sp>
    </p:spTree>
    <p:extLst>
      <p:ext uri="{BB962C8B-B14F-4D97-AF65-F5344CB8AC3E}">
        <p14:creationId xmlns:p14="http://schemas.microsoft.com/office/powerpoint/2010/main" val="3606799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Carrying my cross…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600200"/>
            <a:ext cx="4316288" cy="4525963"/>
          </a:xfrm>
        </p:spPr>
        <p:txBody>
          <a:bodyPr>
            <a:normAutofit/>
          </a:bodyPr>
          <a:lstStyle/>
          <a:p>
            <a:pPr algn="l"/>
            <a:endParaRPr lang="en-NZ" b="0" i="0" dirty="0">
              <a:solidFill>
                <a:srgbClr val="000000"/>
              </a:solidFill>
              <a:effectLst/>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4098" name="Picture 2" descr="The Compass Magazine Exalt the Cross of Christ - The Compass Magazine">
            <a:extLst>
              <a:ext uri="{FF2B5EF4-FFF2-40B4-BE49-F238E27FC236}">
                <a16:creationId xmlns:a16="http://schemas.microsoft.com/office/drawing/2014/main" id="{72F9C631-F5D8-55B1-546B-4683B54B9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01"/>
          <a:stretch/>
        </p:blipFill>
        <p:spPr bwMode="auto">
          <a:xfrm>
            <a:off x="0" y="1464173"/>
            <a:ext cx="9144000" cy="48617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6B823B-86A8-3D19-B164-7F44B2A7BBEA}"/>
              </a:ext>
            </a:extLst>
          </p:cNvPr>
          <p:cNvSpPr txBox="1"/>
          <p:nvPr/>
        </p:nvSpPr>
        <p:spPr>
          <a:xfrm>
            <a:off x="2339752" y="1464173"/>
            <a:ext cx="6804248" cy="4678204"/>
          </a:xfrm>
          <a:prstGeom prst="rect">
            <a:avLst/>
          </a:prstGeom>
          <a:noFill/>
        </p:spPr>
        <p:txBody>
          <a:bodyPr wrap="square">
            <a:spAutoFit/>
          </a:bodyPr>
          <a:lstStyle/>
          <a:p>
            <a:pPr marL="457200" indent="-457200" algn="l">
              <a:buFont typeface="Arial" panose="020B0604020202020204" pitchFamily="34" charset="0"/>
              <a:buChar char="•"/>
            </a:pPr>
            <a:r>
              <a:rPr lang="en-NZ" sz="2800" b="0" i="0" dirty="0">
                <a:solidFill>
                  <a:schemeClr val="bg1"/>
                </a:solidFill>
                <a:effectLst/>
                <a:latin typeface="system-ui"/>
              </a:rPr>
              <a:t>Romans 8:12-14—</a:t>
            </a:r>
          </a:p>
          <a:p>
            <a:pPr marL="457200" indent="-457200" algn="l">
              <a:buFont typeface="Arial" panose="020B0604020202020204" pitchFamily="34" charset="0"/>
              <a:buChar char="•"/>
            </a:pPr>
            <a:r>
              <a:rPr lang="en-NZ" sz="2800" b="1" i="0" baseline="30000" dirty="0">
                <a:solidFill>
                  <a:schemeClr val="bg1"/>
                </a:solidFill>
                <a:effectLst/>
                <a:latin typeface="system-ui"/>
              </a:rPr>
              <a:t>12 </a:t>
            </a:r>
            <a:r>
              <a:rPr lang="en-NZ" sz="2800" b="0" i="0" dirty="0">
                <a:solidFill>
                  <a:schemeClr val="bg1"/>
                </a:solidFill>
                <a:effectLst/>
                <a:latin typeface="system-ui"/>
              </a:rPr>
              <a:t>So then, brethren, we are under obligation, not to the flesh, to live according to the flesh—</a:t>
            </a:r>
          </a:p>
          <a:p>
            <a:pPr marL="457200" indent="-457200" algn="l">
              <a:buFont typeface="Arial" panose="020B0604020202020204" pitchFamily="34" charset="0"/>
              <a:buChar char="•"/>
            </a:pPr>
            <a:r>
              <a:rPr lang="en-NZ" sz="2800" b="1" i="0" baseline="30000" dirty="0">
                <a:solidFill>
                  <a:schemeClr val="bg1"/>
                </a:solidFill>
                <a:effectLst/>
                <a:latin typeface="system-ui"/>
              </a:rPr>
              <a:t>13 </a:t>
            </a:r>
            <a:r>
              <a:rPr lang="en-NZ" sz="2800" b="0" i="0" dirty="0">
                <a:solidFill>
                  <a:schemeClr val="bg1"/>
                </a:solidFill>
                <a:effectLst/>
                <a:latin typeface="system-ui"/>
              </a:rPr>
              <a:t>for if you are living according to the flesh, you must die; </a:t>
            </a:r>
          </a:p>
          <a:p>
            <a:pPr marL="457200" indent="-457200" algn="l">
              <a:buFont typeface="Arial" panose="020B0604020202020204" pitchFamily="34" charset="0"/>
              <a:buChar char="•"/>
            </a:pPr>
            <a:r>
              <a:rPr lang="en-NZ" sz="2800" b="0" i="0" dirty="0">
                <a:solidFill>
                  <a:schemeClr val="bg1"/>
                </a:solidFill>
                <a:effectLst/>
                <a:latin typeface="system-ui"/>
              </a:rPr>
              <a:t>but if by the Spirit you are putting to death the deeds of the body, you will live. </a:t>
            </a:r>
          </a:p>
          <a:p>
            <a:pPr marL="457200" indent="-457200" algn="l">
              <a:buFont typeface="Arial" panose="020B0604020202020204" pitchFamily="34" charset="0"/>
              <a:buChar char="•"/>
            </a:pPr>
            <a:r>
              <a:rPr lang="en-NZ" sz="2800" b="1" i="0" baseline="30000" dirty="0">
                <a:solidFill>
                  <a:schemeClr val="bg1"/>
                </a:solidFill>
                <a:effectLst/>
                <a:latin typeface="system-ui"/>
              </a:rPr>
              <a:t>14 </a:t>
            </a:r>
            <a:r>
              <a:rPr lang="en-NZ" sz="2800" b="0" i="0" dirty="0">
                <a:solidFill>
                  <a:schemeClr val="bg1"/>
                </a:solidFill>
                <a:effectLst/>
                <a:latin typeface="system-ui"/>
              </a:rPr>
              <a:t>For all who are being led by the Spirit of God, these are sons of God.</a:t>
            </a:r>
          </a:p>
          <a:p>
            <a:pPr algn="l"/>
            <a:r>
              <a:rPr lang="en-NZ" b="0" i="0" dirty="0">
                <a:solidFill>
                  <a:schemeClr val="bg1"/>
                </a:solidFill>
                <a:effectLst/>
                <a:latin typeface="system-ui"/>
              </a:rPr>
              <a:t> (NASB95)</a:t>
            </a:r>
          </a:p>
        </p:txBody>
      </p:sp>
    </p:spTree>
    <p:extLst>
      <p:ext uri="{BB962C8B-B14F-4D97-AF65-F5344CB8AC3E}">
        <p14:creationId xmlns:p14="http://schemas.microsoft.com/office/powerpoint/2010/main" val="180038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A8F2B-3925-9929-AAE2-D15AD51E5409}"/>
              </a:ext>
            </a:extLst>
          </p:cNvPr>
          <p:cNvSpPr>
            <a:spLocks noGrp="1"/>
          </p:cNvSpPr>
          <p:nvPr>
            <p:ph idx="1"/>
          </p:nvPr>
        </p:nvSpPr>
        <p:spPr>
          <a:xfrm>
            <a:off x="457200" y="404664"/>
            <a:ext cx="8229600" cy="1540768"/>
          </a:xfrm>
        </p:spPr>
        <p:txBody>
          <a:bodyPr>
            <a:normAutofit lnSpcReduction="10000"/>
          </a:bodyPr>
          <a:lstStyle/>
          <a:p>
            <a:pPr algn="l"/>
            <a:r>
              <a:rPr lang="en-NZ" b="1" dirty="0">
                <a:latin typeface="system-ui"/>
              </a:rPr>
              <a:t>Galatians 3:27—</a:t>
            </a:r>
            <a:endParaRPr lang="en-NZ" b="1" i="0" dirty="0">
              <a:effectLst/>
              <a:latin typeface="system-ui"/>
            </a:endParaRPr>
          </a:p>
          <a:p>
            <a:pPr algn="l"/>
            <a:r>
              <a:rPr lang="en-NZ" b="1" i="0" dirty="0">
                <a:solidFill>
                  <a:srgbClr val="000000"/>
                </a:solidFill>
                <a:effectLst/>
                <a:latin typeface="system-ui"/>
              </a:rPr>
              <a:t>For all of you who were baptized into Christ have clothed yourselves with Christ. </a:t>
            </a:r>
            <a:r>
              <a:rPr lang="en-NZ" sz="1400" b="1" i="0" dirty="0">
                <a:solidFill>
                  <a:srgbClr val="000000"/>
                </a:solidFill>
                <a:effectLst/>
                <a:latin typeface="system-ui"/>
              </a:rPr>
              <a:t>(NASB95)</a:t>
            </a:r>
          </a:p>
        </p:txBody>
      </p:sp>
      <p:pic>
        <p:nvPicPr>
          <p:cNvPr id="11266" name="Picture 2" descr="Adult Female Full Immersion Baptism | Sharefaith Media">
            <a:extLst>
              <a:ext uri="{FF2B5EF4-FFF2-40B4-BE49-F238E27FC236}">
                <a16:creationId xmlns:a16="http://schemas.microsoft.com/office/drawing/2014/main" id="{9C6A4188-DDB2-AAFB-C970-1C14C2555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050316"/>
            <a:ext cx="7008068" cy="478643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D724656-0797-93CF-D62A-39DCD7063ED9}"/>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1. “Nazareth Bound.”</a:t>
            </a:r>
          </a:p>
        </p:txBody>
      </p:sp>
    </p:spTree>
    <p:extLst>
      <p:ext uri="{BB962C8B-B14F-4D97-AF65-F5344CB8AC3E}">
        <p14:creationId xmlns:p14="http://schemas.microsoft.com/office/powerpoint/2010/main" val="281941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Fixing my compass…</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052736"/>
            <a:ext cx="4316288" cy="5073427"/>
          </a:xfrm>
        </p:spPr>
        <p:txBody>
          <a:bodyPr>
            <a:normAutofit/>
          </a:bodyPr>
          <a:lstStyle/>
          <a:p>
            <a:pPr algn="l"/>
            <a:r>
              <a:rPr lang="en-NZ" b="0" i="0" dirty="0">
                <a:solidFill>
                  <a:srgbClr val="000000"/>
                </a:solidFill>
                <a:effectLst/>
                <a:latin typeface="system-ui"/>
              </a:rPr>
              <a:t>What I </a:t>
            </a:r>
            <a:r>
              <a:rPr lang="en-NZ" b="0" i="0" u="sng" dirty="0">
                <a:solidFill>
                  <a:srgbClr val="000000"/>
                </a:solidFill>
                <a:effectLst/>
                <a:latin typeface="system-ui"/>
              </a:rPr>
              <a:t>don’t</a:t>
            </a:r>
            <a:r>
              <a:rPr lang="en-NZ" b="0" i="0" dirty="0">
                <a:solidFill>
                  <a:srgbClr val="000000"/>
                </a:solidFill>
                <a:effectLst/>
                <a:latin typeface="system-ui"/>
              </a:rPr>
              <a:t> believe matters—</a:t>
            </a:r>
          </a:p>
          <a:p>
            <a:pPr algn="l"/>
            <a:endParaRPr lang="en-NZ" dirty="0">
              <a:solidFill>
                <a:srgbClr val="000000"/>
              </a:solidFill>
              <a:latin typeface="system-ui"/>
            </a:endParaRPr>
          </a:p>
          <a:p>
            <a:pPr algn="l"/>
            <a:r>
              <a:rPr lang="en-NZ" b="0" i="0" dirty="0">
                <a:solidFill>
                  <a:schemeClr val="bg1"/>
                </a:solidFill>
                <a:effectLst/>
                <a:latin typeface="system-ui"/>
              </a:rPr>
              <a:t>John 3:18</a:t>
            </a:r>
          </a:p>
          <a:p>
            <a:pPr algn="l"/>
            <a:r>
              <a:rPr lang="en-NZ" b="1" i="0" baseline="30000" dirty="0">
                <a:solidFill>
                  <a:schemeClr val="bg1"/>
                </a:solidFill>
                <a:effectLst/>
                <a:latin typeface="system-ui"/>
              </a:rPr>
              <a:t>18</a:t>
            </a:r>
            <a:r>
              <a:rPr lang="en-NZ" b="0" i="0" dirty="0">
                <a:solidFill>
                  <a:schemeClr val="bg1"/>
                </a:solidFill>
                <a:effectLst/>
                <a:latin typeface="system-ui"/>
              </a:rPr>
              <a:t>He who believes in Him is not judged; he who does not believe has been judged already, because he has not believed in the name of the only begotten Son of God.</a:t>
            </a:r>
            <a:r>
              <a:rPr lang="en-NZ" sz="1200" b="0" i="0" dirty="0">
                <a:solidFill>
                  <a:schemeClr val="bg1"/>
                </a:solidFill>
                <a:effectLst/>
                <a:latin typeface="system-ui"/>
              </a:rPr>
              <a:t> </a:t>
            </a:r>
            <a:r>
              <a:rPr lang="en-NZ" sz="800" b="0" i="0" dirty="0">
                <a:solidFill>
                  <a:schemeClr val="bg1"/>
                </a:solidFill>
                <a:effectLst/>
                <a:latin typeface="system-ui"/>
              </a:rPr>
              <a:t>(NASB95)</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2050" name="Picture 2" descr="Black Compass Needle Pointing Word Truth Stock Illustration 249410014 |  Shutterstock">
            <a:extLst>
              <a:ext uri="{FF2B5EF4-FFF2-40B4-BE49-F238E27FC236}">
                <a16:creationId xmlns:a16="http://schemas.microsoft.com/office/drawing/2014/main" id="{93E8D214-7DF7-D61F-A551-E90DE9641B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1" y="1600200"/>
            <a:ext cx="4350811" cy="284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4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Fixing my compass </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052736"/>
            <a:ext cx="4316288" cy="5073427"/>
          </a:xfrm>
        </p:spPr>
        <p:txBody>
          <a:bodyPr>
            <a:normAutofit/>
          </a:bodyPr>
          <a:lstStyle/>
          <a:p>
            <a:pPr algn="l"/>
            <a:r>
              <a:rPr lang="en-NZ" b="0" i="0" dirty="0">
                <a:solidFill>
                  <a:srgbClr val="000000"/>
                </a:solidFill>
                <a:effectLst/>
                <a:latin typeface="system-ui"/>
              </a:rPr>
              <a:t>What I don’t believe matters—</a:t>
            </a:r>
          </a:p>
          <a:p>
            <a:pPr algn="l"/>
            <a:endParaRPr lang="en-NZ" dirty="0">
              <a:solidFill>
                <a:srgbClr val="000000"/>
              </a:solidFill>
              <a:latin typeface="system-ui"/>
            </a:endParaRPr>
          </a:p>
          <a:p>
            <a:pPr algn="l"/>
            <a:r>
              <a:rPr lang="en-NZ" b="0" i="0" dirty="0">
                <a:solidFill>
                  <a:srgbClr val="000000"/>
                </a:solidFill>
                <a:effectLst/>
                <a:latin typeface="system-ui"/>
              </a:rPr>
              <a:t>John 3:18</a:t>
            </a:r>
          </a:p>
          <a:p>
            <a:pPr algn="l"/>
            <a:r>
              <a:rPr lang="en-NZ" b="1" i="0" baseline="30000" dirty="0">
                <a:solidFill>
                  <a:srgbClr val="000000"/>
                </a:solidFill>
                <a:effectLst/>
                <a:latin typeface="system-ui"/>
              </a:rPr>
              <a:t>18</a:t>
            </a:r>
            <a:r>
              <a:rPr lang="en-NZ" b="0" i="0" dirty="0">
                <a:solidFill>
                  <a:srgbClr val="000000"/>
                </a:solidFill>
                <a:effectLst/>
                <a:latin typeface="system-ui"/>
              </a:rPr>
              <a:t>He who believes in Him is not judged; he who does not believe has been judged already, because he has not believed in the name of the only begotten Son of God.</a:t>
            </a:r>
            <a:r>
              <a:rPr lang="en-NZ" sz="1200" b="0" i="0" dirty="0">
                <a:solidFill>
                  <a:srgbClr val="000000"/>
                </a:solidFill>
                <a:effectLst/>
                <a:latin typeface="system-ui"/>
              </a:rPr>
              <a:t> </a:t>
            </a:r>
            <a:r>
              <a:rPr lang="en-NZ" sz="800" b="0" i="0" dirty="0">
                <a:solidFill>
                  <a:srgbClr val="000000"/>
                </a:solidFill>
                <a:effectLst/>
                <a:latin typeface="system-ui"/>
              </a:rPr>
              <a:t>(NASB95)</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2050" name="Picture 2" descr="Black Compass Needle Pointing Word Truth Stock Illustration 249410014 |  Shutterstock">
            <a:extLst>
              <a:ext uri="{FF2B5EF4-FFF2-40B4-BE49-F238E27FC236}">
                <a16:creationId xmlns:a16="http://schemas.microsoft.com/office/drawing/2014/main" id="{93E8D214-7DF7-D61F-A551-E90DE9641B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1" y="1600200"/>
            <a:ext cx="4350811" cy="284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398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Fixing my compass </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124744"/>
            <a:ext cx="4316288" cy="5001419"/>
          </a:xfrm>
        </p:spPr>
        <p:txBody>
          <a:bodyPr>
            <a:normAutofit/>
          </a:bodyPr>
          <a:lstStyle/>
          <a:p>
            <a:r>
              <a:rPr lang="en-NZ" b="0" i="0" dirty="0">
                <a:solidFill>
                  <a:srgbClr val="000000"/>
                </a:solidFill>
                <a:effectLst/>
                <a:latin typeface="system-ui"/>
              </a:rPr>
              <a:t>Not my Future</a:t>
            </a:r>
          </a:p>
          <a:p>
            <a:endParaRPr lang="en-NZ" dirty="0">
              <a:solidFill>
                <a:srgbClr val="000000"/>
              </a:solidFill>
              <a:latin typeface="system-ui"/>
            </a:endParaRPr>
          </a:p>
          <a:p>
            <a:r>
              <a:rPr lang="en-NZ" b="0" i="0" dirty="0">
                <a:solidFill>
                  <a:schemeClr val="bg1"/>
                </a:solidFill>
                <a:effectLst/>
                <a:latin typeface="system-ui"/>
              </a:rPr>
              <a:t>2 Thessalonians 1:9—</a:t>
            </a:r>
          </a:p>
          <a:p>
            <a:r>
              <a:rPr lang="en-NZ" b="1" i="0" baseline="30000" dirty="0">
                <a:solidFill>
                  <a:schemeClr val="bg1"/>
                </a:solidFill>
                <a:effectLst/>
                <a:latin typeface="system-ui"/>
              </a:rPr>
              <a:t>9</a:t>
            </a:r>
            <a:r>
              <a:rPr lang="en-NZ" b="0" i="0" dirty="0">
                <a:solidFill>
                  <a:schemeClr val="bg1"/>
                </a:solidFill>
                <a:effectLst/>
                <a:latin typeface="system-ui"/>
              </a:rPr>
              <a:t>These will pay the penalty of eternal destruction, away from the presence of the Lord and from the glory of His power, </a:t>
            </a:r>
            <a:r>
              <a:rPr lang="en-NZ" sz="1400" dirty="0">
                <a:solidFill>
                  <a:schemeClr val="bg1"/>
                </a:solidFill>
                <a:latin typeface="system-ui"/>
              </a:rPr>
              <a:t>(NASB95)</a:t>
            </a:r>
            <a:endParaRPr lang="en-NZ" sz="1400" b="0" i="0" dirty="0">
              <a:solidFill>
                <a:schemeClr val="bg1"/>
              </a:solidFill>
              <a:effectLst/>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3074" name="Picture 2" descr="Heaven And Hell Concept Compass Stock Photo - Download Image Now - iStock">
            <a:extLst>
              <a:ext uri="{FF2B5EF4-FFF2-40B4-BE49-F238E27FC236}">
                <a16:creationId xmlns:a16="http://schemas.microsoft.com/office/drawing/2014/main" id="{CB7AD6BD-948D-0367-2790-C130A3ECF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15" y="1745952"/>
            <a:ext cx="4067175"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5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Fixing my compass </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124744"/>
            <a:ext cx="4316288" cy="5001419"/>
          </a:xfrm>
        </p:spPr>
        <p:txBody>
          <a:bodyPr>
            <a:normAutofit/>
          </a:bodyPr>
          <a:lstStyle/>
          <a:p>
            <a:r>
              <a:rPr lang="en-NZ" b="0" i="0" dirty="0">
                <a:solidFill>
                  <a:srgbClr val="000000"/>
                </a:solidFill>
                <a:effectLst/>
                <a:latin typeface="system-ui"/>
              </a:rPr>
              <a:t>Not my Future</a:t>
            </a:r>
          </a:p>
          <a:p>
            <a:endParaRPr lang="en-NZ" dirty="0">
              <a:solidFill>
                <a:srgbClr val="000000"/>
              </a:solidFill>
              <a:latin typeface="system-ui"/>
            </a:endParaRPr>
          </a:p>
          <a:p>
            <a:r>
              <a:rPr lang="en-NZ" b="0" i="0" dirty="0">
                <a:solidFill>
                  <a:srgbClr val="000000"/>
                </a:solidFill>
                <a:effectLst/>
                <a:latin typeface="system-ui"/>
              </a:rPr>
              <a:t>2 Thessalonians 1:9—</a:t>
            </a:r>
          </a:p>
          <a:p>
            <a:r>
              <a:rPr lang="en-NZ" b="1" i="0" baseline="30000" dirty="0">
                <a:solidFill>
                  <a:srgbClr val="000000"/>
                </a:solidFill>
                <a:effectLst/>
                <a:latin typeface="system-ui"/>
              </a:rPr>
              <a:t>9</a:t>
            </a:r>
            <a:r>
              <a:rPr lang="en-NZ" b="0" i="0" dirty="0">
                <a:solidFill>
                  <a:srgbClr val="000000"/>
                </a:solidFill>
                <a:effectLst/>
                <a:latin typeface="system-ui"/>
              </a:rPr>
              <a:t>These will pay the penalty of eternal destruction, away from the presence of the Lord and from the glory of His power, </a:t>
            </a:r>
            <a:r>
              <a:rPr lang="en-NZ" sz="1400" dirty="0">
                <a:solidFill>
                  <a:srgbClr val="000000"/>
                </a:solidFill>
                <a:latin typeface="system-ui"/>
              </a:rPr>
              <a:t>(NASB95)</a:t>
            </a:r>
            <a:endParaRPr lang="en-NZ" sz="1400" b="0" i="0" dirty="0">
              <a:solidFill>
                <a:srgbClr val="000000"/>
              </a:solidFill>
              <a:effectLst/>
              <a:latin typeface="system-ui"/>
            </a:endParaRP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3074" name="Picture 2" descr="Heaven And Hell Concept Compass Stock Photo - Download Image Now - iStock">
            <a:extLst>
              <a:ext uri="{FF2B5EF4-FFF2-40B4-BE49-F238E27FC236}">
                <a16:creationId xmlns:a16="http://schemas.microsoft.com/office/drawing/2014/main" id="{CB7AD6BD-948D-0367-2790-C130A3ECF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15" y="1745952"/>
            <a:ext cx="4067175"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0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I was lost…</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12290" name="Picture 2" descr="Picture">
            <a:extLst>
              <a:ext uri="{FF2B5EF4-FFF2-40B4-BE49-F238E27FC236}">
                <a16:creationId xmlns:a16="http://schemas.microsoft.com/office/drawing/2014/main" id="{5F1FE8E4-61B2-C76D-03C2-32380D88C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4547"/>
            <a:ext cx="4887973" cy="334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81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pPr marL="0" indent="0">
              <a:buNone/>
            </a:pPr>
            <a:r>
              <a:rPr lang="en-NZ" sz="3600" dirty="0"/>
              <a:t>I was lost…</a:t>
            </a:r>
          </a:p>
        </p:txBody>
      </p:sp>
      <p:sp>
        <p:nvSpPr>
          <p:cNvPr id="4" name="Content Placeholder 3">
            <a:extLst>
              <a:ext uri="{FF2B5EF4-FFF2-40B4-BE49-F238E27FC236}">
                <a16:creationId xmlns:a16="http://schemas.microsoft.com/office/drawing/2014/main" id="{B8818601-A02C-8314-15FD-E0FEDEDD1439}"/>
              </a:ext>
            </a:extLst>
          </p:cNvPr>
          <p:cNvSpPr>
            <a:spLocks noGrp="1"/>
          </p:cNvSpPr>
          <p:nvPr>
            <p:ph sz="half" idx="2"/>
          </p:nvPr>
        </p:nvSpPr>
        <p:spPr>
          <a:xfrm>
            <a:off x="4648200" y="1124744"/>
            <a:ext cx="4316288" cy="5001419"/>
          </a:xfrm>
        </p:spPr>
        <p:txBody>
          <a:bodyPr>
            <a:normAutofit/>
          </a:bodyPr>
          <a:lstStyle/>
          <a:p>
            <a:pPr algn="l"/>
            <a:r>
              <a:rPr lang="en-NZ" b="0" i="0" dirty="0">
                <a:solidFill>
                  <a:srgbClr val="000000"/>
                </a:solidFill>
                <a:effectLst/>
                <a:latin typeface="system-ui"/>
              </a:rPr>
              <a:t>Ephesians 2:12—</a:t>
            </a:r>
          </a:p>
          <a:p>
            <a:pPr algn="l"/>
            <a:r>
              <a:rPr lang="en-NZ" b="1" i="0" baseline="30000" dirty="0">
                <a:solidFill>
                  <a:srgbClr val="000000"/>
                </a:solidFill>
                <a:effectLst/>
                <a:latin typeface="system-ui"/>
              </a:rPr>
              <a:t>12</a:t>
            </a:r>
            <a:r>
              <a:rPr lang="en-NZ" b="0" dirty="0">
                <a:solidFill>
                  <a:srgbClr val="000000"/>
                </a:solidFill>
                <a:effectLst/>
                <a:latin typeface="system-ui"/>
              </a:rPr>
              <a:t>Remember</a:t>
            </a:r>
            <a:r>
              <a:rPr lang="en-NZ" b="0" i="0" dirty="0">
                <a:solidFill>
                  <a:srgbClr val="000000"/>
                </a:solidFill>
                <a:effectLst/>
                <a:latin typeface="system-ui"/>
              </a:rPr>
              <a:t> that you were at that time separate from Christ, excluded from the commonwealth of Israel, and strangers to the covenants of promise, having no hope and without God in the world.</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12290" name="Picture 2" descr="Picture">
            <a:extLst>
              <a:ext uri="{FF2B5EF4-FFF2-40B4-BE49-F238E27FC236}">
                <a16:creationId xmlns:a16="http://schemas.microsoft.com/office/drawing/2014/main" id="{5F1FE8E4-61B2-C76D-03C2-32380D88C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4547"/>
            <a:ext cx="4887973" cy="334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36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3F2C5-8329-4942-6071-0BCB89A31DBC}"/>
              </a:ext>
            </a:extLst>
          </p:cNvPr>
          <p:cNvSpPr>
            <a:spLocks noGrp="1"/>
          </p:cNvSpPr>
          <p:nvPr>
            <p:ph sz="half" idx="1"/>
          </p:nvPr>
        </p:nvSpPr>
        <p:spPr>
          <a:xfrm>
            <a:off x="457200" y="548681"/>
            <a:ext cx="8229600" cy="1051520"/>
          </a:xfrm>
        </p:spPr>
        <p:txBody>
          <a:bodyPr>
            <a:normAutofit/>
          </a:bodyPr>
          <a:lstStyle/>
          <a:p>
            <a:r>
              <a:rPr lang="en-NZ" sz="3600" dirty="0"/>
              <a:t>Now I’m Found…</a:t>
            </a:r>
          </a:p>
        </p:txBody>
      </p:sp>
      <p:sp>
        <p:nvSpPr>
          <p:cNvPr id="5" name="Content Placeholder 2">
            <a:extLst>
              <a:ext uri="{FF2B5EF4-FFF2-40B4-BE49-F238E27FC236}">
                <a16:creationId xmlns:a16="http://schemas.microsoft.com/office/drawing/2014/main" id="{0A1B2BF5-5173-403C-1C45-2D0689F602E8}"/>
              </a:ext>
            </a:extLst>
          </p:cNvPr>
          <p:cNvSpPr txBox="1">
            <a:spLocks/>
          </p:cNvSpPr>
          <p:nvPr/>
        </p:nvSpPr>
        <p:spPr>
          <a:xfrm>
            <a:off x="0" y="-73741"/>
            <a:ext cx="9144000" cy="47667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r>
              <a:rPr lang="en-US" sz="2400" dirty="0"/>
              <a:t>Series: Going Home </a:t>
            </a:r>
            <a:r>
              <a:rPr lang="en-US" sz="2400" b="1" dirty="0"/>
              <a:t>Part 2. “On the Way.” </a:t>
            </a:r>
          </a:p>
        </p:txBody>
      </p:sp>
      <p:pic>
        <p:nvPicPr>
          <p:cNvPr id="7" name="Picture 2" descr="The Good Shepherd: Hooked on the Shepherd: John 10:11; Psalm 100:3 | Edge  Church">
            <a:extLst>
              <a:ext uri="{FF2B5EF4-FFF2-40B4-BE49-F238E27FC236}">
                <a16:creationId xmlns:a16="http://schemas.microsoft.com/office/drawing/2014/main" id="{9E5B35F5-3410-00EE-766D-92D48DDB6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7021"/>
            <a:ext cx="4674913" cy="262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806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1162</Words>
  <Application>Microsoft Office PowerPoint</Application>
  <PresentationFormat>On-screen Show (4:3)</PresentationFormat>
  <Paragraphs>138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Carpenter</dc:title>
  <dc:creator>John</dc:creator>
  <cp:lastModifiedBy>HODGMAN, Geoff (BOSTSC)</cp:lastModifiedBy>
  <cp:revision>12</cp:revision>
  <dcterms:created xsi:type="dcterms:W3CDTF">2015-09-12T05:35:24Z</dcterms:created>
  <dcterms:modified xsi:type="dcterms:W3CDTF">2022-12-28T02:39:25Z</dcterms:modified>
</cp:coreProperties>
</file>