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7" r:id="rId2"/>
    <p:sldId id="597" r:id="rId3"/>
    <p:sldId id="607" r:id="rId4"/>
    <p:sldId id="636" r:id="rId5"/>
    <p:sldId id="635" r:id="rId6"/>
    <p:sldId id="606" r:id="rId7"/>
    <p:sldId id="590" r:id="rId8"/>
    <p:sldId id="625" r:id="rId9"/>
    <p:sldId id="626" r:id="rId10"/>
    <p:sldId id="627" r:id="rId11"/>
    <p:sldId id="628" r:id="rId12"/>
    <p:sldId id="629" r:id="rId13"/>
    <p:sldId id="631" r:id="rId14"/>
    <p:sldId id="630" r:id="rId15"/>
    <p:sldId id="624" r:id="rId16"/>
    <p:sldId id="608" r:id="rId17"/>
    <p:sldId id="614" r:id="rId18"/>
    <p:sldId id="615" r:id="rId19"/>
    <p:sldId id="616" r:id="rId20"/>
    <p:sldId id="617" r:id="rId21"/>
    <p:sldId id="618" r:id="rId22"/>
    <p:sldId id="619" r:id="rId23"/>
    <p:sldId id="621" r:id="rId24"/>
    <p:sldId id="620" r:id="rId25"/>
    <p:sldId id="622" r:id="rId26"/>
    <p:sldId id="610" r:id="rId27"/>
    <p:sldId id="623" r:id="rId28"/>
    <p:sldId id="611" r:id="rId29"/>
    <p:sldId id="612" r:id="rId30"/>
    <p:sldId id="632" r:id="rId31"/>
    <p:sldId id="639" r:id="rId32"/>
    <p:sldId id="604" r:id="rId33"/>
    <p:sldId id="637" r:id="rId34"/>
    <p:sldId id="638" r:id="rId35"/>
    <p:sldId id="603" r:id="rId36"/>
    <p:sldId id="602" r:id="rId37"/>
    <p:sldId id="56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0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077AF-EC1F-4A68-A000-27A33E351A88}" type="datetimeFigureOut">
              <a:rPr lang="en-NZ" smtClean="0"/>
              <a:t>28/12/2022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05527-3156-4D4A-A2E1-E9EE02AF1960}" type="slidenum">
              <a:rPr lang="en-NZ" smtClean="0"/>
              <a:t>‹#›</a:t>
            </a:fld>
            <a:endParaRPr lang="en-NZ"/>
          </a:p>
        </p:txBody>
      </p:sp>
    </p:spTree>
    <p:extLst>
      <p:ext uri="{BB962C8B-B14F-4D97-AF65-F5344CB8AC3E}">
        <p14:creationId xmlns:p14="http://schemas.microsoft.com/office/powerpoint/2010/main" val="388173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CC8A2D0-E5AB-45EE-A72A-981CAE4573F2}" type="datetimeFigureOut">
              <a:rPr lang="en-NZ" smtClean="0"/>
              <a:t>28/12/2022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CC8A2D0-E5AB-45EE-A72A-981CAE4573F2}" type="datetimeFigureOut">
              <a:rPr lang="en-NZ" smtClean="0"/>
              <a:t>28/12/2022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8A2D0-E5AB-45EE-A72A-981CAE4573F2}" type="datetimeFigureOut">
              <a:rPr lang="en-NZ" smtClean="0"/>
              <a:t>28/12/2022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8A2D0-E5AB-45EE-A72A-981CAE4573F2}" type="datetimeFigureOut">
              <a:rPr lang="en-NZ" smtClean="0"/>
              <a:t>28/12/2022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B120-6D20-4CA0-908B-FD94DC31A47B}"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Going Home</a:t>
            </a:r>
          </a:p>
          <a:p>
            <a:endParaRPr lang="en-US" sz="800" dirty="0"/>
          </a:p>
          <a:p>
            <a:r>
              <a:rPr lang="en-US" sz="3600" dirty="0"/>
              <a:t>Part 3. A</a:t>
            </a:r>
            <a:r>
              <a:rPr lang="en-NZ" sz="3600" i="0" dirty="0">
                <a:solidFill>
                  <a:srgbClr val="000000"/>
                </a:solidFill>
                <a:effectLst/>
              </a:rPr>
              <a:t>t Home in the Body</a:t>
            </a:r>
            <a:endParaRPr lang="en-US" sz="3600" dirty="0"/>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5 June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r>
              <a:rPr lang="en-NZ" dirty="0"/>
              <a:t>Clothing</a:t>
            </a:r>
          </a:p>
          <a:p>
            <a:pPr lvl="1"/>
            <a:r>
              <a:rPr lang="en-NZ" dirty="0"/>
              <a:t>Shelter</a:t>
            </a:r>
          </a:p>
          <a:p>
            <a:pPr lvl="1"/>
            <a:endParaRPr lang="en-NZ" dirty="0"/>
          </a:p>
        </p:txBody>
      </p:sp>
    </p:spTree>
    <p:extLst>
      <p:ext uri="{BB962C8B-B14F-4D97-AF65-F5344CB8AC3E}">
        <p14:creationId xmlns:p14="http://schemas.microsoft.com/office/powerpoint/2010/main" val="67959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r>
              <a:rPr lang="en-NZ" dirty="0"/>
              <a:t>Clothing</a:t>
            </a:r>
          </a:p>
          <a:p>
            <a:pPr lvl="1"/>
            <a:r>
              <a:rPr lang="en-NZ" dirty="0"/>
              <a:t>Shelter</a:t>
            </a:r>
          </a:p>
          <a:p>
            <a:pPr lvl="1"/>
            <a:r>
              <a:rPr lang="en-NZ" dirty="0"/>
              <a:t>Medicine</a:t>
            </a:r>
          </a:p>
        </p:txBody>
      </p:sp>
    </p:spTree>
    <p:extLst>
      <p:ext uri="{BB962C8B-B14F-4D97-AF65-F5344CB8AC3E}">
        <p14:creationId xmlns:p14="http://schemas.microsoft.com/office/powerpoint/2010/main" val="129594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r>
              <a:rPr lang="en-NZ" dirty="0"/>
              <a:t>Clothing</a:t>
            </a:r>
          </a:p>
          <a:p>
            <a:pPr lvl="1"/>
            <a:r>
              <a:rPr lang="en-NZ" dirty="0"/>
              <a:t>Shelter</a:t>
            </a:r>
          </a:p>
          <a:p>
            <a:pPr lvl="1"/>
            <a:r>
              <a:rPr lang="en-NZ" dirty="0"/>
              <a:t>Medicine</a:t>
            </a:r>
          </a:p>
          <a:p>
            <a:pPr lvl="1"/>
            <a:r>
              <a:rPr lang="en-NZ" dirty="0"/>
              <a:t>Friends</a:t>
            </a:r>
          </a:p>
          <a:p>
            <a:pPr lvl="1"/>
            <a:endParaRPr lang="en-NZ" dirty="0"/>
          </a:p>
        </p:txBody>
      </p:sp>
    </p:spTree>
    <p:extLst>
      <p:ext uri="{BB962C8B-B14F-4D97-AF65-F5344CB8AC3E}">
        <p14:creationId xmlns:p14="http://schemas.microsoft.com/office/powerpoint/2010/main" val="40625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r>
              <a:rPr lang="en-NZ" dirty="0"/>
              <a:t>Clothing</a:t>
            </a:r>
          </a:p>
          <a:p>
            <a:pPr lvl="1"/>
            <a:r>
              <a:rPr lang="en-NZ" dirty="0"/>
              <a:t>Shelter</a:t>
            </a:r>
          </a:p>
          <a:p>
            <a:pPr lvl="1"/>
            <a:r>
              <a:rPr lang="en-NZ" dirty="0"/>
              <a:t>Medicine</a:t>
            </a:r>
          </a:p>
          <a:p>
            <a:pPr lvl="1"/>
            <a:r>
              <a:rPr lang="en-NZ" dirty="0"/>
              <a:t>Friends</a:t>
            </a:r>
          </a:p>
          <a:p>
            <a:pPr lvl="1"/>
            <a:r>
              <a:rPr lang="en-NZ" dirty="0"/>
              <a:t>Opportunities</a:t>
            </a:r>
          </a:p>
          <a:p>
            <a:pPr lvl="1"/>
            <a:endParaRPr lang="en-NZ" dirty="0"/>
          </a:p>
        </p:txBody>
      </p:sp>
    </p:spTree>
    <p:extLst>
      <p:ext uri="{BB962C8B-B14F-4D97-AF65-F5344CB8AC3E}">
        <p14:creationId xmlns:p14="http://schemas.microsoft.com/office/powerpoint/2010/main" val="192459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NZ" sz="3200" dirty="0"/>
              <a:t>Many, </a:t>
            </a:r>
          </a:p>
          <a:p>
            <a:pPr marL="0" indent="0" algn="ctr">
              <a:buNone/>
            </a:pPr>
            <a:r>
              <a:rPr lang="en-NZ" sz="3200" dirty="0"/>
              <a:t>many </a:t>
            </a:r>
          </a:p>
          <a:p>
            <a:pPr marL="0" indent="0" algn="ctr">
              <a:buNone/>
            </a:pPr>
            <a:r>
              <a:rPr lang="en-NZ" sz="3200" dirty="0"/>
              <a:t>people </a:t>
            </a:r>
          </a:p>
          <a:p>
            <a:pPr marL="0" indent="0" algn="ctr">
              <a:buNone/>
            </a:pPr>
            <a:r>
              <a:rPr lang="en-NZ" sz="3200" dirty="0"/>
              <a:t>do not. </a:t>
            </a:r>
          </a:p>
          <a:p>
            <a:pPr marL="0" indent="0" algn="ctr">
              <a:buNone/>
            </a:pPr>
            <a:r>
              <a:rPr lang="en-NZ" sz="3200" dirty="0"/>
              <a:t>So…</a:t>
            </a:r>
          </a:p>
        </p:txBody>
      </p:sp>
    </p:spTree>
    <p:extLst>
      <p:ext uri="{BB962C8B-B14F-4D97-AF65-F5344CB8AC3E}">
        <p14:creationId xmlns:p14="http://schemas.microsoft.com/office/powerpoint/2010/main" val="42781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NZ" dirty="0"/>
          </a:p>
        </p:txBody>
      </p:sp>
      <p:pic>
        <p:nvPicPr>
          <p:cNvPr id="2052" name="Picture 4" descr="Prayer: Thank You God">
            <a:extLst>
              <a:ext uri="{FF2B5EF4-FFF2-40B4-BE49-F238E27FC236}">
                <a16:creationId xmlns:a16="http://schemas.microsoft.com/office/drawing/2014/main" id="{25072E7E-E6A2-9E40-984A-5641F87A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104963"/>
            <a:ext cx="333260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3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solidFill>
                  <a:schemeClr val="bg1"/>
                </a:solidFill>
              </a:rPr>
              <a:t>The sound of a child in church is life.</a:t>
            </a:r>
          </a:p>
          <a:p>
            <a:r>
              <a:rPr lang="en-NZ" dirty="0">
                <a:solidFill>
                  <a:schemeClr val="bg1"/>
                </a:solidFill>
              </a:rPr>
              <a:t>We are blessed to know them.</a:t>
            </a:r>
          </a:p>
          <a:p>
            <a:r>
              <a:rPr lang="en-NZ" dirty="0">
                <a:solidFill>
                  <a:schemeClr val="bg1"/>
                </a:solidFill>
              </a:rPr>
              <a:t>We help their parents by mirroring Christ.</a:t>
            </a:r>
          </a:p>
          <a:p>
            <a:pPr lvl="1"/>
            <a:r>
              <a:rPr lang="en-NZ" dirty="0">
                <a:solidFill>
                  <a:schemeClr val="bg1"/>
                </a:solidFill>
              </a:rPr>
              <a:t>Joy of the Lord</a:t>
            </a:r>
          </a:p>
          <a:p>
            <a:pPr lvl="1"/>
            <a:r>
              <a:rPr lang="en-NZ" dirty="0">
                <a:solidFill>
                  <a:schemeClr val="bg1"/>
                </a:solidFill>
              </a:rPr>
              <a:t>Hope</a:t>
            </a:r>
          </a:p>
          <a:p>
            <a:pPr lvl="1"/>
            <a:r>
              <a:rPr lang="en-NZ" dirty="0">
                <a:solidFill>
                  <a:schemeClr val="bg1"/>
                </a:solidFill>
              </a:rPr>
              <a:t>Strength </a:t>
            </a:r>
          </a:p>
          <a:p>
            <a:pPr lvl="1"/>
            <a:r>
              <a:rPr lang="en-NZ" dirty="0">
                <a:solidFill>
                  <a:schemeClr val="bg1"/>
                </a:solidFill>
              </a:rPr>
              <a:t>Courage</a:t>
            </a:r>
          </a:p>
          <a:p>
            <a:pPr lvl="1"/>
            <a:r>
              <a:rPr lang="en-NZ" dirty="0">
                <a:solidFill>
                  <a:schemeClr val="bg1"/>
                </a:solidFill>
              </a:rPr>
              <a:t>Generosity</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393304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solidFill>
                  <a:schemeClr val="bg1"/>
                </a:solidFill>
              </a:rPr>
              <a:t>We are blessed to know them.</a:t>
            </a:r>
          </a:p>
          <a:p>
            <a:r>
              <a:rPr lang="en-NZ" dirty="0">
                <a:solidFill>
                  <a:schemeClr val="bg1"/>
                </a:solidFill>
              </a:rPr>
              <a:t>We help their parents by mirroring Christ.</a:t>
            </a:r>
          </a:p>
          <a:p>
            <a:pPr lvl="1"/>
            <a:r>
              <a:rPr lang="en-NZ" dirty="0">
                <a:solidFill>
                  <a:schemeClr val="bg1"/>
                </a:solidFill>
              </a:rPr>
              <a:t>Joy of the Lord</a:t>
            </a:r>
          </a:p>
          <a:p>
            <a:pPr lvl="1"/>
            <a:r>
              <a:rPr lang="en-NZ" dirty="0">
                <a:solidFill>
                  <a:schemeClr val="bg1"/>
                </a:solidFill>
              </a:rPr>
              <a:t>Hope</a:t>
            </a:r>
          </a:p>
          <a:p>
            <a:pPr lvl="1"/>
            <a:r>
              <a:rPr lang="en-NZ" dirty="0">
                <a:solidFill>
                  <a:schemeClr val="bg1"/>
                </a:solidFill>
              </a:rPr>
              <a:t>Strength </a:t>
            </a:r>
          </a:p>
          <a:p>
            <a:pPr lvl="1"/>
            <a:r>
              <a:rPr lang="en-NZ" dirty="0">
                <a:solidFill>
                  <a:schemeClr val="bg1"/>
                </a:solidFill>
              </a:rPr>
              <a:t>Courage</a:t>
            </a:r>
          </a:p>
          <a:p>
            <a:pPr lvl="1"/>
            <a:r>
              <a:rPr lang="en-NZ" dirty="0">
                <a:solidFill>
                  <a:schemeClr val="bg1"/>
                </a:solidFill>
              </a:rPr>
              <a:t>Generosity</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212177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solidFill>
                  <a:schemeClr val="bg1"/>
                </a:solidFill>
              </a:rPr>
              <a:t>We help their parents by mirroring Christ.</a:t>
            </a:r>
          </a:p>
          <a:p>
            <a:pPr lvl="1"/>
            <a:r>
              <a:rPr lang="en-NZ" dirty="0">
                <a:solidFill>
                  <a:schemeClr val="bg1"/>
                </a:solidFill>
              </a:rPr>
              <a:t>Joy of the Lord</a:t>
            </a:r>
          </a:p>
          <a:p>
            <a:pPr lvl="1"/>
            <a:r>
              <a:rPr lang="en-NZ" dirty="0">
                <a:solidFill>
                  <a:schemeClr val="bg1"/>
                </a:solidFill>
              </a:rPr>
              <a:t>Hope</a:t>
            </a:r>
          </a:p>
          <a:p>
            <a:pPr lvl="1"/>
            <a:r>
              <a:rPr lang="en-NZ" dirty="0">
                <a:solidFill>
                  <a:schemeClr val="bg1"/>
                </a:solidFill>
              </a:rPr>
              <a:t>Strength </a:t>
            </a:r>
          </a:p>
          <a:p>
            <a:pPr lvl="1"/>
            <a:r>
              <a:rPr lang="en-NZ" dirty="0">
                <a:solidFill>
                  <a:schemeClr val="bg1"/>
                </a:solidFill>
              </a:rPr>
              <a:t>Courage</a:t>
            </a:r>
          </a:p>
          <a:p>
            <a:pPr lvl="1"/>
            <a:r>
              <a:rPr lang="en-NZ" dirty="0">
                <a:solidFill>
                  <a:schemeClr val="bg1"/>
                </a:solidFill>
              </a:rPr>
              <a:t>Generosity</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141528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271330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C9DA1-C1F9-7DD8-C2DC-8FCB75900733}"/>
              </a:ext>
            </a:extLst>
          </p:cNvPr>
          <p:cNvSpPr>
            <a:spLocks noGrp="1"/>
          </p:cNvSpPr>
          <p:nvPr>
            <p:ph sz="half" idx="1"/>
          </p:nvPr>
        </p:nvSpPr>
        <p:spPr>
          <a:xfrm>
            <a:off x="457200" y="1600200"/>
            <a:ext cx="8147248" cy="4525963"/>
          </a:xfrm>
        </p:spPr>
        <p:txBody>
          <a:bodyPr>
            <a:normAutofit/>
          </a:bodyPr>
          <a:lstStyle/>
          <a:p>
            <a:pPr marL="0" indent="0" algn="ctr">
              <a:buNone/>
            </a:pPr>
            <a:r>
              <a:rPr lang="en-US" sz="4800" dirty="0">
                <a:latin typeface="Comic Sans MS" panose="030F0702030302020204" pitchFamily="66" charset="0"/>
              </a:rPr>
              <a:t>Series: Going Home</a:t>
            </a:r>
          </a:p>
          <a:p>
            <a:pPr marL="0" indent="0" algn="ctr">
              <a:buNone/>
            </a:pPr>
            <a:r>
              <a:rPr lang="en-US" sz="4800" dirty="0">
                <a:latin typeface="Comic Sans MS" panose="030F0702030302020204" pitchFamily="66" charset="0"/>
              </a:rPr>
              <a:t>Part 3. </a:t>
            </a:r>
          </a:p>
          <a:p>
            <a:pPr marL="0" indent="0" algn="ctr">
              <a:buNone/>
            </a:pPr>
            <a:r>
              <a:rPr lang="en-US" sz="4800" dirty="0">
                <a:latin typeface="Comic Sans MS" panose="030F0702030302020204" pitchFamily="66" charset="0"/>
              </a:rPr>
              <a:t>A</a:t>
            </a:r>
            <a:r>
              <a:rPr lang="en-NZ" sz="4800" i="0" dirty="0">
                <a:solidFill>
                  <a:srgbClr val="000000"/>
                </a:solidFill>
                <a:effectLst/>
                <a:latin typeface="Comic Sans MS" panose="030F0702030302020204" pitchFamily="66" charset="0"/>
              </a:rPr>
              <a:t>t Home in the Body</a:t>
            </a:r>
            <a:endParaRPr lang="en-US" sz="4800" dirty="0">
              <a:latin typeface="Comic Sans MS" panose="030F0702030302020204" pitchFamily="66" charset="0"/>
            </a:endParaRPr>
          </a:p>
        </p:txBody>
      </p:sp>
      <p:pic>
        <p:nvPicPr>
          <p:cNvPr id="13" name="Content Placeholder 7" descr="Giant fishhook">
            <a:extLst>
              <a:ext uri="{FF2B5EF4-FFF2-40B4-BE49-F238E27FC236}">
                <a16:creationId xmlns:a16="http://schemas.microsoft.com/office/drawing/2014/main" id="{9DE8E65B-1AD4-DCE6-013D-60D624180A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69710" y="4869160"/>
            <a:ext cx="817090" cy="1429619"/>
          </a:xfrm>
        </p:spPr>
      </p:pic>
    </p:spTree>
    <p:extLst>
      <p:ext uri="{BB962C8B-B14F-4D97-AF65-F5344CB8AC3E}">
        <p14:creationId xmlns:p14="http://schemas.microsoft.com/office/powerpoint/2010/main" val="28033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119438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r>
              <a:rPr lang="en-NZ" dirty="0"/>
              <a:t>Hope</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387646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r>
              <a:rPr lang="en-NZ" dirty="0"/>
              <a:t>Hope</a:t>
            </a:r>
          </a:p>
          <a:p>
            <a:pPr lvl="1"/>
            <a:r>
              <a:rPr lang="en-NZ" dirty="0"/>
              <a:t>Strength </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78318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r>
              <a:rPr lang="en-NZ" dirty="0"/>
              <a:t>Hope</a:t>
            </a:r>
          </a:p>
          <a:p>
            <a:pPr lvl="1"/>
            <a:r>
              <a:rPr lang="en-NZ" dirty="0"/>
              <a:t>Strength </a:t>
            </a:r>
          </a:p>
          <a:p>
            <a:pPr lvl="1"/>
            <a:r>
              <a:rPr lang="en-NZ" dirty="0"/>
              <a:t>Courage</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293091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r>
              <a:rPr lang="en-NZ" dirty="0"/>
              <a:t>Hope</a:t>
            </a:r>
          </a:p>
          <a:p>
            <a:pPr lvl="1"/>
            <a:r>
              <a:rPr lang="en-NZ" dirty="0"/>
              <a:t>Strength </a:t>
            </a:r>
          </a:p>
          <a:p>
            <a:pPr lvl="1"/>
            <a:r>
              <a:rPr lang="en-NZ" dirty="0"/>
              <a:t>Courage</a:t>
            </a:r>
          </a:p>
          <a:p>
            <a:pPr lvl="1"/>
            <a:r>
              <a:rPr lang="en-NZ" dirty="0"/>
              <a:t>Generosity</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220908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lnSpcReduction="20000"/>
          </a:bodyPr>
          <a:lstStyle/>
          <a:p>
            <a:r>
              <a:rPr lang="en-NZ" sz="3600" dirty="0"/>
              <a:t>Psalm 127:3—</a:t>
            </a:r>
          </a:p>
          <a:p>
            <a:r>
              <a:rPr lang="en-NZ" sz="3600" dirty="0">
                <a:solidFill>
                  <a:srgbClr val="000000"/>
                </a:solidFill>
                <a:latin typeface="system-ui"/>
              </a:rPr>
              <a:t>Behold, children are a gift of the </a:t>
            </a:r>
            <a:r>
              <a:rPr lang="en-NZ" sz="3600" cap="small" dirty="0">
                <a:solidFill>
                  <a:srgbClr val="000000"/>
                </a:solidFill>
                <a:latin typeface="system-ui"/>
              </a:rPr>
              <a:t>Lord</a:t>
            </a:r>
            <a:endParaRPr lang="en-NZ" sz="3600" dirty="0"/>
          </a:p>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4" name="Content Placeholder 3">
            <a:extLst>
              <a:ext uri="{FF2B5EF4-FFF2-40B4-BE49-F238E27FC236}">
                <a16:creationId xmlns:a16="http://schemas.microsoft.com/office/drawing/2014/main" id="{9016A88D-636D-3ACC-CD64-87A0EDE7F425}"/>
              </a:ext>
            </a:extLst>
          </p:cNvPr>
          <p:cNvSpPr>
            <a:spLocks noGrp="1"/>
          </p:cNvSpPr>
          <p:nvPr>
            <p:ph sz="half" idx="2"/>
          </p:nvPr>
        </p:nvSpPr>
        <p:spPr>
          <a:xfrm>
            <a:off x="5004048" y="2132856"/>
            <a:ext cx="3682751" cy="4525963"/>
          </a:xfrm>
        </p:spPr>
        <p:txBody>
          <a:bodyPr>
            <a:normAutofit fontScale="92500" lnSpcReduction="20000"/>
          </a:bodyPr>
          <a:lstStyle/>
          <a:p>
            <a:r>
              <a:rPr lang="en-NZ" dirty="0"/>
              <a:t>The sound of a child in church is life.</a:t>
            </a:r>
          </a:p>
          <a:p>
            <a:r>
              <a:rPr lang="en-NZ" dirty="0"/>
              <a:t>We are blessed to know them.</a:t>
            </a:r>
          </a:p>
          <a:p>
            <a:r>
              <a:rPr lang="en-NZ" dirty="0"/>
              <a:t>We help their parents by mirroring Christ.</a:t>
            </a:r>
          </a:p>
          <a:p>
            <a:pPr lvl="1"/>
            <a:r>
              <a:rPr lang="en-NZ" dirty="0"/>
              <a:t>Joy of the Lord</a:t>
            </a:r>
          </a:p>
          <a:p>
            <a:pPr lvl="1"/>
            <a:r>
              <a:rPr lang="en-NZ" dirty="0"/>
              <a:t>Hope</a:t>
            </a:r>
          </a:p>
          <a:p>
            <a:pPr lvl="1"/>
            <a:r>
              <a:rPr lang="en-NZ" dirty="0"/>
              <a:t>Strength </a:t>
            </a:r>
          </a:p>
          <a:p>
            <a:pPr lvl="1"/>
            <a:r>
              <a:rPr lang="en-NZ" dirty="0"/>
              <a:t>Courage</a:t>
            </a:r>
          </a:p>
          <a:p>
            <a:pPr lvl="1"/>
            <a:r>
              <a:rPr lang="en-NZ" dirty="0"/>
              <a:t>Generosity</a:t>
            </a:r>
          </a:p>
          <a:p>
            <a:pPr lvl="1"/>
            <a:r>
              <a:rPr lang="en-NZ" dirty="0"/>
              <a:t>Love for all</a:t>
            </a:r>
          </a:p>
          <a:p>
            <a:pPr lvl="1"/>
            <a:endParaRPr lang="en-NZ" dirty="0"/>
          </a:p>
        </p:txBody>
      </p:sp>
      <p:pic>
        <p:nvPicPr>
          <p:cNvPr id="9" name="Content Placeholder 5" descr="Father standing with child on shoulders indoors, both smiling with flexed arm muscles">
            <a:extLst>
              <a:ext uri="{FF2B5EF4-FFF2-40B4-BE49-F238E27FC236}">
                <a16:creationId xmlns:a16="http://schemas.microsoft.com/office/drawing/2014/main" id="{3DDE2157-D167-A2C1-51DE-E597477BA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26"/>
          <a:stretch/>
        </p:blipFill>
        <p:spPr>
          <a:xfrm>
            <a:off x="457200" y="2160180"/>
            <a:ext cx="4354415" cy="3528391"/>
          </a:xfrm>
          <a:prstGeom prst="rect">
            <a:avLst/>
          </a:prstGeom>
        </p:spPr>
      </p:pic>
    </p:spTree>
    <p:extLst>
      <p:ext uri="{BB962C8B-B14F-4D97-AF65-F5344CB8AC3E}">
        <p14:creationId xmlns:p14="http://schemas.microsoft.com/office/powerpoint/2010/main" val="34914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family photo">
            <a:extLst>
              <a:ext uri="{FF2B5EF4-FFF2-40B4-BE49-F238E27FC236}">
                <a16:creationId xmlns:a16="http://schemas.microsoft.com/office/drawing/2014/main" id="{646B3A67-982C-4E92-96C1-E9CCB357C87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48618"/>
            <a:ext cx="5413773" cy="3609182"/>
          </a:xfrm>
        </p:spPr>
      </p:pic>
      <p:sp>
        <p:nvSpPr>
          <p:cNvPr id="9" name="Content Placeholder 2">
            <a:extLst>
              <a:ext uri="{FF2B5EF4-FFF2-40B4-BE49-F238E27FC236}">
                <a16:creationId xmlns:a16="http://schemas.microsoft.com/office/drawing/2014/main" id="{96C97DC2-BECE-677B-C543-980D0FB24A04}"/>
              </a:ext>
            </a:extLst>
          </p:cNvPr>
          <p:cNvSpPr txBox="1">
            <a:spLocks/>
          </p:cNvSpPr>
          <p:nvPr/>
        </p:nvSpPr>
        <p:spPr>
          <a:xfrm>
            <a:off x="457200" y="548681"/>
            <a:ext cx="8229600" cy="1051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sz="3600" b="0" i="0" dirty="0">
                <a:solidFill>
                  <a:srgbClr val="000000"/>
                </a:solidFill>
                <a:effectLst/>
                <a:latin typeface="system-ui"/>
              </a:rPr>
              <a:t>Proverbs 31:10—</a:t>
            </a:r>
          </a:p>
          <a:p>
            <a:r>
              <a:rPr lang="en-NZ" sz="3600" b="0" i="0" dirty="0">
                <a:solidFill>
                  <a:srgbClr val="000000"/>
                </a:solidFill>
                <a:effectLst/>
                <a:latin typeface="system-ui"/>
              </a:rPr>
              <a:t>For her worth is far above jewels.</a:t>
            </a:r>
            <a:endParaRPr lang="en-NZ" sz="3600" dirty="0"/>
          </a:p>
        </p:txBody>
      </p:sp>
      <p:sp>
        <p:nvSpPr>
          <p:cNvPr id="10" name="Content Placeholder 2">
            <a:extLst>
              <a:ext uri="{FF2B5EF4-FFF2-40B4-BE49-F238E27FC236}">
                <a16:creationId xmlns:a16="http://schemas.microsoft.com/office/drawing/2014/main" id="{13734FDB-51D1-645D-3087-E0124262FC23}"/>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Tree>
    <p:extLst>
      <p:ext uri="{BB962C8B-B14F-4D97-AF65-F5344CB8AC3E}">
        <p14:creationId xmlns:p14="http://schemas.microsoft.com/office/powerpoint/2010/main" val="2721449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family photo">
            <a:extLst>
              <a:ext uri="{FF2B5EF4-FFF2-40B4-BE49-F238E27FC236}">
                <a16:creationId xmlns:a16="http://schemas.microsoft.com/office/drawing/2014/main" id="{646B3A67-982C-4E92-96C1-E9CCB357C87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48618"/>
            <a:ext cx="5413773" cy="3609182"/>
          </a:xfrm>
        </p:spPr>
      </p:pic>
      <p:sp>
        <p:nvSpPr>
          <p:cNvPr id="4" name="Content Placeholder 3">
            <a:extLst>
              <a:ext uri="{FF2B5EF4-FFF2-40B4-BE49-F238E27FC236}">
                <a16:creationId xmlns:a16="http://schemas.microsoft.com/office/drawing/2014/main" id="{8EB56F5C-7B5D-A6EC-0383-28B72D7AF124}"/>
              </a:ext>
            </a:extLst>
          </p:cNvPr>
          <p:cNvSpPr>
            <a:spLocks noGrp="1"/>
          </p:cNvSpPr>
          <p:nvPr>
            <p:ph sz="half" idx="2"/>
          </p:nvPr>
        </p:nvSpPr>
        <p:spPr>
          <a:xfrm>
            <a:off x="457200" y="5287775"/>
            <a:ext cx="7859216" cy="1295587"/>
          </a:xfrm>
        </p:spPr>
        <p:txBody>
          <a:bodyPr>
            <a:normAutofit fontScale="92500" lnSpcReduction="10000"/>
          </a:bodyPr>
          <a:lstStyle/>
          <a:p>
            <a:pPr algn="l"/>
            <a:r>
              <a:rPr lang="en-NZ" b="0" i="0" dirty="0">
                <a:solidFill>
                  <a:srgbClr val="000000"/>
                </a:solidFill>
                <a:effectLst/>
                <a:latin typeface="system-ui"/>
              </a:rPr>
              <a:t>Proverbs 31:27-29—</a:t>
            </a:r>
          </a:p>
          <a:p>
            <a:pPr algn="l"/>
            <a:r>
              <a:rPr lang="en-NZ" b="1" i="0" baseline="30000" dirty="0">
                <a:solidFill>
                  <a:srgbClr val="000000"/>
                </a:solidFill>
                <a:effectLst/>
                <a:latin typeface="system-ui"/>
              </a:rPr>
              <a:t>27</a:t>
            </a:r>
            <a:r>
              <a:rPr lang="en-NZ" b="0" i="0" dirty="0">
                <a:solidFill>
                  <a:srgbClr val="000000"/>
                </a:solidFill>
                <a:effectLst/>
                <a:latin typeface="system-ui"/>
              </a:rPr>
              <a:t>She looks well to the ways of her household,</a:t>
            </a:r>
            <a:br>
              <a:rPr lang="en-NZ" b="0" i="0" dirty="0">
                <a:solidFill>
                  <a:srgbClr val="000000"/>
                </a:solidFill>
                <a:effectLst/>
                <a:latin typeface="system-ui"/>
              </a:rPr>
            </a:br>
            <a:r>
              <a:rPr lang="en-NZ" b="0" i="0" dirty="0">
                <a:solidFill>
                  <a:srgbClr val="000000"/>
                </a:solidFill>
                <a:effectLst/>
                <a:latin typeface="system-ui"/>
              </a:rPr>
              <a:t>And does not eat the bread of idleness. </a:t>
            </a:r>
            <a:r>
              <a:rPr lang="en-NZ" sz="1300" b="0" i="0" dirty="0">
                <a:solidFill>
                  <a:srgbClr val="000000"/>
                </a:solidFill>
                <a:effectLst/>
                <a:latin typeface="system-ui"/>
              </a:rPr>
              <a:t>(NASB95)</a:t>
            </a:r>
          </a:p>
        </p:txBody>
      </p:sp>
      <p:sp>
        <p:nvSpPr>
          <p:cNvPr id="9" name="Content Placeholder 2">
            <a:extLst>
              <a:ext uri="{FF2B5EF4-FFF2-40B4-BE49-F238E27FC236}">
                <a16:creationId xmlns:a16="http://schemas.microsoft.com/office/drawing/2014/main" id="{96C97DC2-BECE-677B-C543-980D0FB24A04}"/>
              </a:ext>
            </a:extLst>
          </p:cNvPr>
          <p:cNvSpPr txBox="1">
            <a:spLocks/>
          </p:cNvSpPr>
          <p:nvPr/>
        </p:nvSpPr>
        <p:spPr>
          <a:xfrm>
            <a:off x="457200" y="548681"/>
            <a:ext cx="8229600" cy="1051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sz="3600" b="0" i="0" dirty="0">
                <a:solidFill>
                  <a:srgbClr val="000000"/>
                </a:solidFill>
                <a:effectLst/>
                <a:latin typeface="system-ui"/>
              </a:rPr>
              <a:t>Proverbs 31:10—</a:t>
            </a:r>
          </a:p>
          <a:p>
            <a:r>
              <a:rPr lang="en-NZ" sz="3600" b="0" i="0" dirty="0">
                <a:solidFill>
                  <a:srgbClr val="000000"/>
                </a:solidFill>
                <a:effectLst/>
                <a:latin typeface="system-ui"/>
              </a:rPr>
              <a:t>For her worth is far above jewels.</a:t>
            </a:r>
            <a:endParaRPr lang="en-NZ" sz="3600" dirty="0"/>
          </a:p>
        </p:txBody>
      </p:sp>
      <p:sp>
        <p:nvSpPr>
          <p:cNvPr id="10" name="Content Placeholder 2">
            <a:extLst>
              <a:ext uri="{FF2B5EF4-FFF2-40B4-BE49-F238E27FC236}">
                <a16:creationId xmlns:a16="http://schemas.microsoft.com/office/drawing/2014/main" id="{13734FDB-51D1-645D-3087-E0124262FC23}"/>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Tree>
    <p:extLst>
      <p:ext uri="{BB962C8B-B14F-4D97-AF65-F5344CB8AC3E}">
        <p14:creationId xmlns:p14="http://schemas.microsoft.com/office/powerpoint/2010/main" val="66453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family photo">
            <a:extLst>
              <a:ext uri="{FF2B5EF4-FFF2-40B4-BE49-F238E27FC236}">
                <a16:creationId xmlns:a16="http://schemas.microsoft.com/office/drawing/2014/main" id="{646B3A67-982C-4E92-96C1-E9CCB357C87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48618"/>
            <a:ext cx="5413773" cy="3609182"/>
          </a:xfrm>
        </p:spPr>
      </p:pic>
      <p:sp>
        <p:nvSpPr>
          <p:cNvPr id="4" name="Content Placeholder 3">
            <a:extLst>
              <a:ext uri="{FF2B5EF4-FFF2-40B4-BE49-F238E27FC236}">
                <a16:creationId xmlns:a16="http://schemas.microsoft.com/office/drawing/2014/main" id="{8EB56F5C-7B5D-A6EC-0383-28B72D7AF124}"/>
              </a:ext>
            </a:extLst>
          </p:cNvPr>
          <p:cNvSpPr>
            <a:spLocks noGrp="1"/>
          </p:cNvSpPr>
          <p:nvPr>
            <p:ph sz="half" idx="2"/>
          </p:nvPr>
        </p:nvSpPr>
        <p:spPr>
          <a:xfrm>
            <a:off x="457200" y="5287775"/>
            <a:ext cx="7859216" cy="1295587"/>
          </a:xfrm>
        </p:spPr>
        <p:txBody>
          <a:bodyPr>
            <a:normAutofit fontScale="92500" lnSpcReduction="10000"/>
          </a:bodyPr>
          <a:lstStyle/>
          <a:p>
            <a:pPr algn="l"/>
            <a:r>
              <a:rPr lang="en-NZ" b="0" i="0" dirty="0">
                <a:solidFill>
                  <a:srgbClr val="000000"/>
                </a:solidFill>
                <a:effectLst/>
                <a:latin typeface="system-ui"/>
              </a:rPr>
              <a:t>Proverbs 31:27-29</a:t>
            </a:r>
          </a:p>
          <a:p>
            <a:pPr algn="l"/>
            <a:r>
              <a:rPr lang="en-NZ" b="1" i="0" baseline="30000" dirty="0">
                <a:solidFill>
                  <a:srgbClr val="000000"/>
                </a:solidFill>
                <a:effectLst/>
                <a:latin typeface="system-ui"/>
              </a:rPr>
              <a:t>28</a:t>
            </a:r>
            <a:r>
              <a:rPr lang="en-NZ" b="0" i="0" dirty="0">
                <a:solidFill>
                  <a:srgbClr val="000000"/>
                </a:solidFill>
                <a:effectLst/>
                <a:latin typeface="system-ui"/>
              </a:rPr>
              <a:t>Her children rise up and bless her;</a:t>
            </a:r>
            <a:br>
              <a:rPr lang="en-NZ" b="0" i="0" dirty="0">
                <a:solidFill>
                  <a:srgbClr val="000000"/>
                </a:solidFill>
                <a:effectLst/>
                <a:latin typeface="system-ui"/>
              </a:rPr>
            </a:br>
            <a:r>
              <a:rPr lang="en-NZ" b="0" i="0" dirty="0">
                <a:solidFill>
                  <a:srgbClr val="000000"/>
                </a:solidFill>
                <a:effectLst/>
                <a:latin typeface="system-ui"/>
              </a:rPr>
              <a:t>Her husband </a:t>
            </a:r>
            <a:r>
              <a:rPr lang="en-NZ" b="0" i="1" dirty="0">
                <a:solidFill>
                  <a:srgbClr val="000000"/>
                </a:solidFill>
                <a:effectLst/>
                <a:latin typeface="system-ui"/>
              </a:rPr>
              <a:t>also</a:t>
            </a:r>
            <a:r>
              <a:rPr lang="en-NZ" b="0" i="0" dirty="0">
                <a:solidFill>
                  <a:srgbClr val="000000"/>
                </a:solidFill>
                <a:effectLst/>
                <a:latin typeface="system-ui"/>
              </a:rPr>
              <a:t>, and he praises her, </a:t>
            </a:r>
            <a:r>
              <a:rPr lang="en-NZ" b="0" i="1" dirty="0">
                <a:solidFill>
                  <a:srgbClr val="000000"/>
                </a:solidFill>
                <a:effectLst/>
                <a:latin typeface="system-ui"/>
              </a:rPr>
              <a:t>saying</a:t>
            </a:r>
            <a:r>
              <a:rPr lang="en-NZ" b="0" i="0" dirty="0">
                <a:solidFill>
                  <a:srgbClr val="000000"/>
                </a:solidFill>
                <a:effectLst/>
                <a:latin typeface="system-ui"/>
              </a:rPr>
              <a:t>:</a:t>
            </a:r>
          </a:p>
        </p:txBody>
      </p:sp>
      <p:sp>
        <p:nvSpPr>
          <p:cNvPr id="5" name="Content Placeholder 2">
            <a:extLst>
              <a:ext uri="{FF2B5EF4-FFF2-40B4-BE49-F238E27FC236}">
                <a16:creationId xmlns:a16="http://schemas.microsoft.com/office/drawing/2014/main" id="{B5CD4B42-56F9-13A8-6EBC-8CFE413DA5D4}"/>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7" name="Content Placeholder 2">
            <a:extLst>
              <a:ext uri="{FF2B5EF4-FFF2-40B4-BE49-F238E27FC236}">
                <a16:creationId xmlns:a16="http://schemas.microsoft.com/office/drawing/2014/main" id="{B85249B9-8F74-0402-B2F5-D9A036CB9E95}"/>
              </a:ext>
            </a:extLst>
          </p:cNvPr>
          <p:cNvSpPr txBox="1">
            <a:spLocks/>
          </p:cNvSpPr>
          <p:nvPr/>
        </p:nvSpPr>
        <p:spPr>
          <a:xfrm>
            <a:off x="457200" y="548681"/>
            <a:ext cx="8229600" cy="1051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sz="3600" b="0" i="0" dirty="0">
                <a:solidFill>
                  <a:srgbClr val="000000"/>
                </a:solidFill>
                <a:effectLst/>
                <a:latin typeface="system-ui"/>
              </a:rPr>
              <a:t>Proverbs 31:10—</a:t>
            </a:r>
          </a:p>
          <a:p>
            <a:r>
              <a:rPr lang="en-NZ" sz="3600" b="0" i="0" dirty="0">
                <a:solidFill>
                  <a:srgbClr val="000000"/>
                </a:solidFill>
                <a:effectLst/>
                <a:latin typeface="system-ui"/>
              </a:rPr>
              <a:t>For her worth is far above jewels.</a:t>
            </a:r>
            <a:endParaRPr lang="en-NZ" sz="3600" dirty="0"/>
          </a:p>
        </p:txBody>
      </p:sp>
    </p:spTree>
    <p:extLst>
      <p:ext uri="{BB962C8B-B14F-4D97-AF65-F5344CB8AC3E}">
        <p14:creationId xmlns:p14="http://schemas.microsoft.com/office/powerpoint/2010/main" val="156876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family photo">
            <a:extLst>
              <a:ext uri="{FF2B5EF4-FFF2-40B4-BE49-F238E27FC236}">
                <a16:creationId xmlns:a16="http://schemas.microsoft.com/office/drawing/2014/main" id="{646B3A67-982C-4E92-96C1-E9CCB357C87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48618"/>
            <a:ext cx="5413773" cy="3609182"/>
          </a:xfrm>
        </p:spPr>
      </p:pic>
      <p:sp>
        <p:nvSpPr>
          <p:cNvPr id="4" name="Content Placeholder 3">
            <a:extLst>
              <a:ext uri="{FF2B5EF4-FFF2-40B4-BE49-F238E27FC236}">
                <a16:creationId xmlns:a16="http://schemas.microsoft.com/office/drawing/2014/main" id="{8EB56F5C-7B5D-A6EC-0383-28B72D7AF124}"/>
              </a:ext>
            </a:extLst>
          </p:cNvPr>
          <p:cNvSpPr>
            <a:spLocks noGrp="1"/>
          </p:cNvSpPr>
          <p:nvPr>
            <p:ph sz="half" idx="2"/>
          </p:nvPr>
        </p:nvSpPr>
        <p:spPr>
          <a:xfrm>
            <a:off x="457200" y="5287775"/>
            <a:ext cx="7859216" cy="1295587"/>
          </a:xfrm>
        </p:spPr>
        <p:txBody>
          <a:bodyPr>
            <a:normAutofit fontScale="92500" lnSpcReduction="10000"/>
          </a:bodyPr>
          <a:lstStyle/>
          <a:p>
            <a:r>
              <a:rPr lang="en-NZ" dirty="0">
                <a:solidFill>
                  <a:srgbClr val="000000"/>
                </a:solidFill>
                <a:latin typeface="system-ui"/>
              </a:rPr>
              <a:t>Proverbs 31:27-29—</a:t>
            </a:r>
            <a:endParaRPr lang="en-NZ" sz="1500" b="0" i="0" dirty="0">
              <a:solidFill>
                <a:srgbClr val="000000"/>
              </a:solidFill>
              <a:effectLst/>
              <a:latin typeface="system-ui"/>
            </a:endParaRPr>
          </a:p>
          <a:p>
            <a:r>
              <a:rPr lang="en-NZ" b="1" i="0" baseline="30000" dirty="0">
                <a:solidFill>
                  <a:srgbClr val="000000"/>
                </a:solidFill>
                <a:effectLst/>
                <a:latin typeface="system-ui"/>
              </a:rPr>
              <a:t>29</a:t>
            </a:r>
            <a:r>
              <a:rPr lang="en-NZ" b="0" i="0" dirty="0">
                <a:solidFill>
                  <a:srgbClr val="000000"/>
                </a:solidFill>
                <a:effectLst/>
                <a:latin typeface="system-ui"/>
              </a:rPr>
              <a:t>“Many daughters have done nobly,</a:t>
            </a:r>
            <a:br>
              <a:rPr lang="en-NZ" b="0" i="0" dirty="0">
                <a:solidFill>
                  <a:srgbClr val="000000"/>
                </a:solidFill>
                <a:effectLst/>
                <a:latin typeface="system-ui"/>
              </a:rPr>
            </a:br>
            <a:r>
              <a:rPr lang="en-NZ" b="0" i="0" dirty="0">
                <a:solidFill>
                  <a:srgbClr val="000000"/>
                </a:solidFill>
                <a:effectLst/>
                <a:latin typeface="system-ui"/>
              </a:rPr>
              <a:t>But you excel them all.”</a:t>
            </a:r>
            <a:r>
              <a:rPr lang="en-NZ" dirty="0">
                <a:solidFill>
                  <a:srgbClr val="000000"/>
                </a:solidFill>
                <a:latin typeface="system-ui"/>
              </a:rPr>
              <a:t> </a:t>
            </a:r>
            <a:r>
              <a:rPr lang="en-NZ" sz="1500" dirty="0">
                <a:solidFill>
                  <a:srgbClr val="000000"/>
                </a:solidFill>
                <a:latin typeface="system-ui"/>
              </a:rPr>
              <a:t>(NASB95)</a:t>
            </a:r>
            <a:endParaRPr lang="en-NZ" sz="1500"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CB330663-23BA-5C95-C7A8-A0F34E08B95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7" name="Content Placeholder 2">
            <a:extLst>
              <a:ext uri="{FF2B5EF4-FFF2-40B4-BE49-F238E27FC236}">
                <a16:creationId xmlns:a16="http://schemas.microsoft.com/office/drawing/2014/main" id="{6BE3BB9A-3B9E-EBB0-EBA9-F80458046228}"/>
              </a:ext>
            </a:extLst>
          </p:cNvPr>
          <p:cNvSpPr txBox="1">
            <a:spLocks/>
          </p:cNvSpPr>
          <p:nvPr/>
        </p:nvSpPr>
        <p:spPr>
          <a:xfrm>
            <a:off x="457200" y="548681"/>
            <a:ext cx="8229600" cy="1051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sz="3600" b="0" i="0" dirty="0">
                <a:solidFill>
                  <a:srgbClr val="000000"/>
                </a:solidFill>
                <a:effectLst/>
                <a:latin typeface="system-ui"/>
              </a:rPr>
              <a:t>Proverbs 31:10—</a:t>
            </a:r>
          </a:p>
          <a:p>
            <a:r>
              <a:rPr lang="en-NZ" sz="3600" b="0" i="0" dirty="0">
                <a:solidFill>
                  <a:srgbClr val="000000"/>
                </a:solidFill>
                <a:effectLst/>
                <a:latin typeface="system-ui"/>
              </a:rPr>
              <a:t>For her worth is far above jewels.</a:t>
            </a:r>
            <a:endParaRPr lang="en-NZ" sz="3600" dirty="0"/>
          </a:p>
        </p:txBody>
      </p:sp>
    </p:spTree>
    <p:extLst>
      <p:ext uri="{BB962C8B-B14F-4D97-AF65-F5344CB8AC3E}">
        <p14:creationId xmlns:p14="http://schemas.microsoft.com/office/powerpoint/2010/main" val="105437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E8D938-115A-A47D-6360-F204B4ABB793}"/>
              </a:ext>
            </a:extLst>
          </p:cNvPr>
          <p:cNvSpPr>
            <a:spLocks noGrp="1"/>
          </p:cNvSpPr>
          <p:nvPr>
            <p:ph sz="half" idx="2"/>
          </p:nvPr>
        </p:nvSpPr>
        <p:spPr>
          <a:xfrm>
            <a:off x="2339752" y="1556792"/>
            <a:ext cx="4038600" cy="4525963"/>
          </a:xfrm>
        </p:spPr>
        <p:txBody>
          <a:bodyPr>
            <a:normAutofit lnSpcReduction="10000"/>
          </a:bodyPr>
          <a:lstStyle/>
          <a:p>
            <a:pPr marL="0" indent="0" algn="ctr">
              <a:buNone/>
            </a:pPr>
            <a:r>
              <a:rPr lang="en-NZ" dirty="0"/>
              <a:t>2 Corinthians 5:6</a:t>
            </a:r>
          </a:p>
          <a:p>
            <a:pPr marL="0" indent="0" algn="ctr">
              <a:buNone/>
            </a:pPr>
            <a:r>
              <a:rPr lang="en-NZ" dirty="0"/>
              <a:t>Therefore, </a:t>
            </a:r>
          </a:p>
          <a:p>
            <a:pPr marL="0" indent="0" algn="ctr">
              <a:buNone/>
            </a:pPr>
            <a:r>
              <a:rPr lang="en-NZ" dirty="0"/>
              <a:t>being always of </a:t>
            </a:r>
          </a:p>
          <a:p>
            <a:pPr marL="0" indent="0" algn="ctr">
              <a:buNone/>
            </a:pPr>
            <a:r>
              <a:rPr lang="en-NZ" dirty="0"/>
              <a:t>good courage, </a:t>
            </a:r>
          </a:p>
          <a:p>
            <a:pPr marL="0" indent="0" algn="ctr">
              <a:buNone/>
            </a:pPr>
            <a:r>
              <a:rPr lang="en-NZ" dirty="0"/>
              <a:t>and knowing that </a:t>
            </a:r>
          </a:p>
          <a:p>
            <a:pPr marL="0" indent="0" algn="ctr">
              <a:buNone/>
            </a:pPr>
            <a:r>
              <a:rPr lang="en-NZ" dirty="0"/>
              <a:t>while we are </a:t>
            </a:r>
          </a:p>
          <a:p>
            <a:pPr marL="0" indent="0" algn="ctr">
              <a:buNone/>
            </a:pPr>
            <a:r>
              <a:rPr lang="en-NZ" u="sng" dirty="0"/>
              <a:t>at home in the body</a:t>
            </a:r>
            <a:r>
              <a:rPr lang="en-NZ" dirty="0"/>
              <a:t> </a:t>
            </a:r>
          </a:p>
          <a:p>
            <a:pPr marL="0" indent="0" algn="ctr">
              <a:buNone/>
            </a:pPr>
            <a:r>
              <a:rPr lang="en-NZ" dirty="0"/>
              <a:t>we are </a:t>
            </a:r>
          </a:p>
          <a:p>
            <a:pPr marL="0" indent="0" algn="ctr">
              <a:buNone/>
            </a:pPr>
            <a:r>
              <a:rPr lang="en-NZ" dirty="0"/>
              <a:t>absent from the Lord—</a:t>
            </a:r>
          </a:p>
        </p:txBody>
      </p:sp>
      <p:sp>
        <p:nvSpPr>
          <p:cNvPr id="5" name="Content Placeholder 2">
            <a:extLst>
              <a:ext uri="{FF2B5EF4-FFF2-40B4-BE49-F238E27FC236}">
                <a16:creationId xmlns:a16="http://schemas.microsoft.com/office/drawing/2014/main" id="{3C653F49-64C6-BB49-AAB3-E6DE7B3A27BB}"/>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Tree>
    <p:extLst>
      <p:ext uri="{BB962C8B-B14F-4D97-AF65-F5344CB8AC3E}">
        <p14:creationId xmlns:p14="http://schemas.microsoft.com/office/powerpoint/2010/main" val="146328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Preparation is vital…</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7170" name="Picture 2">
            <a:extLst>
              <a:ext uri="{FF2B5EF4-FFF2-40B4-BE49-F238E27FC236}">
                <a16:creationId xmlns:a16="http://schemas.microsoft.com/office/drawing/2014/main" id="{D74EC212-F183-0C9E-851C-4CEB321984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2" r="8705"/>
          <a:stretch/>
        </p:blipFill>
        <p:spPr bwMode="auto">
          <a:xfrm>
            <a:off x="119965" y="1103499"/>
            <a:ext cx="4546848" cy="36332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chool-based Apprenticeship | Job Seekers | Apprenticeship Careers ...">
            <a:extLst>
              <a:ext uri="{FF2B5EF4-FFF2-40B4-BE49-F238E27FC236}">
                <a16:creationId xmlns:a16="http://schemas.microsoft.com/office/drawing/2014/main" id="{6C51BD57-EF44-3271-7E7F-F4BEAD2613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56" y="3945033"/>
            <a:ext cx="4038600" cy="26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4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Preparation is vital…</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7170" name="Picture 2">
            <a:extLst>
              <a:ext uri="{FF2B5EF4-FFF2-40B4-BE49-F238E27FC236}">
                <a16:creationId xmlns:a16="http://schemas.microsoft.com/office/drawing/2014/main" id="{D74EC212-F183-0C9E-851C-4CEB321984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2" r="8705"/>
          <a:stretch/>
        </p:blipFill>
        <p:spPr bwMode="auto">
          <a:xfrm>
            <a:off x="119965" y="1103499"/>
            <a:ext cx="4546848" cy="36332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02FD446-20CE-1AB2-C4B5-26417043029B}"/>
              </a:ext>
            </a:extLst>
          </p:cNvPr>
          <p:cNvSpPr>
            <a:spLocks noGrp="1"/>
          </p:cNvSpPr>
          <p:nvPr>
            <p:ph sz="half" idx="2"/>
          </p:nvPr>
        </p:nvSpPr>
        <p:spPr>
          <a:xfrm>
            <a:off x="5004048" y="1600200"/>
            <a:ext cx="3682752" cy="4525963"/>
          </a:xfrm>
        </p:spPr>
        <p:txBody>
          <a:bodyPr/>
          <a:lstStyle/>
          <a:p>
            <a:pPr algn="l"/>
            <a:r>
              <a:rPr lang="en-NZ" dirty="0">
                <a:latin typeface="system-ui"/>
              </a:rPr>
              <a:t>Psalm 90:17—</a:t>
            </a:r>
            <a:endParaRPr lang="en-NZ" i="0" dirty="0">
              <a:effectLst/>
              <a:latin typeface="system-ui"/>
            </a:endParaRPr>
          </a:p>
          <a:p>
            <a:pPr marL="0" indent="0" algn="l">
              <a:buNone/>
            </a:pPr>
            <a:r>
              <a:rPr lang="en-NZ" i="0" dirty="0">
                <a:effectLst/>
                <a:latin typeface="system-ui"/>
              </a:rPr>
              <a:t>Let the favour of the Lord our God be upon us; </a:t>
            </a:r>
          </a:p>
          <a:p>
            <a:pPr marL="0" indent="0" algn="l">
              <a:buNone/>
            </a:pPr>
            <a:r>
              <a:rPr lang="en-NZ" i="0" dirty="0">
                <a:effectLst/>
                <a:latin typeface="system-ui"/>
              </a:rPr>
              <a:t>And confirm for us the work of our hands; </a:t>
            </a:r>
          </a:p>
          <a:p>
            <a:pPr marL="0" indent="0" algn="l">
              <a:buNone/>
            </a:pPr>
            <a:r>
              <a:rPr lang="en-NZ" i="0" dirty="0">
                <a:effectLst/>
                <a:latin typeface="system-ui"/>
              </a:rPr>
              <a:t>Yes, confirm the work of our hands.</a:t>
            </a:r>
          </a:p>
        </p:txBody>
      </p:sp>
      <p:pic>
        <p:nvPicPr>
          <p:cNvPr id="7174" name="Picture 6" descr="School-based Apprenticeship | Job Seekers | Apprenticeship Careers ...">
            <a:extLst>
              <a:ext uri="{FF2B5EF4-FFF2-40B4-BE49-F238E27FC236}">
                <a16:creationId xmlns:a16="http://schemas.microsoft.com/office/drawing/2014/main" id="{6C51BD57-EF44-3271-7E7F-F4BEAD2613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56" y="3945033"/>
            <a:ext cx="4038600" cy="26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4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endParaRPr lang="en-NZ" sz="3600" dirty="0"/>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6" name="Content Placeholder 5">
            <a:extLst>
              <a:ext uri="{FF2B5EF4-FFF2-40B4-BE49-F238E27FC236}">
                <a16:creationId xmlns:a16="http://schemas.microsoft.com/office/drawing/2014/main" id="{15C2628B-20A7-924C-CE9F-B88414775977}"/>
              </a:ext>
            </a:extLst>
          </p:cNvPr>
          <p:cNvSpPr>
            <a:spLocks noGrp="1"/>
          </p:cNvSpPr>
          <p:nvPr>
            <p:ph sz="half" idx="2"/>
          </p:nvPr>
        </p:nvSpPr>
        <p:spPr>
          <a:xfrm>
            <a:off x="4932040" y="1124744"/>
            <a:ext cx="3754760" cy="5733256"/>
          </a:xfrm>
        </p:spPr>
        <p:txBody>
          <a:bodyPr>
            <a:normAutofit/>
          </a:bodyPr>
          <a:lstStyle/>
          <a:p>
            <a:pPr algn="l"/>
            <a:r>
              <a:rPr lang="en-NZ" spc="-100" dirty="0">
                <a:latin typeface="system-ui"/>
              </a:rPr>
              <a:t>Ecclesiastes 2:26—</a:t>
            </a:r>
            <a:endParaRPr lang="en-NZ" b="0" i="0" spc="-100" dirty="0">
              <a:effectLst/>
              <a:latin typeface="system-ui"/>
            </a:endParaRPr>
          </a:p>
          <a:p>
            <a:pPr marL="0" indent="0" algn="l">
              <a:buNone/>
            </a:pPr>
            <a:r>
              <a:rPr lang="en-NZ" b="0" i="0" spc="-100" dirty="0">
                <a:solidFill>
                  <a:srgbClr val="000000"/>
                </a:solidFill>
                <a:effectLst/>
                <a:latin typeface="system-ui"/>
              </a:rPr>
              <a:t>For to a person who is good in God’s sight He has given wisdom </a:t>
            </a:r>
            <a:r>
              <a:rPr lang="en-NZ" i="0" spc="-100" dirty="0">
                <a:solidFill>
                  <a:srgbClr val="000000"/>
                </a:solidFill>
                <a:effectLst/>
                <a:latin typeface="system-ui"/>
              </a:rPr>
              <a:t>and knowledge and joy, </a:t>
            </a:r>
          </a:p>
          <a:p>
            <a:pPr marL="0" indent="0" algn="l">
              <a:buNone/>
            </a:pPr>
            <a:r>
              <a:rPr lang="en-NZ" i="0" spc="-100" dirty="0">
                <a:solidFill>
                  <a:srgbClr val="000000"/>
                </a:solidFill>
                <a:effectLst/>
                <a:latin typeface="system-ui"/>
              </a:rPr>
              <a:t>while to the sinner </a:t>
            </a:r>
            <a:r>
              <a:rPr lang="en-NZ" b="0" i="0" spc="-100" dirty="0">
                <a:solidFill>
                  <a:srgbClr val="000000"/>
                </a:solidFill>
                <a:effectLst/>
                <a:latin typeface="system-ui"/>
              </a:rPr>
              <a:t>He has given the task of gathering and collecting so that he may give to one who is good in God’s sight. </a:t>
            </a:r>
          </a:p>
          <a:p>
            <a:pPr marL="0" indent="0" algn="l">
              <a:buNone/>
            </a:pPr>
            <a:r>
              <a:rPr lang="en-NZ" b="0" i="0" spc="-100" dirty="0">
                <a:solidFill>
                  <a:srgbClr val="000000"/>
                </a:solidFill>
                <a:effectLst/>
                <a:latin typeface="system-ui"/>
              </a:rPr>
              <a:t>This too is vanity and striving after wind. </a:t>
            </a:r>
          </a:p>
        </p:txBody>
      </p:sp>
      <p:pic>
        <p:nvPicPr>
          <p:cNvPr id="7" name="Picture 6" descr="D-I-Y tools and crafts">
            <a:extLst>
              <a:ext uri="{FF2B5EF4-FFF2-40B4-BE49-F238E27FC236}">
                <a16:creationId xmlns:a16="http://schemas.microsoft.com/office/drawing/2014/main" id="{D4AD678C-0BE8-E2F2-297C-1E070BA182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167"/>
          <a:stretch/>
        </p:blipFill>
        <p:spPr>
          <a:xfrm>
            <a:off x="498896" y="1745952"/>
            <a:ext cx="4149304" cy="4563367"/>
          </a:xfrm>
          <a:prstGeom prst="rect">
            <a:avLst/>
          </a:prstGeom>
        </p:spPr>
      </p:pic>
    </p:spTree>
    <p:extLst>
      <p:ext uri="{BB962C8B-B14F-4D97-AF65-F5344CB8AC3E}">
        <p14:creationId xmlns:p14="http://schemas.microsoft.com/office/powerpoint/2010/main" val="1465213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Don’t get carried away…</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7" name="Picture 6" descr="Child with glasses reading">
            <a:extLst>
              <a:ext uri="{FF2B5EF4-FFF2-40B4-BE49-F238E27FC236}">
                <a16:creationId xmlns:a16="http://schemas.microsoft.com/office/drawing/2014/main" id="{A61FB00A-D666-3399-16D3-A8555B41A7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30" r="8429"/>
          <a:stretch/>
        </p:blipFill>
        <p:spPr>
          <a:xfrm>
            <a:off x="0" y="1600199"/>
            <a:ext cx="5328593" cy="5160235"/>
          </a:xfrm>
          <a:prstGeom prst="rect">
            <a:avLst/>
          </a:prstGeom>
        </p:spPr>
      </p:pic>
    </p:spTree>
    <p:extLst>
      <p:ext uri="{BB962C8B-B14F-4D97-AF65-F5344CB8AC3E}">
        <p14:creationId xmlns:p14="http://schemas.microsoft.com/office/powerpoint/2010/main" val="3235018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a:bodyPr>
          <a:lstStyle/>
          <a:p>
            <a:pPr marL="0" indent="0">
              <a:buNone/>
            </a:pPr>
            <a:r>
              <a:rPr lang="en-NZ" sz="3600" dirty="0"/>
              <a:t>Don’t get carried away…</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6" name="Content Placeholder 5">
            <a:extLst>
              <a:ext uri="{FF2B5EF4-FFF2-40B4-BE49-F238E27FC236}">
                <a16:creationId xmlns:a16="http://schemas.microsoft.com/office/drawing/2014/main" id="{15C2628B-20A7-924C-CE9F-B88414775977}"/>
              </a:ext>
            </a:extLst>
          </p:cNvPr>
          <p:cNvSpPr>
            <a:spLocks noGrp="1"/>
          </p:cNvSpPr>
          <p:nvPr>
            <p:ph sz="half" idx="2"/>
          </p:nvPr>
        </p:nvSpPr>
        <p:spPr>
          <a:xfrm>
            <a:off x="5328592" y="2492896"/>
            <a:ext cx="3358207" cy="3633267"/>
          </a:xfrm>
        </p:spPr>
        <p:txBody>
          <a:bodyPr>
            <a:normAutofit fontScale="92500"/>
          </a:bodyPr>
          <a:lstStyle/>
          <a:p>
            <a:pPr algn="l"/>
            <a:r>
              <a:rPr lang="en-NZ" b="0" i="0" dirty="0">
                <a:solidFill>
                  <a:srgbClr val="000000"/>
                </a:solidFill>
                <a:effectLst/>
                <a:latin typeface="system-ui"/>
              </a:rPr>
              <a:t>Ecclesiastes 12:12—</a:t>
            </a:r>
          </a:p>
          <a:p>
            <a:pPr algn="l"/>
            <a:r>
              <a:rPr lang="en-NZ" b="1" i="0" baseline="30000" dirty="0">
                <a:solidFill>
                  <a:srgbClr val="000000"/>
                </a:solidFill>
                <a:effectLst/>
                <a:latin typeface="system-ui"/>
              </a:rPr>
              <a:t>12</a:t>
            </a:r>
            <a:r>
              <a:rPr lang="en-NZ" b="0" i="0" dirty="0">
                <a:solidFill>
                  <a:srgbClr val="000000"/>
                </a:solidFill>
                <a:effectLst/>
                <a:latin typeface="system-ui"/>
              </a:rPr>
              <a:t>But beyond this, my son, be warned: the writing of many books is endless, and excessive devotion</a:t>
            </a:r>
            <a:r>
              <a:rPr lang="en-NZ" b="0" i="1" dirty="0">
                <a:solidFill>
                  <a:srgbClr val="000000"/>
                </a:solidFill>
                <a:effectLst/>
                <a:latin typeface="system-ui"/>
              </a:rPr>
              <a:t> to books</a:t>
            </a:r>
            <a:r>
              <a:rPr lang="en-NZ" b="0" i="0" dirty="0">
                <a:solidFill>
                  <a:srgbClr val="000000"/>
                </a:solidFill>
                <a:effectLst/>
                <a:latin typeface="system-ui"/>
              </a:rPr>
              <a:t> is wearying to the body. </a:t>
            </a:r>
            <a:r>
              <a:rPr lang="en-NZ" sz="1200" b="0" i="0" dirty="0">
                <a:solidFill>
                  <a:srgbClr val="000000"/>
                </a:solidFill>
                <a:effectLst/>
                <a:latin typeface="system-ui"/>
              </a:rPr>
              <a:t>(NASB95)</a:t>
            </a:r>
            <a:endParaRPr lang="en-NZ" dirty="0"/>
          </a:p>
        </p:txBody>
      </p:sp>
      <p:pic>
        <p:nvPicPr>
          <p:cNvPr id="7" name="Picture 6" descr="Child with glasses reading">
            <a:extLst>
              <a:ext uri="{FF2B5EF4-FFF2-40B4-BE49-F238E27FC236}">
                <a16:creationId xmlns:a16="http://schemas.microsoft.com/office/drawing/2014/main" id="{A61FB00A-D666-3399-16D3-A8555B41A7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30" r="8429"/>
          <a:stretch/>
        </p:blipFill>
        <p:spPr>
          <a:xfrm>
            <a:off x="0" y="1600199"/>
            <a:ext cx="5328593" cy="5160235"/>
          </a:xfrm>
          <a:prstGeom prst="rect">
            <a:avLst/>
          </a:prstGeom>
        </p:spPr>
      </p:pic>
    </p:spTree>
    <p:extLst>
      <p:ext uri="{BB962C8B-B14F-4D97-AF65-F5344CB8AC3E}">
        <p14:creationId xmlns:p14="http://schemas.microsoft.com/office/powerpoint/2010/main" val="3513428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6" name="Content Placeholder 5">
            <a:extLst>
              <a:ext uri="{FF2B5EF4-FFF2-40B4-BE49-F238E27FC236}">
                <a16:creationId xmlns:a16="http://schemas.microsoft.com/office/drawing/2014/main" id="{15C2628B-20A7-924C-CE9F-B88414775977}"/>
              </a:ext>
            </a:extLst>
          </p:cNvPr>
          <p:cNvSpPr>
            <a:spLocks noGrp="1"/>
          </p:cNvSpPr>
          <p:nvPr>
            <p:ph sz="half" idx="2"/>
          </p:nvPr>
        </p:nvSpPr>
        <p:spPr/>
        <p:txBody>
          <a:bodyPr/>
          <a:lstStyle/>
          <a:p>
            <a:endParaRPr lang="en-NZ"/>
          </a:p>
        </p:txBody>
      </p:sp>
      <p:pic>
        <p:nvPicPr>
          <p:cNvPr id="7" name="Picture 6" descr="Bread broken in half">
            <a:extLst>
              <a:ext uri="{FF2B5EF4-FFF2-40B4-BE49-F238E27FC236}">
                <a16:creationId xmlns:a16="http://schemas.microsoft.com/office/drawing/2014/main" id="{92BE3CC5-4531-53BC-38CE-89E86CD03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7"/>
          <a:stretch/>
        </p:blipFill>
        <p:spPr>
          <a:xfrm>
            <a:off x="456283" y="2568009"/>
            <a:ext cx="7996572" cy="4278312"/>
          </a:xfrm>
          <a:prstGeom prst="rect">
            <a:avLst/>
          </a:prstGeom>
        </p:spPr>
      </p:pic>
      <p:pic>
        <p:nvPicPr>
          <p:cNvPr id="9" name="Picture 8" descr="Bread broken in half">
            <a:extLst>
              <a:ext uri="{FF2B5EF4-FFF2-40B4-BE49-F238E27FC236}">
                <a16:creationId xmlns:a16="http://schemas.microsoft.com/office/drawing/2014/main" id="{E67636CF-F5D3-9AFF-61F6-029CABBF19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0473"/>
          <a:stretch/>
        </p:blipFill>
        <p:spPr>
          <a:xfrm>
            <a:off x="456283" y="564791"/>
            <a:ext cx="7996572" cy="2003218"/>
          </a:xfrm>
          <a:prstGeom prst="rect">
            <a:avLst/>
          </a:prstGeom>
        </p:spPr>
      </p:pic>
      <p:sp>
        <p:nvSpPr>
          <p:cNvPr id="10" name="TextBox 9">
            <a:extLst>
              <a:ext uri="{FF2B5EF4-FFF2-40B4-BE49-F238E27FC236}">
                <a16:creationId xmlns:a16="http://schemas.microsoft.com/office/drawing/2014/main" id="{04F09D20-A947-85FE-F0B6-73EA022F243F}"/>
              </a:ext>
            </a:extLst>
          </p:cNvPr>
          <p:cNvSpPr txBox="1"/>
          <p:nvPr/>
        </p:nvSpPr>
        <p:spPr>
          <a:xfrm>
            <a:off x="649914" y="775309"/>
            <a:ext cx="7996572" cy="3046988"/>
          </a:xfrm>
          <a:prstGeom prst="rect">
            <a:avLst/>
          </a:prstGeom>
          <a:noFill/>
        </p:spPr>
        <p:txBody>
          <a:bodyPr wrap="square">
            <a:spAutoFit/>
          </a:bodyPr>
          <a:lstStyle/>
          <a:p>
            <a:pPr algn="l"/>
            <a:r>
              <a:rPr lang="en-NZ" sz="3200" b="1" dirty="0">
                <a:latin typeface="system-ui"/>
              </a:rPr>
              <a:t>Deuteronomy 8:3—</a:t>
            </a:r>
            <a:endParaRPr lang="en-NZ" sz="3200" b="1" i="0" dirty="0">
              <a:effectLst/>
              <a:latin typeface="system-ui"/>
            </a:endParaRPr>
          </a:p>
          <a:p>
            <a:pPr algn="l"/>
            <a:r>
              <a:rPr lang="en-NZ" sz="3200" b="1" i="0" dirty="0">
                <a:effectLst/>
                <a:latin typeface="system-ui"/>
              </a:rPr>
              <a:t>He humbled you and let you be hungry, and fed you with manna… that He might make you understand that man does not live by bread alone, but man lives by everything that proceeds out of the mouth of the </a:t>
            </a:r>
            <a:r>
              <a:rPr lang="en-NZ" sz="3200" b="1" i="0" cap="small" dirty="0">
                <a:effectLst/>
                <a:latin typeface="system-ui"/>
              </a:rPr>
              <a:t>Lord</a:t>
            </a:r>
            <a:r>
              <a:rPr lang="en-NZ" sz="3200" b="1" i="0" dirty="0">
                <a:effectLst/>
                <a:latin typeface="system-ui"/>
              </a:rPr>
              <a:t>.</a:t>
            </a:r>
          </a:p>
        </p:txBody>
      </p:sp>
    </p:spTree>
    <p:extLst>
      <p:ext uri="{BB962C8B-B14F-4D97-AF65-F5344CB8AC3E}">
        <p14:creationId xmlns:p14="http://schemas.microsoft.com/office/powerpoint/2010/main" val="86760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There’s a great Day Coming…</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7" name="Picture 6" descr="Thumbtack on a calendar date">
            <a:extLst>
              <a:ext uri="{FF2B5EF4-FFF2-40B4-BE49-F238E27FC236}">
                <a16:creationId xmlns:a16="http://schemas.microsoft.com/office/drawing/2014/main" id="{9E03425B-241E-B67A-F1D0-0D31B2E05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19" y="1872490"/>
            <a:ext cx="4680520" cy="3119585"/>
          </a:xfrm>
          <a:prstGeom prst="rect">
            <a:avLst/>
          </a:prstGeom>
        </p:spPr>
      </p:pic>
      <p:pic>
        <p:nvPicPr>
          <p:cNvPr id="8194" name="Picture 2" descr="Prepare to meet thy God - YouTube">
            <a:extLst>
              <a:ext uri="{FF2B5EF4-FFF2-40B4-BE49-F238E27FC236}">
                <a16:creationId xmlns:a16="http://schemas.microsoft.com/office/drawing/2014/main" id="{C712A25C-DA7D-334F-76F3-1582076CD8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059832" y="3357157"/>
            <a:ext cx="5431826" cy="304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26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A8F2B-3925-9929-AAE2-D15AD51E5409}"/>
              </a:ext>
            </a:extLst>
          </p:cNvPr>
          <p:cNvSpPr>
            <a:spLocks noGrp="1"/>
          </p:cNvSpPr>
          <p:nvPr>
            <p:ph idx="1"/>
          </p:nvPr>
        </p:nvSpPr>
        <p:spPr>
          <a:xfrm>
            <a:off x="457200" y="404664"/>
            <a:ext cx="8229600" cy="1540768"/>
          </a:xfrm>
        </p:spPr>
        <p:txBody>
          <a:bodyPr>
            <a:normAutofit lnSpcReduction="10000"/>
          </a:bodyPr>
          <a:lstStyle/>
          <a:p>
            <a:pPr algn="l"/>
            <a:r>
              <a:rPr lang="en-NZ" b="1" dirty="0">
                <a:latin typeface="system-ui"/>
              </a:rPr>
              <a:t>Galatians 3:27—</a:t>
            </a:r>
            <a:endParaRPr lang="en-NZ" b="1" i="0" dirty="0">
              <a:effectLst/>
              <a:latin typeface="system-ui"/>
            </a:endParaRPr>
          </a:p>
          <a:p>
            <a:pPr algn="l"/>
            <a:r>
              <a:rPr lang="en-NZ" b="1" i="0" dirty="0">
                <a:solidFill>
                  <a:srgbClr val="000000"/>
                </a:solidFill>
                <a:effectLst/>
                <a:latin typeface="system-ui"/>
              </a:rPr>
              <a:t>For all of you who were baptized into Christ have clothed yourselves with Christ. </a:t>
            </a:r>
            <a:r>
              <a:rPr lang="en-NZ" sz="1400" b="1" i="0" dirty="0">
                <a:solidFill>
                  <a:srgbClr val="000000"/>
                </a:solidFill>
                <a:effectLst/>
                <a:latin typeface="system-ui"/>
              </a:rPr>
              <a:t>(NASB95)</a:t>
            </a:r>
          </a:p>
        </p:txBody>
      </p:sp>
      <p:pic>
        <p:nvPicPr>
          <p:cNvPr id="11266" name="Picture 2" descr="Adult Female Full Immersion Baptism | Sharefaith Media">
            <a:extLst>
              <a:ext uri="{FF2B5EF4-FFF2-40B4-BE49-F238E27FC236}">
                <a16:creationId xmlns:a16="http://schemas.microsoft.com/office/drawing/2014/main" id="{9C6A4188-DDB2-AAFB-C970-1C14C2555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50316"/>
            <a:ext cx="7008068" cy="47864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D724656-0797-93CF-D62A-39DCD7063ED9}"/>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3</a:t>
            </a:r>
          </a:p>
        </p:txBody>
      </p:sp>
    </p:spTree>
    <p:extLst>
      <p:ext uri="{BB962C8B-B14F-4D97-AF65-F5344CB8AC3E}">
        <p14:creationId xmlns:p14="http://schemas.microsoft.com/office/powerpoint/2010/main" val="281941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Autofit/>
          </a:bodyPr>
          <a:lstStyle/>
          <a:p>
            <a:pPr algn="l"/>
            <a:r>
              <a:rPr lang="en-NZ" i="0" dirty="0">
                <a:effectLst/>
                <a:latin typeface="system-ui"/>
              </a:rPr>
              <a:t>Life for the Christian is to be enjoyed…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10" name="Content Placeholder 9">
            <a:extLst>
              <a:ext uri="{FF2B5EF4-FFF2-40B4-BE49-F238E27FC236}">
                <a16:creationId xmlns:a16="http://schemas.microsoft.com/office/drawing/2014/main" id="{BC7E7AA1-12D2-6B62-75A4-0DAF679057CE}"/>
              </a:ext>
            </a:extLst>
          </p:cNvPr>
          <p:cNvSpPr>
            <a:spLocks noGrp="1"/>
          </p:cNvSpPr>
          <p:nvPr>
            <p:ph sz="half" idx="2"/>
          </p:nvPr>
        </p:nvSpPr>
        <p:spPr>
          <a:xfrm>
            <a:off x="4648200" y="2348880"/>
            <a:ext cx="4038600" cy="3777283"/>
          </a:xfrm>
        </p:spPr>
        <p:txBody>
          <a:bodyPr>
            <a:normAutofit/>
          </a:bodyPr>
          <a:lstStyle/>
          <a:p>
            <a:endParaRPr lang="en-NZ" dirty="0"/>
          </a:p>
        </p:txBody>
      </p:sp>
      <p:pic>
        <p:nvPicPr>
          <p:cNvPr id="6146" name="Picture 2" descr="&quot;Rejoice in the Lord&quot; — Concord Road Church Of Christ, Brentwood TN">
            <a:extLst>
              <a:ext uri="{FF2B5EF4-FFF2-40B4-BE49-F238E27FC236}">
                <a16:creationId xmlns:a16="http://schemas.microsoft.com/office/drawing/2014/main" id="{E2FF76E9-D19F-1F55-6EEE-93AA355AA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4" y="134076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Autofit/>
          </a:bodyPr>
          <a:lstStyle/>
          <a:p>
            <a:pPr algn="l"/>
            <a:r>
              <a:rPr lang="en-NZ" dirty="0">
                <a:latin typeface="system-ui"/>
              </a:rPr>
              <a:t>Proverbs 18:22—</a:t>
            </a:r>
            <a:endParaRPr lang="en-NZ" i="0" dirty="0">
              <a:effectLst/>
              <a:latin typeface="system-ui"/>
            </a:endParaRPr>
          </a:p>
          <a:p>
            <a:pPr marL="0" indent="0" algn="l">
              <a:buNone/>
            </a:pPr>
            <a:r>
              <a:rPr lang="en-NZ" i="0" dirty="0">
                <a:effectLst/>
                <a:latin typeface="system-ui"/>
              </a:rPr>
              <a:t>He who finds a wife finds a good thing </a:t>
            </a:r>
          </a:p>
          <a:p>
            <a:pPr marL="0" indent="0" algn="l">
              <a:buNone/>
            </a:pPr>
            <a:r>
              <a:rPr lang="en-NZ" i="0" dirty="0">
                <a:effectLst/>
                <a:latin typeface="system-ui"/>
              </a:rPr>
              <a:t>And obtains favour from the </a:t>
            </a:r>
            <a:r>
              <a:rPr lang="en-NZ" i="0" cap="small" dirty="0">
                <a:effectLst/>
                <a:latin typeface="system-ui"/>
              </a:rPr>
              <a:t>Lord</a:t>
            </a:r>
            <a:r>
              <a:rPr lang="en-NZ" i="0" dirty="0">
                <a:effectLst/>
                <a:latin typeface="system-ui"/>
              </a:rPr>
              <a:t>.</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5122" name="Picture 2" descr="PaperPortraits.com: Custom Wedding Silhouette">
            <a:extLst>
              <a:ext uri="{FF2B5EF4-FFF2-40B4-BE49-F238E27FC236}">
                <a16:creationId xmlns:a16="http://schemas.microsoft.com/office/drawing/2014/main" id="{F8F5C8A5-C31D-BBC8-F1E1-5EE1C57633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573" y="2348880"/>
            <a:ext cx="2083215" cy="40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8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92500"/>
          </a:bodyPr>
          <a:lstStyle/>
          <a:p>
            <a:pPr marL="0" indent="0">
              <a:buNone/>
            </a:pPr>
            <a:r>
              <a:rPr lang="en-NZ" sz="3600" dirty="0"/>
              <a:t>But first memories are somewhere back here…</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sp>
        <p:nvSpPr>
          <p:cNvPr id="10" name="Content Placeholder 9">
            <a:extLst>
              <a:ext uri="{FF2B5EF4-FFF2-40B4-BE49-F238E27FC236}">
                <a16:creationId xmlns:a16="http://schemas.microsoft.com/office/drawing/2014/main" id="{BC7E7AA1-12D2-6B62-75A4-0DAF679057CE}"/>
              </a:ext>
            </a:extLst>
          </p:cNvPr>
          <p:cNvSpPr>
            <a:spLocks noGrp="1"/>
          </p:cNvSpPr>
          <p:nvPr>
            <p:ph sz="half" idx="2"/>
          </p:nvPr>
        </p:nvSpPr>
        <p:spPr>
          <a:xfrm>
            <a:off x="457200" y="4797152"/>
            <a:ext cx="8229600" cy="2060848"/>
          </a:xfrm>
        </p:spPr>
        <p:txBody>
          <a:bodyPr>
            <a:normAutofit fontScale="92500"/>
          </a:bodyPr>
          <a:lstStyle/>
          <a:p>
            <a:pPr algn="l"/>
            <a:r>
              <a:rPr lang="en-NZ" b="0" i="0" dirty="0">
                <a:solidFill>
                  <a:srgbClr val="000000"/>
                </a:solidFill>
                <a:effectLst/>
                <a:latin typeface="system-ui"/>
              </a:rPr>
              <a:t>Psalm 127:4-5—</a:t>
            </a:r>
          </a:p>
          <a:p>
            <a:pPr algn="l"/>
            <a:r>
              <a:rPr lang="en-NZ" b="1" i="0" baseline="30000" dirty="0">
                <a:solidFill>
                  <a:srgbClr val="000000"/>
                </a:solidFill>
                <a:effectLst/>
                <a:latin typeface="system-ui"/>
              </a:rPr>
              <a:t>4 </a:t>
            </a:r>
            <a:r>
              <a:rPr lang="en-NZ" b="0" i="0" dirty="0">
                <a:solidFill>
                  <a:srgbClr val="000000"/>
                </a:solidFill>
                <a:effectLst/>
                <a:latin typeface="system-ui"/>
              </a:rPr>
              <a:t>Like arrows in the hand of a warrior,</a:t>
            </a:r>
            <a:br>
              <a:rPr lang="en-NZ" b="0" i="0" dirty="0">
                <a:solidFill>
                  <a:srgbClr val="000000"/>
                </a:solidFill>
                <a:effectLst/>
                <a:latin typeface="system-ui"/>
              </a:rPr>
            </a:br>
            <a:r>
              <a:rPr lang="en-NZ" b="0" i="0" dirty="0">
                <a:solidFill>
                  <a:srgbClr val="000000"/>
                </a:solidFill>
                <a:effectLst/>
                <a:latin typeface="system-ui"/>
              </a:rPr>
              <a:t>So are the children of one’s youth.</a:t>
            </a:r>
            <a:br>
              <a:rPr lang="en-NZ" b="0" i="0" dirty="0">
                <a:solidFill>
                  <a:srgbClr val="000000"/>
                </a:solidFill>
                <a:effectLst/>
                <a:latin typeface="system-ui"/>
              </a:rPr>
            </a:br>
            <a:r>
              <a:rPr lang="en-NZ" b="1" i="0" baseline="30000" dirty="0">
                <a:solidFill>
                  <a:srgbClr val="000000"/>
                </a:solidFill>
                <a:effectLst/>
                <a:latin typeface="system-ui"/>
              </a:rPr>
              <a:t>5 </a:t>
            </a:r>
            <a:r>
              <a:rPr lang="en-NZ" b="0" i="0" dirty="0">
                <a:solidFill>
                  <a:srgbClr val="000000"/>
                </a:solidFill>
                <a:effectLst/>
                <a:latin typeface="system-ui"/>
              </a:rPr>
              <a:t>How blessed is the man whose quiver is full of them;</a:t>
            </a:r>
          </a:p>
        </p:txBody>
      </p:sp>
      <p:pic>
        <p:nvPicPr>
          <p:cNvPr id="3078" name="Picture 6" descr="joy*us designs: Family Silhouette">
            <a:extLst>
              <a:ext uri="{FF2B5EF4-FFF2-40B4-BE49-F238E27FC236}">
                <a16:creationId xmlns:a16="http://schemas.microsoft.com/office/drawing/2014/main" id="{E1F363F8-EBC8-C42B-4F47-D486E89DA8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0" b="11636"/>
          <a:stretch/>
        </p:blipFill>
        <p:spPr bwMode="auto">
          <a:xfrm>
            <a:off x="611560" y="1268760"/>
            <a:ext cx="499172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6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endParaRPr lang="en-NZ" dirty="0"/>
          </a:p>
        </p:txBody>
      </p:sp>
    </p:spTree>
    <p:extLst>
      <p:ext uri="{BB962C8B-B14F-4D97-AF65-F5344CB8AC3E}">
        <p14:creationId xmlns:p14="http://schemas.microsoft.com/office/powerpoint/2010/main" val="93124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endParaRPr lang="en-NZ" dirty="0"/>
          </a:p>
        </p:txBody>
      </p:sp>
    </p:spTree>
    <p:extLst>
      <p:ext uri="{BB962C8B-B14F-4D97-AF65-F5344CB8AC3E}">
        <p14:creationId xmlns:p14="http://schemas.microsoft.com/office/powerpoint/2010/main" val="252304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Counting Myself Blessed…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solidFill>
                  <a:schemeClr val="bg1"/>
                </a:solidFill>
              </a:rPr>
              <a:t>Series: Going Home Part 3. A</a:t>
            </a:r>
            <a:r>
              <a:rPr lang="en-NZ" sz="2400" i="0" dirty="0">
                <a:solidFill>
                  <a:schemeClr val="bg1"/>
                </a:solidFill>
                <a:effectLst/>
              </a:rPr>
              <a:t>t Home in the Body</a:t>
            </a:r>
            <a:r>
              <a:rPr lang="en-US" sz="2400" b="1" dirty="0"/>
              <a:t> </a:t>
            </a:r>
          </a:p>
        </p:txBody>
      </p:sp>
      <p:pic>
        <p:nvPicPr>
          <p:cNvPr id="8" name="Content Placeholder 5" descr="Top view of bacon and eggs on a plate">
            <a:extLst>
              <a:ext uri="{FF2B5EF4-FFF2-40B4-BE49-F238E27FC236}">
                <a16:creationId xmlns:a16="http://schemas.microsoft.com/office/drawing/2014/main" id="{92FB4ABB-46C2-F809-07D0-AD8F52FC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8229600" cy="5173483"/>
          </a:xfrm>
          <a:prstGeom prst="rect">
            <a:avLst/>
          </a:prstGeom>
        </p:spPr>
      </p:pic>
      <p:sp>
        <p:nvSpPr>
          <p:cNvPr id="9" name="Content Placeholder 5">
            <a:extLst>
              <a:ext uri="{FF2B5EF4-FFF2-40B4-BE49-F238E27FC236}">
                <a16:creationId xmlns:a16="http://schemas.microsoft.com/office/drawing/2014/main" id="{B970BBEF-39A1-D390-15B2-3554B7DBE638}"/>
              </a:ext>
            </a:extLst>
          </p:cNvPr>
          <p:cNvSpPr txBox="1">
            <a:spLocks/>
          </p:cNvSpPr>
          <p:nvPr/>
        </p:nvSpPr>
        <p:spPr>
          <a:xfrm>
            <a:off x="827584" y="1916832"/>
            <a:ext cx="3312368" cy="43924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You probably got up this morning with plenty of:</a:t>
            </a:r>
          </a:p>
          <a:p>
            <a:pPr lvl="1"/>
            <a:r>
              <a:rPr lang="en-NZ" dirty="0"/>
              <a:t>Food</a:t>
            </a:r>
          </a:p>
          <a:p>
            <a:pPr lvl="1"/>
            <a:r>
              <a:rPr lang="en-NZ" dirty="0"/>
              <a:t>Clothing</a:t>
            </a:r>
          </a:p>
          <a:p>
            <a:pPr lvl="1"/>
            <a:endParaRPr lang="en-NZ" dirty="0"/>
          </a:p>
        </p:txBody>
      </p:sp>
    </p:spTree>
    <p:extLst>
      <p:ext uri="{BB962C8B-B14F-4D97-AF65-F5344CB8AC3E}">
        <p14:creationId xmlns:p14="http://schemas.microsoft.com/office/powerpoint/2010/main" val="164074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2857</TotalTime>
  <Words>1504</Words>
  <Application>Microsoft Office PowerPoint</Application>
  <PresentationFormat>On-screen Show (4:3)</PresentationFormat>
  <Paragraphs>228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Comic Sans MS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Carpenter</dc:title>
  <dc:creator>John</dc:creator>
  <cp:lastModifiedBy>HODGMAN, Geoff (BOSTSC)</cp:lastModifiedBy>
  <cp:revision>19</cp:revision>
  <dcterms:created xsi:type="dcterms:W3CDTF">2015-09-12T05:35:24Z</dcterms:created>
  <dcterms:modified xsi:type="dcterms:W3CDTF">2022-12-28T03:43:27Z</dcterms:modified>
</cp:coreProperties>
</file>