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77" r:id="rId2"/>
    <p:sldId id="256" r:id="rId3"/>
    <p:sldId id="379" r:id="rId4"/>
    <p:sldId id="388" r:id="rId5"/>
    <p:sldId id="380" r:id="rId6"/>
    <p:sldId id="389" r:id="rId7"/>
    <p:sldId id="390" r:id="rId8"/>
    <p:sldId id="391" r:id="rId9"/>
    <p:sldId id="392" r:id="rId10"/>
    <p:sldId id="411" r:id="rId11"/>
    <p:sldId id="381" r:id="rId12"/>
    <p:sldId id="393" r:id="rId13"/>
    <p:sldId id="382" r:id="rId14"/>
    <p:sldId id="394" r:id="rId15"/>
    <p:sldId id="395" r:id="rId16"/>
    <p:sldId id="396" r:id="rId17"/>
    <p:sldId id="383" r:id="rId18"/>
    <p:sldId id="397" r:id="rId19"/>
    <p:sldId id="398" r:id="rId20"/>
    <p:sldId id="399" r:id="rId21"/>
    <p:sldId id="400" r:id="rId22"/>
    <p:sldId id="401" r:id="rId23"/>
    <p:sldId id="385" r:id="rId24"/>
    <p:sldId id="417" r:id="rId25"/>
    <p:sldId id="384" r:id="rId26"/>
    <p:sldId id="402" r:id="rId27"/>
    <p:sldId id="403" r:id="rId28"/>
    <p:sldId id="404" r:id="rId29"/>
    <p:sldId id="405" r:id="rId30"/>
    <p:sldId id="406" r:id="rId31"/>
    <p:sldId id="386" r:id="rId32"/>
    <p:sldId id="407" r:id="rId33"/>
    <p:sldId id="408" r:id="rId34"/>
    <p:sldId id="409" r:id="rId35"/>
    <p:sldId id="410" r:id="rId36"/>
    <p:sldId id="387" r:id="rId37"/>
    <p:sldId id="278" r:id="rId38"/>
    <p:sldId id="412" r:id="rId39"/>
    <p:sldId id="413" r:id="rId40"/>
    <p:sldId id="414" r:id="rId41"/>
    <p:sldId id="279" r:id="rId42"/>
    <p:sldId id="282" r:id="rId43"/>
    <p:sldId id="280" r:id="rId44"/>
    <p:sldId id="415" r:id="rId45"/>
    <p:sldId id="416" r:id="rId46"/>
    <p:sldId id="281" r:id="rId47"/>
    <p:sldId id="275" r:id="rId48"/>
    <p:sldId id="27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1C7C-52F5-4207-A08F-23BF8AB49307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12C1-4252-4B1E-9C64-8FF02C30B9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42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067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801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57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58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051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29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718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44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128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4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7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E0D-0D53-420B-9253-B2914D82EC45}" type="datetimeFigureOut">
              <a:rPr lang="en-NZ" smtClean="0"/>
              <a:t>24/04/2022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612B-5CD9-415B-A235-039FED4C31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5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Hope – Full.</a:t>
            </a:r>
          </a:p>
          <a:p>
            <a:endParaRPr lang="en-US" sz="800" dirty="0"/>
          </a:p>
          <a:p>
            <a:r>
              <a:rPr lang="en-US" sz="3400" b="1" dirty="0"/>
              <a:t>Part 1. “Hold on Tight!”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24 April 2022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r>
              <a:rPr lang="en-NZ" dirty="0"/>
              <a:t>Church is for:</a:t>
            </a:r>
          </a:p>
          <a:p>
            <a:pPr lvl="1"/>
            <a:r>
              <a:rPr lang="en-NZ" sz="2800" dirty="0"/>
              <a:t>Old people.</a:t>
            </a:r>
          </a:p>
          <a:p>
            <a:pPr lvl="1"/>
            <a:r>
              <a:rPr lang="en-NZ" sz="2800" dirty="0"/>
              <a:t>The Lonely.</a:t>
            </a:r>
          </a:p>
          <a:p>
            <a:pPr lvl="1"/>
            <a:r>
              <a:rPr lang="en-NZ" sz="2800" dirty="0"/>
              <a:t>The Emotionally infirm.</a:t>
            </a:r>
          </a:p>
          <a:p>
            <a:pPr lvl="1"/>
            <a:r>
              <a:rPr lang="en-NZ" sz="2800" dirty="0"/>
              <a:t>Kids.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0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dirty="0"/>
              <a:t>“Church”— The place to be a kid again.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may contain: 1 person, child and text">
            <a:extLst>
              <a:ext uri="{FF2B5EF4-FFF2-40B4-BE49-F238E27FC236}">
                <a16:creationId xmlns:a16="http://schemas.microsoft.com/office/drawing/2014/main" id="{FBB75B23-4D57-4A46-8B57-367D43784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9616"/>
          <a:stretch/>
        </p:blipFill>
        <p:spPr bwMode="auto">
          <a:xfrm>
            <a:off x="0" y="1825625"/>
            <a:ext cx="52707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dirty="0"/>
              <a:t>“Church”— The place to be a kid again.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704" y="1825625"/>
            <a:ext cx="3244645" cy="4351338"/>
          </a:xfrm>
        </p:spPr>
        <p:txBody>
          <a:bodyPr>
            <a:normAutofit/>
          </a:bodyPr>
          <a:lstStyle/>
          <a:p>
            <a:r>
              <a:rPr lang="en-NZ" sz="2800" dirty="0"/>
              <a:t>Mark 10:15—</a:t>
            </a:r>
          </a:p>
          <a:p>
            <a:r>
              <a:rPr lang="en-NZ" sz="2800" dirty="0"/>
              <a:t>Truly, I say to you, whoever does not receive the kingdom of God like a child shall not enter it.”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may contain: 1 person, child and text">
            <a:extLst>
              <a:ext uri="{FF2B5EF4-FFF2-40B4-BE49-F238E27FC236}">
                <a16:creationId xmlns:a16="http://schemas.microsoft.com/office/drawing/2014/main" id="{FBB75B23-4D57-4A46-8B57-367D43784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9616"/>
          <a:stretch/>
        </p:blipFill>
        <p:spPr bwMode="auto">
          <a:xfrm>
            <a:off x="0" y="1825625"/>
            <a:ext cx="52707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2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Hope—On Solid 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16820-3A7B-4699-8EA8-4D01250FF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762000" y="1212850"/>
            <a:ext cx="7620000" cy="36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1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Hope—On Solid 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48" y="5032376"/>
            <a:ext cx="8043402" cy="1649208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How are your confidence levels?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16820-3A7B-4699-8EA8-4D01250FF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762000" y="1212850"/>
            <a:ext cx="7620000" cy="36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5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Hope—On Solid 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48" y="5032376"/>
            <a:ext cx="8043402" cy="1649208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How are your confidence levels?</a:t>
            </a:r>
          </a:p>
          <a:p>
            <a:pPr fontAlgn="base"/>
            <a:r>
              <a:rPr lang="en-NZ" dirty="0"/>
              <a:t>Doubts is unnecessary and destructive.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16820-3A7B-4699-8EA8-4D01250FF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762000" y="1212850"/>
            <a:ext cx="7620000" cy="36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6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Hope—On Solid 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48" y="5032376"/>
            <a:ext cx="8043402" cy="1649208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How are your confidence levels?</a:t>
            </a:r>
          </a:p>
          <a:p>
            <a:pPr fontAlgn="base"/>
            <a:r>
              <a:rPr lang="en-NZ" dirty="0"/>
              <a:t>Doubts is unnecessary and destructive.</a:t>
            </a:r>
          </a:p>
          <a:p>
            <a:pPr fontAlgn="base"/>
            <a:r>
              <a:rPr lang="en-NZ" dirty="0"/>
              <a:t>Faith is our focus.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16820-3A7B-4699-8EA8-4D01250FF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762000" y="1212850"/>
            <a:ext cx="7620000" cy="36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2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5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778238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3000" dirty="0"/>
              <a:t>Not founded upon: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Fables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Fiction, or 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Feelings. </a:t>
            </a:r>
          </a:p>
          <a:p>
            <a:pPr lvl="1"/>
            <a:endParaRPr lang="en-NZ" sz="2800" dirty="0">
              <a:solidFill>
                <a:schemeClr val="bg1"/>
              </a:solidFill>
            </a:endParaRPr>
          </a:p>
          <a:p>
            <a:pPr algn="l"/>
            <a:r>
              <a:rPr lang="en-NZ" spc="-100" dirty="0">
                <a:solidFill>
                  <a:schemeClr val="bg1"/>
                </a:solidFill>
                <a:latin typeface="system-ui"/>
              </a:rPr>
              <a:t>2 Peter 1:16—</a:t>
            </a:r>
            <a:br>
              <a:rPr lang="en-NZ" spc="-100" dirty="0">
                <a:solidFill>
                  <a:schemeClr val="bg1"/>
                </a:solidFill>
              </a:rPr>
            </a:br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Eyewitnesses</a:t>
            </a:r>
          </a:p>
          <a:p>
            <a:pPr algn="l"/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For we did not follow cleverly devised tales when we made known to you the power and coming of our Lord Jesus Christ, but we were eyewitnesses of His majesty.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4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778238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3000" dirty="0"/>
              <a:t>Not founded upon:</a:t>
            </a:r>
          </a:p>
          <a:p>
            <a:pPr lvl="1"/>
            <a:r>
              <a:rPr lang="en-NZ" sz="3000" dirty="0"/>
              <a:t>Fables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Fiction, or 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Feelings. </a:t>
            </a:r>
          </a:p>
          <a:p>
            <a:pPr lvl="1"/>
            <a:endParaRPr lang="en-NZ" sz="2800" dirty="0">
              <a:solidFill>
                <a:schemeClr val="bg1"/>
              </a:solidFill>
            </a:endParaRPr>
          </a:p>
          <a:p>
            <a:pPr algn="l"/>
            <a:r>
              <a:rPr lang="en-NZ" spc="-100" dirty="0">
                <a:solidFill>
                  <a:schemeClr val="bg1"/>
                </a:solidFill>
                <a:latin typeface="system-ui"/>
              </a:rPr>
              <a:t>2 Peter 1:16—</a:t>
            </a:r>
            <a:br>
              <a:rPr lang="en-NZ" spc="-100" dirty="0">
                <a:solidFill>
                  <a:schemeClr val="bg1"/>
                </a:solidFill>
              </a:rPr>
            </a:br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Eyewitnesses</a:t>
            </a:r>
          </a:p>
          <a:p>
            <a:pPr algn="l"/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For we did not follow cleverly devised tales when we made known to you the power and coming of our Lord Jesus Christ, but we were eyewitnesses of His majesty.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108F-4C84-475D-BB56-55B1FE6CD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33394"/>
            <a:ext cx="7772400" cy="1099929"/>
          </a:xfrm>
        </p:spPr>
        <p:txBody>
          <a:bodyPr>
            <a:normAutofit/>
          </a:bodyPr>
          <a:lstStyle/>
          <a:p>
            <a:r>
              <a:rPr lang="en-NZ" dirty="0"/>
              <a:t>Hope – Hold on tight!</a:t>
            </a:r>
          </a:p>
        </p:txBody>
      </p:sp>
      <p:pic>
        <p:nvPicPr>
          <p:cNvPr id="18434" name="Picture 2" descr="Image result for Hold on tight">
            <a:extLst>
              <a:ext uri="{FF2B5EF4-FFF2-40B4-BE49-F238E27FC236}">
                <a16:creationId xmlns:a16="http://schemas.microsoft.com/office/drawing/2014/main" id="{918AD74F-B14F-41AC-8F77-85E276B4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/>
        </p:blipFill>
        <p:spPr bwMode="auto">
          <a:xfrm>
            <a:off x="2480807" y="501445"/>
            <a:ext cx="4182386" cy="47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C80B5-4A40-453B-96A9-43AE35D60E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Series: Hope – Full. </a:t>
            </a:r>
            <a:r>
              <a:rPr lang="en-US" sz="2800" b="1"/>
              <a:t>Part 1. “Hold on Tight!”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30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778238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3000" dirty="0"/>
              <a:t>Not founded upon:</a:t>
            </a:r>
          </a:p>
          <a:p>
            <a:pPr lvl="1"/>
            <a:r>
              <a:rPr lang="en-NZ" sz="3000" dirty="0"/>
              <a:t>Fables</a:t>
            </a:r>
          </a:p>
          <a:p>
            <a:pPr lvl="1"/>
            <a:r>
              <a:rPr lang="en-NZ" sz="3000" dirty="0"/>
              <a:t>Fiction, or </a:t>
            </a:r>
          </a:p>
          <a:p>
            <a:pPr lvl="1"/>
            <a:r>
              <a:rPr lang="en-NZ" sz="3000" dirty="0">
                <a:solidFill>
                  <a:schemeClr val="bg1"/>
                </a:solidFill>
              </a:rPr>
              <a:t>Feelings. </a:t>
            </a:r>
          </a:p>
          <a:p>
            <a:pPr lvl="1"/>
            <a:endParaRPr lang="en-NZ" sz="2800" dirty="0">
              <a:solidFill>
                <a:schemeClr val="bg1"/>
              </a:solidFill>
            </a:endParaRPr>
          </a:p>
          <a:p>
            <a:pPr algn="l"/>
            <a:r>
              <a:rPr lang="en-NZ" spc="-100" dirty="0">
                <a:solidFill>
                  <a:schemeClr val="bg1"/>
                </a:solidFill>
                <a:latin typeface="system-ui"/>
              </a:rPr>
              <a:t>2 Peter 1:16—</a:t>
            </a:r>
            <a:br>
              <a:rPr lang="en-NZ" spc="-100" dirty="0">
                <a:solidFill>
                  <a:schemeClr val="bg1"/>
                </a:solidFill>
              </a:rPr>
            </a:br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Eyewitnesses</a:t>
            </a:r>
          </a:p>
          <a:p>
            <a:pPr algn="l"/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For we did not follow cleverly devised tales when we made known to you the power and coming of our Lord Jesus Christ, but we were eyewitnesses of His majesty.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1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778238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3000" dirty="0"/>
              <a:t>Not founded upon:</a:t>
            </a:r>
          </a:p>
          <a:p>
            <a:pPr lvl="1"/>
            <a:r>
              <a:rPr lang="en-NZ" sz="3000" dirty="0"/>
              <a:t>Fables</a:t>
            </a:r>
          </a:p>
          <a:p>
            <a:pPr lvl="1"/>
            <a:r>
              <a:rPr lang="en-NZ" sz="3000" dirty="0"/>
              <a:t>Fiction, or </a:t>
            </a:r>
          </a:p>
          <a:p>
            <a:pPr lvl="1"/>
            <a:r>
              <a:rPr lang="en-NZ" sz="3000" dirty="0"/>
              <a:t>Feelings. </a:t>
            </a:r>
          </a:p>
          <a:p>
            <a:pPr lvl="1"/>
            <a:endParaRPr lang="en-NZ" sz="2800" dirty="0"/>
          </a:p>
          <a:p>
            <a:pPr algn="l"/>
            <a:r>
              <a:rPr lang="en-NZ" spc="-100" dirty="0">
                <a:solidFill>
                  <a:schemeClr val="bg1"/>
                </a:solidFill>
                <a:latin typeface="system-ui"/>
              </a:rPr>
              <a:t>2 Peter 1:16—</a:t>
            </a:r>
            <a:br>
              <a:rPr lang="en-NZ" spc="-100" dirty="0">
                <a:solidFill>
                  <a:schemeClr val="bg1"/>
                </a:solidFill>
              </a:rPr>
            </a:br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Eyewitnesses</a:t>
            </a:r>
          </a:p>
          <a:p>
            <a:pPr algn="l"/>
            <a:r>
              <a:rPr lang="en-NZ" b="0" i="0" spc="-100" dirty="0">
                <a:solidFill>
                  <a:schemeClr val="bg1"/>
                </a:solidFill>
                <a:effectLst/>
                <a:latin typeface="system-ui"/>
              </a:rPr>
              <a:t>For we did not follow cleverly devised tales when we made known to you the power and coming of our Lord Jesus Christ, but we were eyewitnesses of His majesty.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7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778238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3000" dirty="0"/>
              <a:t>Not founded upon:</a:t>
            </a:r>
          </a:p>
          <a:p>
            <a:pPr lvl="1"/>
            <a:r>
              <a:rPr lang="en-NZ" sz="3000" dirty="0"/>
              <a:t>Fables</a:t>
            </a:r>
          </a:p>
          <a:p>
            <a:pPr lvl="1"/>
            <a:r>
              <a:rPr lang="en-NZ" sz="3000" dirty="0"/>
              <a:t>Fiction, or </a:t>
            </a:r>
          </a:p>
          <a:p>
            <a:pPr lvl="1"/>
            <a:r>
              <a:rPr lang="en-NZ" sz="3000" dirty="0"/>
              <a:t>Feelings. </a:t>
            </a:r>
          </a:p>
          <a:p>
            <a:pPr lvl="1"/>
            <a:endParaRPr lang="en-NZ" sz="2800" dirty="0"/>
          </a:p>
          <a:p>
            <a:pPr algn="l"/>
            <a:r>
              <a:rPr lang="en-NZ" spc="-100" dirty="0">
                <a:solidFill>
                  <a:srgbClr val="952004"/>
                </a:solidFill>
                <a:latin typeface="system-ui"/>
              </a:rPr>
              <a:t>2 Peter 1:16—</a:t>
            </a:r>
            <a:br>
              <a:rPr lang="en-NZ" spc="-100" dirty="0"/>
            </a:br>
            <a:r>
              <a:rPr lang="en-NZ" b="0" i="0" spc="-100" dirty="0">
                <a:solidFill>
                  <a:srgbClr val="4A4A4A"/>
                </a:solidFill>
                <a:effectLst/>
                <a:latin typeface="system-ui"/>
              </a:rPr>
              <a:t>Eyewitnesses</a:t>
            </a:r>
          </a:p>
          <a:p>
            <a:pPr algn="l"/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For we did not follow cleverly devised tales when we made known to you the power and coming of our Lord Jesus Christ, but we were eyewitnesses of His majesty.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6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Hope is not:</a:t>
            </a:r>
          </a:p>
          <a:p>
            <a:pPr lvl="1" fontAlgn="base"/>
            <a:r>
              <a:rPr lang="en-NZ" sz="2800" dirty="0"/>
              <a:t>Wishful thinking.</a:t>
            </a:r>
          </a:p>
          <a:p>
            <a:pPr lvl="1" fontAlgn="base"/>
            <a:r>
              <a:rPr lang="en-NZ" sz="2800" dirty="0"/>
              <a:t>Whistling in the dark.</a:t>
            </a:r>
          </a:p>
          <a:p>
            <a:pPr lvl="1" fontAlgn="base"/>
            <a:r>
              <a:rPr lang="en-NZ" sz="2800" dirty="0"/>
              <a:t>A wimpy way of thinking.</a:t>
            </a:r>
          </a:p>
          <a:p>
            <a:pPr lvl="1" fontAlgn="base"/>
            <a:r>
              <a:rPr lang="en-NZ" sz="2800" dirty="0"/>
              <a:t>Not some Pollyanna approach to life.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  <a:p>
            <a:pPr marL="457200" lvl="1" indent="0">
              <a:buNone/>
            </a:pPr>
            <a:r>
              <a:rPr lang="en-NZ" sz="4800" dirty="0">
                <a:solidFill>
                  <a:schemeClr val="bg1"/>
                </a:solidFill>
                <a:latin typeface="Algerian" panose="04020705040A02060702" pitchFamily="82" charset="0"/>
              </a:rPr>
              <a:t>But…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7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 Not!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Hope is not:</a:t>
            </a:r>
          </a:p>
          <a:p>
            <a:pPr lvl="1" fontAlgn="base"/>
            <a:r>
              <a:rPr lang="en-NZ" sz="2800" dirty="0"/>
              <a:t>Wishful thinking.</a:t>
            </a:r>
          </a:p>
          <a:p>
            <a:pPr lvl="1" fontAlgn="base"/>
            <a:r>
              <a:rPr lang="en-NZ" sz="2800" dirty="0"/>
              <a:t>Whistling in the dark.</a:t>
            </a:r>
          </a:p>
          <a:p>
            <a:pPr lvl="1" fontAlgn="base"/>
            <a:r>
              <a:rPr lang="en-NZ" sz="2800" dirty="0"/>
              <a:t>A wimpy way of thinking.</a:t>
            </a:r>
          </a:p>
          <a:p>
            <a:pPr lvl="1" fontAlgn="base"/>
            <a:r>
              <a:rPr lang="en-NZ" sz="2800" dirty="0"/>
              <a:t>Not some Pollyanna approach to life.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  <a:p>
            <a:pPr marL="457200" lvl="1" indent="0">
              <a:buNone/>
            </a:pPr>
            <a:r>
              <a:rPr lang="en-NZ" sz="4800" dirty="0">
                <a:latin typeface="Algerian" panose="04020705040A02060702" pitchFamily="82" charset="0"/>
              </a:rPr>
              <a:t>But…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wishful thinking">
            <a:extLst>
              <a:ext uri="{FF2B5EF4-FFF2-40B4-BE49-F238E27FC236}">
                <a16:creationId xmlns:a16="http://schemas.microsoft.com/office/drawing/2014/main" id="{2EE63F33-4753-47CA-9A80-288097A4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9" y="1716309"/>
            <a:ext cx="3886200" cy="4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85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5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r>
              <a:rPr lang="en-NZ" dirty="0"/>
              <a:t>The fact that God Is. </a:t>
            </a:r>
          </a:p>
          <a:p>
            <a:r>
              <a:rPr lang="en-NZ" dirty="0">
                <a:solidFill>
                  <a:schemeClr val="bg1"/>
                </a:solidFill>
              </a:rPr>
              <a:t>Fact of an Historical Jesus.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Jesus did miracles.</a:t>
            </a:r>
          </a:p>
          <a:p>
            <a:r>
              <a:rPr lang="en-NZ" dirty="0">
                <a:solidFill>
                  <a:schemeClr val="bg1"/>
                </a:solidFill>
              </a:rPr>
              <a:t>The fact of His death, burial and resurrection—proving to be the Son of God.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the Bible is the Word of God.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1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r>
              <a:rPr lang="en-NZ" dirty="0"/>
              <a:t>The fact that God Is. </a:t>
            </a:r>
          </a:p>
          <a:p>
            <a:r>
              <a:rPr lang="en-NZ" dirty="0"/>
              <a:t>Fact of an Historical Jesus.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Jesus did miracles.</a:t>
            </a:r>
          </a:p>
          <a:p>
            <a:r>
              <a:rPr lang="en-NZ" dirty="0">
                <a:solidFill>
                  <a:schemeClr val="bg1"/>
                </a:solidFill>
              </a:rPr>
              <a:t>The fact of His death, burial and resurrection—proving to be the Son of God.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the Bible is the Word of God.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0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r>
              <a:rPr lang="en-NZ" dirty="0"/>
              <a:t>The fact that God Is. </a:t>
            </a:r>
          </a:p>
          <a:p>
            <a:r>
              <a:rPr lang="en-NZ" dirty="0"/>
              <a:t>Fact of an Historical Jesus.</a:t>
            </a:r>
          </a:p>
          <a:p>
            <a:r>
              <a:rPr lang="en-NZ" dirty="0"/>
              <a:t>The fact that Jesus did miracles.</a:t>
            </a:r>
          </a:p>
          <a:p>
            <a:r>
              <a:rPr lang="en-NZ" dirty="0">
                <a:solidFill>
                  <a:schemeClr val="bg1"/>
                </a:solidFill>
              </a:rPr>
              <a:t>The fact of His death, burial and resurrection—proving to be the Son of God.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the Bible is the Word of God.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r>
              <a:rPr lang="en-NZ" dirty="0"/>
              <a:t>The fact that God Is. </a:t>
            </a:r>
          </a:p>
          <a:p>
            <a:r>
              <a:rPr lang="en-NZ" dirty="0"/>
              <a:t>Fact of an Historical Jesus.</a:t>
            </a:r>
          </a:p>
          <a:p>
            <a:r>
              <a:rPr lang="en-NZ" dirty="0"/>
              <a:t>The fact that Jesus did miracles.</a:t>
            </a:r>
          </a:p>
          <a:p>
            <a:r>
              <a:rPr lang="en-NZ" dirty="0"/>
              <a:t>The fact of His death, burial and resurrection—proving to be the Son of God.</a:t>
            </a:r>
          </a:p>
          <a:p>
            <a:r>
              <a:rPr lang="en-NZ" dirty="0">
                <a:solidFill>
                  <a:schemeClr val="bg1"/>
                </a:solidFill>
              </a:rPr>
              <a:t>The fact that the Bible is the Word of God.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7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64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Hope—Founded upon facts.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762" y="1825624"/>
            <a:ext cx="4149587" cy="4855960"/>
          </a:xfrm>
        </p:spPr>
        <p:txBody>
          <a:bodyPr>
            <a:normAutofit/>
          </a:bodyPr>
          <a:lstStyle/>
          <a:p>
            <a:r>
              <a:rPr lang="en-NZ" dirty="0"/>
              <a:t>The fact that God Is. </a:t>
            </a:r>
          </a:p>
          <a:p>
            <a:r>
              <a:rPr lang="en-NZ" dirty="0"/>
              <a:t>Fact of an Historical Jesus.</a:t>
            </a:r>
          </a:p>
          <a:p>
            <a:r>
              <a:rPr lang="en-NZ" dirty="0"/>
              <a:t>The fact that Jesus did miracles.</a:t>
            </a:r>
          </a:p>
          <a:p>
            <a:r>
              <a:rPr lang="en-NZ" dirty="0"/>
              <a:t>The fact of His death, burial and resurrection—proving to be the Son of God.</a:t>
            </a:r>
          </a:p>
          <a:p>
            <a:r>
              <a:rPr lang="en-NZ" dirty="0"/>
              <a:t>The fact that the Bible is the Word of God.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3BC5ACC-2BB6-42C8-A1F8-EB465137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46052" y="1825624"/>
            <a:ext cx="3737113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8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48581"/>
            <a:ext cx="7886700" cy="5133003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Hope is a confident outlook. </a:t>
            </a:r>
          </a:p>
          <a:p>
            <a:r>
              <a:rPr lang="en-NZ" dirty="0">
                <a:solidFill>
                  <a:schemeClr val="bg1"/>
                </a:solidFill>
              </a:rPr>
              <a:t>A happy expectation. </a:t>
            </a:r>
          </a:p>
          <a:p>
            <a:r>
              <a:rPr lang="en-NZ" dirty="0">
                <a:solidFill>
                  <a:schemeClr val="bg1"/>
                </a:solidFill>
              </a:rPr>
              <a:t>A favourable anticipation. </a:t>
            </a:r>
          </a:p>
          <a:p>
            <a:r>
              <a:rPr lang="en-NZ" dirty="0">
                <a:solidFill>
                  <a:schemeClr val="bg1"/>
                </a:solidFill>
              </a:rPr>
              <a:t>Our hope is based on a solid faith that is rooted in the facts of the gospel.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hope jesus">
            <a:extLst>
              <a:ext uri="{FF2B5EF4-FFF2-40B4-BE49-F238E27FC236}">
                <a16:creationId xmlns:a16="http://schemas.microsoft.com/office/drawing/2014/main" id="{6338DD74-9DBB-4D75-ADA0-10620493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40873"/>
            <a:ext cx="7886700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9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48581"/>
            <a:ext cx="7886700" cy="5133003"/>
          </a:xfrm>
        </p:spPr>
        <p:txBody>
          <a:bodyPr>
            <a:normAutofit/>
          </a:bodyPr>
          <a:lstStyle/>
          <a:p>
            <a:r>
              <a:rPr lang="en-NZ" dirty="0"/>
              <a:t>Hope is a confident outlook. </a:t>
            </a:r>
          </a:p>
          <a:p>
            <a:r>
              <a:rPr lang="en-NZ" dirty="0">
                <a:solidFill>
                  <a:schemeClr val="bg1"/>
                </a:solidFill>
              </a:rPr>
              <a:t>A happy expectation. </a:t>
            </a:r>
          </a:p>
          <a:p>
            <a:r>
              <a:rPr lang="en-NZ" dirty="0">
                <a:solidFill>
                  <a:schemeClr val="bg1"/>
                </a:solidFill>
              </a:rPr>
              <a:t>A favourable anticipation. </a:t>
            </a:r>
          </a:p>
          <a:p>
            <a:r>
              <a:rPr lang="en-NZ" dirty="0">
                <a:solidFill>
                  <a:schemeClr val="bg1"/>
                </a:solidFill>
              </a:rPr>
              <a:t>Our hope is based on a solid faith that is rooted in the facts of the gospel.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hope jesus">
            <a:extLst>
              <a:ext uri="{FF2B5EF4-FFF2-40B4-BE49-F238E27FC236}">
                <a16:creationId xmlns:a16="http://schemas.microsoft.com/office/drawing/2014/main" id="{6338DD74-9DBB-4D75-ADA0-10620493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40873"/>
            <a:ext cx="7886700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87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48581"/>
            <a:ext cx="7886700" cy="5133003"/>
          </a:xfrm>
        </p:spPr>
        <p:txBody>
          <a:bodyPr>
            <a:normAutofit/>
          </a:bodyPr>
          <a:lstStyle/>
          <a:p>
            <a:r>
              <a:rPr lang="en-NZ" dirty="0"/>
              <a:t>Hope is a confident outlook. </a:t>
            </a:r>
          </a:p>
          <a:p>
            <a:r>
              <a:rPr lang="en-NZ" dirty="0"/>
              <a:t>A happy expectation. </a:t>
            </a:r>
          </a:p>
          <a:p>
            <a:r>
              <a:rPr lang="en-NZ" dirty="0">
                <a:solidFill>
                  <a:schemeClr val="bg1"/>
                </a:solidFill>
              </a:rPr>
              <a:t>A favourable anticipation. </a:t>
            </a:r>
          </a:p>
          <a:p>
            <a:r>
              <a:rPr lang="en-NZ" dirty="0">
                <a:solidFill>
                  <a:schemeClr val="bg1"/>
                </a:solidFill>
              </a:rPr>
              <a:t>Our hope is based on a solid faith that is rooted in the facts of the gospel.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hope jesus">
            <a:extLst>
              <a:ext uri="{FF2B5EF4-FFF2-40B4-BE49-F238E27FC236}">
                <a16:creationId xmlns:a16="http://schemas.microsoft.com/office/drawing/2014/main" id="{6338DD74-9DBB-4D75-ADA0-10620493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40873"/>
            <a:ext cx="7886700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10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48581"/>
            <a:ext cx="7886700" cy="5133003"/>
          </a:xfrm>
        </p:spPr>
        <p:txBody>
          <a:bodyPr>
            <a:normAutofit/>
          </a:bodyPr>
          <a:lstStyle/>
          <a:p>
            <a:r>
              <a:rPr lang="en-NZ" dirty="0"/>
              <a:t>Hope is a confident outlook. </a:t>
            </a:r>
          </a:p>
          <a:p>
            <a:r>
              <a:rPr lang="en-NZ" dirty="0"/>
              <a:t>A happy expectation. </a:t>
            </a:r>
          </a:p>
          <a:p>
            <a:r>
              <a:rPr lang="en-NZ" dirty="0"/>
              <a:t>A favourable anticipation. </a:t>
            </a:r>
          </a:p>
          <a:p>
            <a:r>
              <a:rPr lang="en-NZ" dirty="0">
                <a:solidFill>
                  <a:schemeClr val="bg1"/>
                </a:solidFill>
              </a:rPr>
              <a:t>Our hope is based on a solid faith that is rooted in the facts of the gospel.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hope jesus">
            <a:extLst>
              <a:ext uri="{FF2B5EF4-FFF2-40B4-BE49-F238E27FC236}">
                <a16:creationId xmlns:a16="http://schemas.microsoft.com/office/drawing/2014/main" id="{6338DD74-9DBB-4D75-ADA0-10620493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40873"/>
            <a:ext cx="7886700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8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48581"/>
            <a:ext cx="7886700" cy="5133003"/>
          </a:xfrm>
        </p:spPr>
        <p:txBody>
          <a:bodyPr>
            <a:normAutofit/>
          </a:bodyPr>
          <a:lstStyle/>
          <a:p>
            <a:r>
              <a:rPr lang="en-NZ" dirty="0"/>
              <a:t>Hope is a confident outlook. </a:t>
            </a:r>
          </a:p>
          <a:p>
            <a:r>
              <a:rPr lang="en-NZ" dirty="0"/>
              <a:t>A happy expectation. </a:t>
            </a:r>
          </a:p>
          <a:p>
            <a:r>
              <a:rPr lang="en-NZ" dirty="0"/>
              <a:t>A favourable anticipation. </a:t>
            </a:r>
          </a:p>
          <a:p>
            <a:r>
              <a:rPr lang="en-NZ" dirty="0"/>
              <a:t>Our hope is based on a solid faith that is rooted in the facts of the gospel.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7" name="Picture 2" descr="Image result for hope jesus">
            <a:extLst>
              <a:ext uri="{FF2B5EF4-FFF2-40B4-BE49-F238E27FC236}">
                <a16:creationId xmlns:a16="http://schemas.microsoft.com/office/drawing/2014/main" id="{6338DD74-9DBB-4D75-ADA0-10620493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40873"/>
            <a:ext cx="7886700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44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>
            <a:normAutofit lnSpcReduction="10000"/>
          </a:bodyPr>
          <a:lstStyle/>
          <a:p>
            <a:r>
              <a:rPr lang="en-NZ" sz="3600" dirty="0"/>
              <a:t>Hope—What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5250426"/>
            <a:ext cx="7886700" cy="160757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Acts 1:3—</a:t>
            </a:r>
            <a:r>
              <a:rPr lang="en-NZ" b="1" baseline="30000" dirty="0"/>
              <a:t>3</a:t>
            </a:r>
            <a:r>
              <a:rPr lang="en-NZ" dirty="0"/>
              <a:t>He presented himself alive to them after his suffering by many proofs, appearing to them during forty days and speaking about the kingdom of God. </a:t>
            </a:r>
            <a:r>
              <a:rPr lang="en-NZ" sz="1400" dirty="0"/>
              <a:t>(ESV)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Image result for the risen christ apostles">
            <a:extLst>
              <a:ext uri="{FF2B5EF4-FFF2-40B4-BE49-F238E27FC236}">
                <a16:creationId xmlns:a16="http://schemas.microsoft.com/office/drawing/2014/main" id="{B68E6E8B-D92F-43B8-9726-D0FE67A7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0" y="1150176"/>
            <a:ext cx="5823300" cy="38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76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r>
              <a:rPr lang="en-NZ" dirty="0"/>
              <a:t>Died in 1990 as one of the wealthiest people to have lived in our time.  </a:t>
            </a:r>
          </a:p>
          <a:p>
            <a:r>
              <a:rPr lang="en-NZ" dirty="0">
                <a:solidFill>
                  <a:schemeClr val="bg1"/>
                </a:solidFill>
              </a:rPr>
              <a:t>Forbes enjoyed all the symbols of status that one can achieve in this life.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Prosperity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Possessions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Power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Privilege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And a pleasurable lifestyle that comes with it.</a:t>
            </a:r>
          </a:p>
          <a:p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6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r>
              <a:rPr lang="en-NZ" dirty="0"/>
              <a:t>Died in 1990 as one of the wealthiest people to have lived in our time.  </a:t>
            </a:r>
          </a:p>
          <a:p>
            <a:r>
              <a:rPr lang="en-NZ" dirty="0"/>
              <a:t>Forbes enjoyed all the symbols of status that one can achieve in this life.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Prosperity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Possessions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Power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Privilege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And a pleasurable lifestyle that comes with it.</a:t>
            </a:r>
          </a:p>
          <a:p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sz="2800" dirty="0"/>
              <a:t>Have you ever gotten the feeling that people think that you are naïve being a Christian?</a:t>
            </a:r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98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r>
              <a:rPr lang="en-NZ" dirty="0"/>
              <a:t>Died in 1990 as one of the wealthiest people to have lived in our time.  </a:t>
            </a:r>
          </a:p>
          <a:p>
            <a:r>
              <a:rPr lang="en-NZ" dirty="0"/>
              <a:t>Forbes enjoyed all the symbols of status that one can achieve in this life. </a:t>
            </a:r>
          </a:p>
          <a:p>
            <a:pPr lvl="1"/>
            <a:r>
              <a:rPr lang="en-NZ" dirty="0"/>
              <a:t>Prosperity</a:t>
            </a:r>
          </a:p>
          <a:p>
            <a:pPr lvl="1"/>
            <a:r>
              <a:rPr lang="en-NZ" dirty="0"/>
              <a:t>Possessions</a:t>
            </a:r>
          </a:p>
          <a:p>
            <a:pPr lvl="1"/>
            <a:r>
              <a:rPr lang="en-NZ" dirty="0"/>
              <a:t>Power</a:t>
            </a:r>
          </a:p>
          <a:p>
            <a:pPr lvl="1"/>
            <a:r>
              <a:rPr lang="en-NZ" dirty="0"/>
              <a:t>Privilege</a:t>
            </a:r>
          </a:p>
          <a:p>
            <a:pPr lvl="1"/>
            <a:r>
              <a:rPr lang="en-NZ" dirty="0"/>
              <a:t>And a pleasurable lifestyle that comes with it.</a:t>
            </a:r>
          </a:p>
          <a:p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1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930" y="1995907"/>
            <a:ext cx="2843419" cy="460367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NZ" dirty="0"/>
              <a:t>After viewing the tomb of King Tut, Forbes turned to one of his associates and sincerely asked…</a:t>
            </a:r>
          </a:p>
        </p:txBody>
      </p:sp>
      <p:pic>
        <p:nvPicPr>
          <p:cNvPr id="7170" name="Picture 2" descr="Image result for tomb of King Tut">
            <a:extLst>
              <a:ext uri="{FF2B5EF4-FFF2-40B4-BE49-F238E27FC236}">
                <a16:creationId xmlns:a16="http://schemas.microsoft.com/office/drawing/2014/main" id="{28FE91AD-2A4D-4368-AB26-B49B618E0C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2" y="1995907"/>
            <a:ext cx="5171336" cy="34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09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pPr fontAlgn="base"/>
            <a:endParaRPr lang="en-NZ" dirty="0"/>
          </a:p>
          <a:p>
            <a:pPr fontAlgn="base"/>
            <a:endParaRPr lang="en-NZ" dirty="0"/>
          </a:p>
          <a:p>
            <a:pPr fontAlgn="base"/>
            <a:endParaRPr lang="en-NZ" dirty="0"/>
          </a:p>
          <a:p>
            <a:pPr fontAlgn="base"/>
            <a:endParaRPr lang="en-NZ" dirty="0"/>
          </a:p>
          <a:p>
            <a:pPr marL="0" indent="0" algn="ctr" fontAlgn="base">
              <a:buNone/>
            </a:pPr>
            <a:r>
              <a:rPr lang="en-NZ" sz="4400" dirty="0"/>
              <a:t>…“Do you think I’ll be remembered after I die?”</a:t>
            </a:r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1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The billionaire publisher who said, </a:t>
            </a:r>
          </a:p>
          <a:p>
            <a:pPr marL="457200" lvl="1" indent="0" fontAlgn="base">
              <a:buNone/>
            </a:pPr>
            <a:r>
              <a:rPr lang="en-NZ" sz="2800" dirty="0">
                <a:solidFill>
                  <a:schemeClr val="bg1"/>
                </a:solidFill>
              </a:rPr>
              <a:t>“He who dies with the most toys wins.”</a:t>
            </a:r>
          </a:p>
          <a:p>
            <a:pPr fontAlgn="base"/>
            <a:r>
              <a:rPr lang="en-NZ" dirty="0">
                <a:solidFill>
                  <a:schemeClr val="bg1"/>
                </a:solidFill>
              </a:rPr>
              <a:t>Lots of toys: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Hot air balloons. 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Motorcycles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Boats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Planes.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Castles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Art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In fact, he once paid over a million dollars for a Faberge egg.</a:t>
            </a:r>
          </a:p>
          <a:p>
            <a:pPr marL="0" indent="0" fontAlgn="base">
              <a:buNone/>
            </a:pPr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92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The billionaire publisher who said, </a:t>
            </a:r>
          </a:p>
          <a:p>
            <a:pPr marL="457200" lvl="1" indent="0" fontAlgn="base">
              <a:buNone/>
            </a:pPr>
            <a:r>
              <a:rPr lang="en-NZ" sz="2800" dirty="0"/>
              <a:t>“He who dies with the most toys wins.”</a:t>
            </a:r>
          </a:p>
          <a:p>
            <a:pPr fontAlgn="base"/>
            <a:r>
              <a:rPr lang="en-NZ" dirty="0">
                <a:solidFill>
                  <a:schemeClr val="bg1"/>
                </a:solidFill>
              </a:rPr>
              <a:t>Lots of toys: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Hot air balloons. 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Motorcycles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Boats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Planes.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Castles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Art</a:t>
            </a:r>
          </a:p>
          <a:p>
            <a:pPr lvl="1" fontAlgn="base"/>
            <a:r>
              <a:rPr lang="en-NZ" dirty="0">
                <a:solidFill>
                  <a:schemeClr val="bg1"/>
                </a:solidFill>
              </a:rPr>
              <a:t>In fact, he once paid over a million dollars for a Faberge egg.</a:t>
            </a:r>
          </a:p>
          <a:p>
            <a:pPr marL="0" indent="0" fontAlgn="base">
              <a:buNone/>
            </a:pPr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09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pPr fontAlgn="base"/>
            <a:r>
              <a:rPr lang="en-NZ" dirty="0"/>
              <a:t>The billionaire publisher who said, </a:t>
            </a:r>
          </a:p>
          <a:p>
            <a:pPr marL="457200" lvl="1" indent="0" fontAlgn="base">
              <a:buNone/>
            </a:pPr>
            <a:r>
              <a:rPr lang="en-NZ" sz="2800" dirty="0"/>
              <a:t>“He who dies with the most toys wins.”</a:t>
            </a:r>
          </a:p>
          <a:p>
            <a:pPr fontAlgn="base"/>
            <a:r>
              <a:rPr lang="en-NZ" dirty="0"/>
              <a:t>Lots of toys:</a:t>
            </a:r>
          </a:p>
          <a:p>
            <a:pPr lvl="1" fontAlgn="base"/>
            <a:r>
              <a:rPr lang="en-NZ" dirty="0"/>
              <a:t>Hot air balloons. </a:t>
            </a:r>
          </a:p>
          <a:p>
            <a:pPr lvl="1" fontAlgn="base"/>
            <a:r>
              <a:rPr lang="en-NZ" dirty="0"/>
              <a:t>Motorcycles</a:t>
            </a:r>
          </a:p>
          <a:p>
            <a:pPr lvl="1" fontAlgn="base"/>
            <a:r>
              <a:rPr lang="en-NZ" dirty="0"/>
              <a:t>Boats</a:t>
            </a:r>
          </a:p>
          <a:p>
            <a:pPr lvl="1" fontAlgn="base"/>
            <a:r>
              <a:rPr lang="en-NZ" dirty="0"/>
              <a:t>Planes.</a:t>
            </a:r>
          </a:p>
          <a:p>
            <a:pPr lvl="1" fontAlgn="base"/>
            <a:r>
              <a:rPr lang="en-NZ" dirty="0"/>
              <a:t>Castles</a:t>
            </a:r>
          </a:p>
          <a:p>
            <a:pPr lvl="1" fontAlgn="base"/>
            <a:r>
              <a:rPr lang="en-NZ" dirty="0"/>
              <a:t>Art</a:t>
            </a:r>
          </a:p>
          <a:p>
            <a:pPr lvl="1" fontAlgn="base"/>
            <a:r>
              <a:rPr lang="en-NZ" dirty="0"/>
              <a:t>In fact, he once paid over a million dollars for a Faberge egg.</a:t>
            </a:r>
          </a:p>
          <a:p>
            <a:pPr marL="0" indent="0" fontAlgn="base">
              <a:buNone/>
            </a:pPr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12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40-2FD6-4EE1-920F-06A49A3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</p:spPr>
        <p:txBody>
          <a:bodyPr/>
          <a:lstStyle/>
          <a:p>
            <a:r>
              <a:rPr lang="en-NZ" dirty="0"/>
              <a:t>Malcolm 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4546-70AC-4682-8CD3-4CFA0C78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62344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NZ" dirty="0"/>
          </a:p>
          <a:p>
            <a:pPr marL="0" indent="0" fontAlgn="base">
              <a:buNone/>
            </a:pPr>
            <a:endParaRPr lang="en-NZ" dirty="0"/>
          </a:p>
          <a:p>
            <a:pPr marL="0" indent="0" fontAlgn="base">
              <a:buNone/>
            </a:pPr>
            <a:endParaRPr lang="en-NZ" dirty="0"/>
          </a:p>
          <a:p>
            <a:pPr marL="0" indent="0" fontAlgn="base">
              <a:buNone/>
            </a:pPr>
            <a:r>
              <a:rPr lang="en-NZ" dirty="0"/>
              <a:t>However, consider a different point of view from Jesus’ question in </a:t>
            </a:r>
          </a:p>
          <a:p>
            <a:pPr marL="0" indent="0" fontAlgn="base">
              <a:buNone/>
            </a:pPr>
            <a:endParaRPr lang="en-NZ" dirty="0"/>
          </a:p>
          <a:p>
            <a:pPr marL="0" indent="0" fontAlgn="base">
              <a:buNone/>
            </a:pPr>
            <a:r>
              <a:rPr lang="en-NZ" dirty="0"/>
              <a:t>Mark 8:36. </a:t>
            </a:r>
            <a:r>
              <a:rPr lang="en-NZ" b="1" i="1" dirty="0"/>
              <a:t>“For what will it profit a man if he gains the whole world, and loses his own soul?”</a:t>
            </a:r>
            <a:endParaRPr lang="en-NZ" dirty="0"/>
          </a:p>
          <a:p>
            <a:pPr marL="0" indent="0" fontAlgn="base">
              <a:buNone/>
            </a:pPr>
            <a:endParaRPr lang="en-NZ" dirty="0"/>
          </a:p>
        </p:txBody>
      </p:sp>
      <p:pic>
        <p:nvPicPr>
          <p:cNvPr id="3074" name="Picture 2" descr="Image result for Malcolm Forbes magazine">
            <a:extLst>
              <a:ext uri="{FF2B5EF4-FFF2-40B4-BE49-F238E27FC236}">
                <a16:creationId xmlns:a16="http://schemas.microsoft.com/office/drawing/2014/main" id="{7BE568F9-87C2-400B-8039-FF3BF6847C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66245"/>
            <a:ext cx="3886200" cy="3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37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omans 15:13">
            <a:extLst>
              <a:ext uri="{FF2B5EF4-FFF2-40B4-BE49-F238E27FC236}">
                <a16:creationId xmlns:a16="http://schemas.microsoft.com/office/drawing/2014/main" id="{C0ECE437-A789-4AA5-AE87-807C8A4FD1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DA4160-7AC3-4C3F-9399-3D786340DFA1}"/>
              </a:ext>
            </a:extLst>
          </p:cNvPr>
          <p:cNvSpPr/>
          <p:nvPr/>
        </p:nvSpPr>
        <p:spPr>
          <a:xfrm>
            <a:off x="4940021" y="5656230"/>
            <a:ext cx="4179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400" dirty="0">
                <a:solidFill>
                  <a:schemeClr val="bg1"/>
                </a:solidFill>
              </a:rPr>
              <a:t>Romans 15:13</a:t>
            </a:r>
          </a:p>
        </p:txBody>
      </p:sp>
    </p:spTree>
    <p:extLst>
      <p:ext uri="{BB962C8B-B14F-4D97-AF65-F5344CB8AC3E}">
        <p14:creationId xmlns:p14="http://schemas.microsoft.com/office/powerpoint/2010/main" val="1941860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1217-F280-45D6-8BEB-4C56E1A8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B240B-1D4B-4197-840B-F09513861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Acts 2:38</a:t>
            </a:r>
          </a:p>
          <a:p>
            <a:r>
              <a:rPr lang="en-NZ" dirty="0"/>
              <a:t>Peter </a:t>
            </a:r>
            <a:r>
              <a:rPr lang="en-NZ" i="1" dirty="0"/>
              <a:t>said</a:t>
            </a:r>
            <a:r>
              <a:rPr lang="en-NZ" dirty="0"/>
              <a:t> to them, “Repent, and each of you be baptized in the name of Jesus Christ for the forgiveness of your sins; and you will receive the gift of the Holy Spirit. (NASB)</a:t>
            </a:r>
          </a:p>
        </p:txBody>
      </p:sp>
      <p:pic>
        <p:nvPicPr>
          <p:cNvPr id="1026" name="Picture 2" descr="http://fmcusa.org/wp-content/blogs.dir/45/files/2012/01/dscf0893.jpg">
            <a:extLst>
              <a:ext uri="{FF2B5EF4-FFF2-40B4-BE49-F238E27FC236}">
                <a16:creationId xmlns:a16="http://schemas.microsoft.com/office/drawing/2014/main" id="{10BBB8E2-B3FE-45AA-B80E-09ACC0F551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r>
              <a:rPr lang="en-NZ" dirty="0"/>
              <a:t>Church is for: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4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r>
              <a:rPr lang="en-NZ" dirty="0"/>
              <a:t>Church is for:</a:t>
            </a:r>
          </a:p>
          <a:p>
            <a:pPr lvl="1"/>
            <a:r>
              <a:rPr lang="en-NZ" sz="2800" dirty="0"/>
              <a:t>Old people.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3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r>
              <a:rPr lang="en-NZ" dirty="0"/>
              <a:t>Church is for:</a:t>
            </a:r>
          </a:p>
          <a:p>
            <a:pPr lvl="1"/>
            <a:r>
              <a:rPr lang="en-NZ" sz="2800" dirty="0"/>
              <a:t>Old people.</a:t>
            </a:r>
          </a:p>
          <a:p>
            <a:pPr lvl="1"/>
            <a:r>
              <a:rPr lang="en-NZ" sz="2800" dirty="0"/>
              <a:t>The Lonely.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6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FD87-CF70-4281-BED2-36B7B560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48929"/>
            <a:ext cx="7886700" cy="1176696"/>
          </a:xfrm>
        </p:spPr>
        <p:txBody>
          <a:bodyPr/>
          <a:lstStyle/>
          <a:p>
            <a:r>
              <a:rPr lang="en-NZ" dirty="0"/>
              <a:t>“Church”—The realm of the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C19A-F505-42C3-8D82-3E288520A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Church of the “Losers!”</a:t>
            </a:r>
          </a:p>
          <a:p>
            <a:r>
              <a:rPr lang="en-NZ" dirty="0"/>
              <a:t>Church is for:</a:t>
            </a:r>
          </a:p>
          <a:p>
            <a:pPr lvl="1"/>
            <a:r>
              <a:rPr lang="en-NZ" sz="2800" dirty="0"/>
              <a:t>Old people.</a:t>
            </a:r>
          </a:p>
          <a:p>
            <a:pPr lvl="1"/>
            <a:r>
              <a:rPr lang="en-NZ" sz="2800" dirty="0"/>
              <a:t>The Lonely.</a:t>
            </a:r>
          </a:p>
          <a:p>
            <a:pPr lvl="1"/>
            <a:r>
              <a:rPr lang="en-NZ" sz="2800" dirty="0"/>
              <a:t>The Emotionally infirm.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3BCE5-C999-4303-8BA2-ED719597A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01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Series: Hope – Full. </a:t>
            </a:r>
            <a:r>
              <a:rPr lang="en-US" b="1"/>
              <a:t>Part 1. “Hold on Tight!”</a:t>
            </a:r>
            <a:endParaRPr lang="en-US" b="1" dirty="0"/>
          </a:p>
        </p:txBody>
      </p:sp>
      <p:pic>
        <p:nvPicPr>
          <p:cNvPr id="6" name="Picture 2" descr="https://thepreachersword.files.wordpress.com/2017/07/gullible.jpg?w=500&amp;h=547">
            <a:extLst>
              <a:ext uri="{FF2B5EF4-FFF2-40B4-BE49-F238E27FC236}">
                <a16:creationId xmlns:a16="http://schemas.microsoft.com/office/drawing/2014/main" id="{F35E211A-96B1-4773-A57E-44FB813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825626"/>
            <a:ext cx="4211724" cy="46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6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2054</Words>
  <Application>Microsoft Office PowerPoint</Application>
  <PresentationFormat>On-screen Show (4:3)</PresentationFormat>
  <Paragraphs>286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Algerian</vt:lpstr>
      <vt:lpstr>Arial</vt:lpstr>
      <vt:lpstr>Calibri</vt:lpstr>
      <vt:lpstr>Calibri Light</vt:lpstr>
      <vt:lpstr>system-ui</vt:lpstr>
      <vt:lpstr>Office Theme</vt:lpstr>
      <vt:lpstr>PowerPoint Presentation</vt:lpstr>
      <vt:lpstr>Hope – Hold on tight!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Malcolm Forbes</vt:lpstr>
      <vt:lpstr>Malcolm Forbes</vt:lpstr>
      <vt:lpstr>Malcolm Forbes</vt:lpstr>
      <vt:lpstr>Malcolm Forbes</vt:lpstr>
      <vt:lpstr>Malcolm Forbes</vt:lpstr>
      <vt:lpstr>Malcolm Forbes</vt:lpstr>
      <vt:lpstr>Malcolm Forbes</vt:lpstr>
      <vt:lpstr>Malcolm Forbes</vt:lpstr>
      <vt:lpstr>Malcolm Forbes</vt:lpstr>
      <vt:lpstr>Malcolm Forbes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– Hold on tight!</dc:title>
  <dc:creator>John</dc:creator>
  <cp:lastModifiedBy>Morningside Church of Christ</cp:lastModifiedBy>
  <cp:revision>37</cp:revision>
  <dcterms:created xsi:type="dcterms:W3CDTF">2017-11-04T08:19:14Z</dcterms:created>
  <dcterms:modified xsi:type="dcterms:W3CDTF">2022-04-24T05:33:15Z</dcterms:modified>
</cp:coreProperties>
</file>