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98" r:id="rId3"/>
    <p:sldId id="257" r:id="rId4"/>
    <p:sldId id="399" r:id="rId5"/>
    <p:sldId id="277" r:id="rId6"/>
    <p:sldId id="278" r:id="rId7"/>
    <p:sldId id="400" r:id="rId8"/>
    <p:sldId id="279" r:id="rId9"/>
    <p:sldId id="402" r:id="rId10"/>
    <p:sldId id="280" r:id="rId11"/>
    <p:sldId id="403" r:id="rId12"/>
    <p:sldId id="281" r:id="rId13"/>
    <p:sldId id="282" r:id="rId14"/>
    <p:sldId id="396" r:id="rId15"/>
    <p:sldId id="283" r:id="rId16"/>
    <p:sldId id="284" r:id="rId17"/>
    <p:sldId id="285" r:id="rId18"/>
    <p:sldId id="286" r:id="rId19"/>
    <p:sldId id="287" r:id="rId20"/>
    <p:sldId id="378" r:id="rId21"/>
    <p:sldId id="379" r:id="rId22"/>
    <p:sldId id="380" r:id="rId23"/>
    <p:sldId id="381" r:id="rId24"/>
    <p:sldId id="382" r:id="rId25"/>
    <p:sldId id="383" r:id="rId26"/>
    <p:sldId id="288" r:id="rId27"/>
    <p:sldId id="384" r:id="rId28"/>
    <p:sldId id="404" r:id="rId29"/>
    <p:sldId id="405" r:id="rId30"/>
    <p:sldId id="406" r:id="rId31"/>
    <p:sldId id="407" r:id="rId32"/>
    <p:sldId id="408" r:id="rId33"/>
    <p:sldId id="289" r:id="rId34"/>
    <p:sldId id="409" r:id="rId35"/>
    <p:sldId id="410" r:id="rId36"/>
    <p:sldId id="411" r:id="rId37"/>
    <p:sldId id="415" r:id="rId38"/>
    <p:sldId id="416" r:id="rId39"/>
    <p:sldId id="417" r:id="rId40"/>
    <p:sldId id="418" r:id="rId41"/>
    <p:sldId id="419" r:id="rId42"/>
    <p:sldId id="291" r:id="rId43"/>
    <p:sldId id="397" r:id="rId44"/>
    <p:sldId id="424" r:id="rId45"/>
    <p:sldId id="292" r:id="rId46"/>
    <p:sldId id="420" r:id="rId47"/>
    <p:sldId id="421" r:id="rId48"/>
    <p:sldId id="293" r:id="rId49"/>
    <p:sldId id="422" r:id="rId50"/>
    <p:sldId id="391" r:id="rId51"/>
    <p:sldId id="295" r:id="rId52"/>
    <p:sldId id="296" r:id="rId53"/>
    <p:sldId id="392" r:id="rId54"/>
    <p:sldId id="425" r:id="rId55"/>
    <p:sldId id="426" r:id="rId56"/>
    <p:sldId id="297" r:id="rId57"/>
    <p:sldId id="428" r:id="rId58"/>
    <p:sldId id="298" r:id="rId59"/>
    <p:sldId id="299" r:id="rId60"/>
    <p:sldId id="429" r:id="rId61"/>
    <p:sldId id="393" r:id="rId62"/>
    <p:sldId id="300" r:id="rId63"/>
    <p:sldId id="430" r:id="rId64"/>
    <p:sldId id="301" r:id="rId65"/>
    <p:sldId id="302" r:id="rId66"/>
    <p:sldId id="303" r:id="rId67"/>
    <p:sldId id="394" r:id="rId68"/>
    <p:sldId id="304" r:id="rId69"/>
    <p:sldId id="431" r:id="rId70"/>
    <p:sldId id="432" r:id="rId71"/>
    <p:sldId id="433" r:id="rId72"/>
    <p:sldId id="305" r:id="rId73"/>
    <p:sldId id="434" r:id="rId74"/>
    <p:sldId id="306" r:id="rId75"/>
    <p:sldId id="307" r:id="rId76"/>
    <p:sldId id="395" r:id="rId77"/>
    <p:sldId id="308" r:id="rId78"/>
    <p:sldId id="309" r:id="rId79"/>
    <p:sldId id="310" r:id="rId80"/>
    <p:sldId id="311"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24642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20788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1431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1342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356D6-0BEF-4D7A-9D66-FA159F6CA525}"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65326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356D6-0BEF-4D7A-9D66-FA159F6CA525}"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15902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356D6-0BEF-4D7A-9D66-FA159F6CA525}"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72115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356D6-0BEF-4D7A-9D66-FA159F6CA525}"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52623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356D6-0BEF-4D7A-9D66-FA159F6CA525}"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11034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356D6-0BEF-4D7A-9D66-FA159F6CA525}"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821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356D6-0BEF-4D7A-9D66-FA159F6CA525}"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334873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356D6-0BEF-4D7A-9D66-FA159F6CA525}" type="datetimeFigureOut">
              <a:rPr lang="en-US" smtClean="0"/>
              <a:t>9/29/2022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33515-1066-4D00-9796-0FAD61CFEF4F}" type="slidenum">
              <a:rPr lang="en-US" smtClean="0"/>
              <a:t>‹#›</a:t>
            </a:fld>
            <a:endParaRPr lang="en-US"/>
          </a:p>
        </p:txBody>
      </p:sp>
    </p:spTree>
    <p:extLst>
      <p:ext uri="{BB962C8B-B14F-4D97-AF65-F5344CB8AC3E}">
        <p14:creationId xmlns:p14="http://schemas.microsoft.com/office/powerpoint/2010/main" val="3825641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Series: Just Fix It! </a:t>
            </a:r>
            <a:r>
              <a:rPr lang="en-NZ" sz="4000" dirty="0"/>
              <a:t>(Part 1).</a:t>
            </a:r>
          </a:p>
          <a:p>
            <a:r>
              <a:rPr lang="en-NZ" sz="4000" dirty="0"/>
              <a:t>“Forewarned is Forearmed.”</a:t>
            </a:r>
            <a:endParaRPr lang="en-US" sz="4000" dirty="0"/>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Wednesday 25 May 2022</a:t>
            </a:r>
          </a:p>
          <a:p>
            <a:endParaRPr lang="en-NZ" sz="800" dirty="0"/>
          </a:p>
          <a:p>
            <a:r>
              <a:rPr lang="en-NZ" sz="3600" dirty="0"/>
              <a:t>Bible Class</a:t>
            </a:r>
          </a:p>
          <a:p>
            <a:endParaRPr lang="en-NZ" sz="800" dirty="0"/>
          </a:p>
          <a:p>
            <a:r>
              <a:rPr lang="en-NZ" sz="3600" dirty="0"/>
              <a:t>Broadcast from 42 Leslie Avenue, Auckland, Aotearoa/NZ.</a:t>
            </a:r>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514350" indent="-514350">
              <a:buFont typeface="+mj-lt"/>
              <a:buAutoNum type="arabicPeriod" startAt="3"/>
            </a:pPr>
            <a:r>
              <a:rPr lang="en-NZ" dirty="0"/>
              <a:t>Warned him privately—</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12837F86-90C2-6E1F-9BB3-9CE60DA569D3}"/>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3210AE5C-E88B-A8AF-CD4E-DFCE412C2F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287184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514350" indent="-514350">
              <a:buFont typeface="+mj-lt"/>
              <a:buAutoNum type="arabicPeriod" startAt="3"/>
            </a:pPr>
            <a:r>
              <a:rPr lang="en-NZ" dirty="0"/>
              <a:t>Warned him privately—</a:t>
            </a:r>
          </a:p>
          <a:p>
            <a:pPr marL="0" indent="0">
              <a:buNone/>
            </a:pPr>
            <a:r>
              <a:rPr lang="en-NZ" dirty="0"/>
              <a:t>“What thou doest, do quickly.” (Jn.13:27)</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12837F86-90C2-6E1F-9BB3-9CE60DA569D3}"/>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3210AE5C-E88B-A8AF-CD4E-DFCE412C2F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354543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solidFill>
                  <a:schemeClr val="bg1"/>
                </a:solidFill>
              </a:rPr>
              <a:t>Jesus</a:t>
            </a:r>
          </a:p>
          <a:p>
            <a:pPr marL="457200" indent="-457200">
              <a:buAutoNum type="arabicPeriod"/>
            </a:pPr>
            <a:r>
              <a:rPr lang="en-NZ" dirty="0">
                <a:solidFill>
                  <a:schemeClr val="bg1"/>
                </a:solidFill>
              </a:rPr>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CD0F9EC6-593A-9B61-C289-70C5C06E643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084E4517-471B-33B3-8904-8635D1948812}"/>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u="sng" dirty="0"/>
              <a:t>What could have been done</a:t>
            </a:r>
            <a:r>
              <a:rPr lang="en-NZ" dirty="0"/>
              <a:t>?</a:t>
            </a:r>
          </a:p>
        </p:txBody>
      </p:sp>
    </p:spTree>
    <p:extLst>
      <p:ext uri="{BB962C8B-B14F-4D97-AF65-F5344CB8AC3E}">
        <p14:creationId xmlns:p14="http://schemas.microsoft.com/office/powerpoint/2010/main" val="125480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u="sng" dirty="0"/>
              <a:t>Jesus</a:t>
            </a:r>
          </a:p>
          <a:p>
            <a:pPr marL="457200" indent="-457200">
              <a:buAutoNum type="arabicPeriod"/>
            </a:pPr>
            <a:r>
              <a:rPr lang="en-NZ" dirty="0">
                <a:solidFill>
                  <a:schemeClr val="bg1"/>
                </a:solidFill>
              </a:rPr>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170750D2-A394-10E2-8D3F-524650F448DB}"/>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5EA89F21-F9A5-32A5-0373-0C4CBCEF96AF}"/>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97701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A135AE30-F45A-2879-3079-86C3BA1FBC08}"/>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E7867CB9-E12B-625A-AA7B-048F9B924474}"/>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120132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222B9FA6-87FA-9544-65AF-BA44C76B357C}"/>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537AC3FD-C06C-B493-A1B8-C764EB527351}"/>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22592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38682FE0-921E-264E-F582-9EE5F19DC083}"/>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3E79AC0-D8E9-9552-7E04-2FFA5B3FBD04}"/>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323256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t>Kicked him out of the 12?</a:t>
            </a:r>
          </a:p>
          <a:p>
            <a:pPr marL="457200" indent="-457200">
              <a:buAutoNum type="arabicPeriod"/>
            </a:pPr>
            <a:r>
              <a:rPr lang="en-NZ" dirty="0">
                <a:solidFill>
                  <a:schemeClr val="bg1"/>
                </a:solidFill>
              </a:rPr>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9B61E0FB-B4EB-673A-B174-AF0D589F1897}"/>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221655F2-0DE8-AC76-89DB-B9D1A5036877}"/>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280196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t>Kicked him out of the 12?</a:t>
            </a:r>
          </a:p>
          <a:p>
            <a:pPr marL="457200" indent="-457200">
              <a:buAutoNum type="arabicPeriod"/>
            </a:pPr>
            <a:r>
              <a:rPr lang="en-NZ" dirty="0"/>
              <a:t>Told everyone Judas was a thief?</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
        <p:nvSpPr>
          <p:cNvPr id="7" name="Content Placeholder 5">
            <a:extLst>
              <a:ext uri="{FF2B5EF4-FFF2-40B4-BE49-F238E27FC236}">
                <a16:creationId xmlns:a16="http://schemas.microsoft.com/office/drawing/2014/main" id="{F3B61797-B086-00E2-E299-57A0BD2496C0}"/>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B1800B8B-8E75-692B-06ED-6B5081FBC1BF}"/>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234781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u="sng" dirty="0"/>
              <a:t>Judas</a:t>
            </a:r>
          </a:p>
          <a:p>
            <a:pPr marL="457200" indent="-457200">
              <a:buAutoNum type="arabicPeriod"/>
            </a:pPr>
            <a:r>
              <a:rPr lang="en-NZ" dirty="0">
                <a:solidFill>
                  <a:schemeClr val="bg1"/>
                </a:solidFill>
              </a:rPr>
              <a:t>Was chosen for God’s reasons</a:t>
            </a:r>
          </a:p>
          <a:p>
            <a:pPr marL="457200" indent="-457200">
              <a:buFont typeface="Arial" panose="020B0604020202020204" pitchFamily="34" charset="0"/>
              <a:buAutoNum type="arabicPeriod"/>
            </a:pPr>
            <a:r>
              <a:rPr lang="en-NZ" dirty="0">
                <a:solidFill>
                  <a:schemeClr val="bg1"/>
                </a:solidFill>
              </a:rPr>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047936FE-1073-2E59-90AA-5D9958D254A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AEE78EB6-AA39-324B-BA39-B1D1EE80E6CD}"/>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123325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D356-8BEE-7A22-00CE-A15E3FC3005E}"/>
              </a:ext>
            </a:extLst>
          </p:cNvPr>
          <p:cNvSpPr>
            <a:spLocks noGrp="1"/>
          </p:cNvSpPr>
          <p:nvPr>
            <p:ph type="ctrTitle"/>
          </p:nvPr>
        </p:nvSpPr>
        <p:spPr>
          <a:xfrm>
            <a:off x="5734769" y="582956"/>
            <a:ext cx="3065480" cy="2107107"/>
          </a:xfrm>
        </p:spPr>
        <p:txBody>
          <a:bodyPr anchor="b">
            <a:normAutofit/>
          </a:bodyPr>
          <a:lstStyle/>
          <a:p>
            <a:r>
              <a:rPr lang="en-US" sz="4700" dirty="0"/>
              <a:t>Series: </a:t>
            </a:r>
            <a:br>
              <a:rPr lang="en-US" sz="4700" dirty="0"/>
            </a:br>
            <a:r>
              <a:rPr lang="en-US" sz="4700" dirty="0"/>
              <a:t>Just Fix It! </a:t>
            </a:r>
            <a:endParaRPr lang="en-NZ" sz="4700" dirty="0"/>
          </a:p>
        </p:txBody>
      </p:sp>
      <p:sp>
        <p:nvSpPr>
          <p:cNvPr id="3" name="Subtitle 2">
            <a:extLst>
              <a:ext uri="{FF2B5EF4-FFF2-40B4-BE49-F238E27FC236}">
                <a16:creationId xmlns:a16="http://schemas.microsoft.com/office/drawing/2014/main" id="{E5BE9A78-3535-D392-A6A8-98DF8DBC5C94}"/>
              </a:ext>
            </a:extLst>
          </p:cNvPr>
          <p:cNvSpPr>
            <a:spLocks noGrp="1"/>
          </p:cNvSpPr>
          <p:nvPr>
            <p:ph type="subTitle" idx="1"/>
          </p:nvPr>
        </p:nvSpPr>
        <p:spPr>
          <a:xfrm>
            <a:off x="5634142" y="3111691"/>
            <a:ext cx="3166107" cy="2497540"/>
          </a:xfrm>
        </p:spPr>
        <p:txBody>
          <a:bodyPr anchor="t">
            <a:normAutofit/>
          </a:bodyPr>
          <a:lstStyle/>
          <a:p>
            <a:r>
              <a:rPr lang="en-NZ" sz="4000" dirty="0"/>
              <a:t>(Part 1).</a:t>
            </a:r>
          </a:p>
          <a:p>
            <a:r>
              <a:rPr lang="en-NZ" sz="4000" dirty="0"/>
              <a:t>“Forewarned is Forearmed.”</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5FFBA6E0-413F-3DCF-1EEA-9A042230D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6" t="-11343" r="12909" b="11343"/>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703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solidFill>
                  <a:schemeClr val="bg1"/>
                </a:solidFill>
              </a:rPr>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B2244687-B58D-0349-360A-87409BBDF53B}"/>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B3D9B532-1054-063E-BAF0-9460C8531580}"/>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423755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163B337F-5EC1-34F1-032E-32B649C31173}"/>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C3309DA7-618E-C805-790A-373EF4926850}"/>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327241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BC527309-D34D-AD4E-A47F-1D4DDB346FAB}"/>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45299E9F-240D-7002-D80C-BA78967D21E0}"/>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211863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153509DE-665D-776C-C564-79AC8FB053B5}"/>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6EC7377-9091-0595-69EF-12302E2842C2}"/>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9096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t>The disciples saw Jesus let free will happen</a:t>
            </a:r>
          </a:p>
          <a:p>
            <a:pPr marL="457200" indent="-457200">
              <a:buAutoNum type="arabicPeriod"/>
            </a:pPr>
            <a:r>
              <a:rPr lang="en-NZ" dirty="0">
                <a:solidFill>
                  <a:schemeClr val="bg1"/>
                </a:solidFill>
              </a:rPr>
              <a:t>We all learn from it—Grow from it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897850EC-E889-5697-5811-09254E56181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F81EC1AF-3D45-F165-5ED2-46CFDB85B00F}"/>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165201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t>The disciples saw Jesus let free will happen</a:t>
            </a:r>
          </a:p>
          <a:p>
            <a:pPr marL="457200" indent="-457200">
              <a:buAutoNum type="arabicPeriod"/>
            </a:pPr>
            <a:r>
              <a:rPr lang="en-NZ" dirty="0"/>
              <a:t>We all learn—Grow from it</a:t>
            </a:r>
          </a:p>
          <a:p>
            <a:pPr marL="457200" indent="-457200">
              <a:buAutoNum type="arabicPeriod"/>
            </a:pPr>
            <a:r>
              <a:rPr lang="en-NZ" sz="900" dirty="0">
                <a:solidFill>
                  <a:schemeClr val="bg1"/>
                </a:solidFill>
              </a:rPr>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F349CF3C-7426-6C6E-AEB3-C9DF70E5C56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8A7DBD6-B516-1287-CEA6-03BBEF9382E6}"/>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What could have been done?</a:t>
            </a:r>
          </a:p>
        </p:txBody>
      </p:sp>
    </p:spTree>
    <p:extLst>
      <p:ext uri="{BB962C8B-B14F-4D97-AF65-F5344CB8AC3E}">
        <p14:creationId xmlns:p14="http://schemas.microsoft.com/office/powerpoint/2010/main" val="83475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solidFill>
                  <a:schemeClr val="bg1"/>
                </a:solidFill>
              </a:rPr>
              <a:t>Killed his brother, Amnon.</a:t>
            </a:r>
          </a:p>
          <a:p>
            <a:pPr marL="457200" indent="-457200">
              <a:buAutoNum type="arabicPeriod"/>
            </a:pPr>
            <a:r>
              <a:rPr lang="en-NZ" dirty="0">
                <a:solidFill>
                  <a:schemeClr val="bg1"/>
                </a:solidFill>
              </a:rPr>
              <a:t>Banished</a:t>
            </a:r>
          </a:p>
          <a:p>
            <a:pPr marL="457200" indent="-457200">
              <a:buAutoNum type="arabicPeriod"/>
            </a:pPr>
            <a:r>
              <a:rPr lang="en-NZ" dirty="0">
                <a:solidFill>
                  <a:schemeClr val="bg1"/>
                </a:solidFill>
              </a:rPr>
              <a:t>David didn’t see him</a:t>
            </a:r>
          </a:p>
          <a:p>
            <a:pPr marL="457200" indent="-457200">
              <a:buAutoNum type="arabicPeriod"/>
            </a:pPr>
            <a:r>
              <a:rPr lang="en-NZ" dirty="0">
                <a:solidFill>
                  <a:schemeClr val="bg1"/>
                </a:solidFill>
              </a:rPr>
              <a:t>Back to Jerusalem, but wouldn’t see him</a:t>
            </a:r>
          </a:p>
          <a:p>
            <a:pPr marL="457200" indent="-457200">
              <a:buAutoNum type="arabicPeriod"/>
            </a:pPr>
            <a:r>
              <a:rPr lang="en-NZ" dirty="0">
                <a:solidFill>
                  <a:schemeClr val="bg1"/>
                </a:solidFill>
              </a:rPr>
              <a:t>Absalom attempted to take the kingdom</a:t>
            </a:r>
          </a:p>
          <a:p>
            <a:pPr marL="457200" indent="-457200">
              <a:buAutoNum type="arabicPeriod"/>
            </a:pPr>
            <a:r>
              <a:rPr lang="en-NZ" dirty="0">
                <a:solidFill>
                  <a:schemeClr val="bg1"/>
                </a:solidFill>
              </a:rPr>
              <a:t>Defeated and killed by Joab</a:t>
            </a:r>
            <a:endParaRPr lang="en-US" dirty="0">
              <a:solidFill>
                <a:schemeClr val="bg1"/>
              </a:solidFill>
            </a:endParaRPr>
          </a:p>
        </p:txBody>
      </p:sp>
      <p:sp>
        <p:nvSpPr>
          <p:cNvPr id="9" name="Content Placeholder 5">
            <a:extLst>
              <a:ext uri="{FF2B5EF4-FFF2-40B4-BE49-F238E27FC236}">
                <a16:creationId xmlns:a16="http://schemas.microsoft.com/office/drawing/2014/main" id="{B89A3C7E-DC87-D429-C4B9-F1FCF106AE9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22C32B44-8EA9-4271-0A96-1E38DCD47399}"/>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49856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 (2 Samuel 13).</a:t>
            </a:r>
          </a:p>
          <a:p>
            <a:pPr marL="457200" indent="-457200">
              <a:buAutoNum type="arabicPeriod"/>
            </a:pPr>
            <a:r>
              <a:rPr lang="en-NZ" dirty="0">
                <a:solidFill>
                  <a:schemeClr val="bg1"/>
                </a:solidFill>
              </a:rPr>
              <a:t>Banished</a:t>
            </a:r>
          </a:p>
          <a:p>
            <a:pPr marL="457200" indent="-457200">
              <a:buAutoNum type="arabicPeriod"/>
            </a:pPr>
            <a:r>
              <a:rPr lang="en-NZ" dirty="0">
                <a:solidFill>
                  <a:schemeClr val="bg1"/>
                </a:solidFill>
              </a:rPr>
              <a:t>David didn’t see him</a:t>
            </a:r>
          </a:p>
          <a:p>
            <a:pPr marL="457200" indent="-457200">
              <a:buAutoNum type="arabicPeriod"/>
            </a:pPr>
            <a:r>
              <a:rPr lang="en-NZ" dirty="0">
                <a:solidFill>
                  <a:schemeClr val="bg1"/>
                </a:solidFill>
              </a:rPr>
              <a:t>Back to Jerusalem, but wouldn’t see him</a:t>
            </a:r>
          </a:p>
          <a:p>
            <a:pPr marL="457200" indent="-457200">
              <a:buAutoNum type="arabicPeriod"/>
            </a:pPr>
            <a:r>
              <a:rPr lang="en-NZ" dirty="0">
                <a:solidFill>
                  <a:schemeClr val="bg1"/>
                </a:solidFill>
              </a:rPr>
              <a:t>Absalom attempted to take the kingdom</a:t>
            </a:r>
          </a:p>
          <a:p>
            <a:pPr marL="457200" indent="-457200">
              <a:buAutoNum type="arabicPeriod"/>
            </a:pPr>
            <a:r>
              <a:rPr lang="en-NZ" dirty="0">
                <a:solidFill>
                  <a:schemeClr val="bg1"/>
                </a:solidFill>
              </a:rPr>
              <a:t>Defeated and killed by Joab</a:t>
            </a:r>
            <a:endParaRPr lang="en-US" dirty="0">
              <a:solidFill>
                <a:schemeClr val="bg1"/>
              </a:solidFill>
            </a:endParaRP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33048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971550" lvl="1" indent="-514350">
              <a:buFont typeface="+mj-lt"/>
              <a:buAutoNum type="alphaLcPeriod"/>
            </a:pPr>
            <a:r>
              <a:rPr lang="en-NZ" sz="2800" dirty="0"/>
              <a:t>Banished</a:t>
            </a:r>
          </a:p>
          <a:p>
            <a:pPr marL="971550" lvl="1" indent="-514350">
              <a:buFont typeface="+mj-lt"/>
              <a:buAutoNum type="alphaLcPeriod"/>
            </a:pPr>
            <a:r>
              <a:rPr lang="en-NZ" sz="2800" dirty="0">
                <a:solidFill>
                  <a:schemeClr val="bg1"/>
                </a:solidFill>
              </a:rPr>
              <a:t>David didn’t see him</a:t>
            </a:r>
          </a:p>
          <a:p>
            <a:pPr marL="971550" lvl="1" indent="-514350">
              <a:buFont typeface="+mj-lt"/>
              <a:buAutoNum type="alphaLcPeriod"/>
            </a:pPr>
            <a:r>
              <a:rPr lang="en-NZ" sz="2800" dirty="0">
                <a:solidFill>
                  <a:schemeClr val="bg1"/>
                </a:solidFill>
              </a:rPr>
              <a:t>Back to Jerusalem, but wouldn’t see him</a:t>
            </a:r>
          </a:p>
          <a:p>
            <a:pPr marL="457200" indent="-457200">
              <a:buAutoNum type="arabicPeriod"/>
            </a:pPr>
            <a:r>
              <a:rPr lang="en-NZ" dirty="0">
                <a:solidFill>
                  <a:schemeClr val="bg1"/>
                </a:solidFill>
              </a:rPr>
              <a:t>Absalom attempted to take the kingdom</a:t>
            </a:r>
          </a:p>
          <a:p>
            <a:pPr marL="971550" lvl="1" indent="-514350">
              <a:buFont typeface="+mj-lt"/>
              <a:buAutoNum type="alphaLcPeriod"/>
            </a:pPr>
            <a:r>
              <a:rPr lang="en-NZ" sz="2800" dirty="0">
                <a:solidFill>
                  <a:schemeClr val="bg1"/>
                </a:solidFill>
              </a:rPr>
              <a:t>Defeated and killed by Joab</a:t>
            </a:r>
            <a:endParaRPr lang="en-US" sz="2800" dirty="0">
              <a:solidFill>
                <a:schemeClr val="bg1"/>
              </a:solidFill>
            </a:endParaRP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1419600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971550" lvl="1" indent="-514350">
              <a:buFont typeface="+mj-lt"/>
              <a:buAutoNum type="alphaLcPeriod"/>
            </a:pPr>
            <a:r>
              <a:rPr lang="en-NZ" sz="2800" dirty="0"/>
              <a:t>Banished</a:t>
            </a:r>
          </a:p>
          <a:p>
            <a:pPr marL="971550" lvl="1" indent="-514350">
              <a:buFont typeface="+mj-lt"/>
              <a:buAutoNum type="alphaLcPeriod"/>
            </a:pPr>
            <a:r>
              <a:rPr lang="en-NZ" sz="2800" dirty="0"/>
              <a:t>David didn’t see him</a:t>
            </a:r>
          </a:p>
          <a:p>
            <a:pPr marL="971550" lvl="1" indent="-514350">
              <a:buFont typeface="+mj-lt"/>
              <a:buAutoNum type="alphaLcPeriod"/>
            </a:pPr>
            <a:r>
              <a:rPr lang="en-NZ" sz="2800" dirty="0">
                <a:solidFill>
                  <a:schemeClr val="bg1"/>
                </a:solidFill>
              </a:rPr>
              <a:t>Back to Jerusalem, but wouldn’t see him</a:t>
            </a:r>
          </a:p>
          <a:p>
            <a:pPr marL="457200" indent="-457200">
              <a:buAutoNum type="arabicPeriod"/>
            </a:pPr>
            <a:r>
              <a:rPr lang="en-NZ" dirty="0">
                <a:solidFill>
                  <a:schemeClr val="bg1"/>
                </a:solidFill>
              </a:rPr>
              <a:t>Absalom attempted to take the kingdom</a:t>
            </a:r>
          </a:p>
          <a:p>
            <a:pPr marL="971550" lvl="1" indent="-514350">
              <a:buFont typeface="+mj-lt"/>
              <a:buAutoNum type="alphaLcPeriod"/>
            </a:pPr>
            <a:r>
              <a:rPr lang="en-NZ" sz="2800" dirty="0">
                <a:solidFill>
                  <a:schemeClr val="bg1"/>
                </a:solidFill>
              </a:rPr>
              <a:t>Defeated and killed by Joab</a:t>
            </a:r>
            <a:endParaRPr lang="en-US" sz="2800" dirty="0">
              <a:solidFill>
                <a:schemeClr val="bg1"/>
              </a:solidFill>
            </a:endParaRP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151892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27CCADD2-5708-486D-81A5-AD47EBF186E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2" name="Content Placeholder 1">
            <a:extLst>
              <a:ext uri="{FF2B5EF4-FFF2-40B4-BE49-F238E27FC236}">
                <a16:creationId xmlns:a16="http://schemas.microsoft.com/office/drawing/2014/main" id="{60A503FE-0DBC-3BBE-F74F-837B793C6C22}"/>
              </a:ext>
            </a:extLst>
          </p:cNvPr>
          <p:cNvSpPr>
            <a:spLocks noGrp="1"/>
          </p:cNvSpPr>
          <p:nvPr>
            <p:ph idx="1"/>
          </p:nvPr>
        </p:nvSpPr>
        <p:spPr>
          <a:xfrm>
            <a:off x="423934" y="733804"/>
            <a:ext cx="7886700" cy="5653347"/>
          </a:xfrm>
        </p:spPr>
        <p:txBody>
          <a:bodyPr/>
          <a:lstStyle/>
          <a:p>
            <a:r>
              <a:rPr lang="en-NZ" sz="3600" dirty="0"/>
              <a:t>The Sin of Judas</a:t>
            </a:r>
            <a:endParaRPr lang="en-NZ" sz="3600" u="sng" dirty="0"/>
          </a:p>
          <a:p>
            <a:endParaRPr lang="en-NZ" dirty="0"/>
          </a:p>
        </p:txBody>
      </p:sp>
    </p:spTree>
    <p:extLst>
      <p:ext uri="{BB962C8B-B14F-4D97-AF65-F5344CB8AC3E}">
        <p14:creationId xmlns:p14="http://schemas.microsoft.com/office/powerpoint/2010/main" val="173247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971550" lvl="1" indent="-514350">
              <a:buFont typeface="+mj-lt"/>
              <a:buAutoNum type="alphaLcPeriod"/>
            </a:pPr>
            <a:r>
              <a:rPr lang="en-NZ" sz="2800" dirty="0"/>
              <a:t>Banished</a:t>
            </a:r>
          </a:p>
          <a:p>
            <a:pPr marL="971550" lvl="1" indent="-514350">
              <a:buFont typeface="+mj-lt"/>
              <a:buAutoNum type="alphaLcPeriod"/>
            </a:pPr>
            <a:r>
              <a:rPr lang="en-NZ" sz="2800" dirty="0"/>
              <a:t>David didn’t see him</a:t>
            </a:r>
          </a:p>
          <a:p>
            <a:pPr marL="971550" lvl="1" indent="-514350">
              <a:buFont typeface="+mj-lt"/>
              <a:buAutoNum type="alphaLcPeriod"/>
            </a:pPr>
            <a:r>
              <a:rPr lang="en-NZ" sz="2800" dirty="0"/>
              <a:t>Back to Jerusalem David but wouldn’t see him (2 Samuel 14).</a:t>
            </a:r>
          </a:p>
          <a:p>
            <a:pPr marL="457200" indent="-457200">
              <a:buAutoNum type="arabicPeriod"/>
            </a:pPr>
            <a:r>
              <a:rPr lang="en-NZ" dirty="0">
                <a:solidFill>
                  <a:schemeClr val="bg1"/>
                </a:solidFill>
              </a:rPr>
              <a:t>Absalom attempted to take the kingdom</a:t>
            </a:r>
          </a:p>
          <a:p>
            <a:pPr marL="971550" lvl="1" indent="-514350">
              <a:buFont typeface="+mj-lt"/>
              <a:buAutoNum type="alphaLcPeriod"/>
            </a:pPr>
            <a:r>
              <a:rPr lang="en-NZ" sz="2800" dirty="0">
                <a:solidFill>
                  <a:schemeClr val="bg1"/>
                </a:solidFill>
              </a:rPr>
              <a:t>Defeated and killed by Joab</a:t>
            </a:r>
            <a:endParaRPr lang="en-US" sz="2800" dirty="0">
              <a:solidFill>
                <a:schemeClr val="bg1"/>
              </a:solidFill>
            </a:endParaRP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91395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971550" lvl="1" indent="-514350">
              <a:buFont typeface="+mj-lt"/>
              <a:buAutoNum type="alphaLcPeriod"/>
            </a:pPr>
            <a:r>
              <a:rPr lang="en-NZ" sz="2800" dirty="0"/>
              <a:t>Banished</a:t>
            </a:r>
          </a:p>
          <a:p>
            <a:pPr marL="971550" lvl="1" indent="-514350">
              <a:buFont typeface="+mj-lt"/>
              <a:buAutoNum type="alphaLcPeriod"/>
            </a:pPr>
            <a:r>
              <a:rPr lang="en-NZ" sz="2800" dirty="0"/>
              <a:t>David didn’t see him</a:t>
            </a:r>
          </a:p>
          <a:p>
            <a:pPr marL="971550" lvl="1" indent="-514350">
              <a:buFont typeface="+mj-lt"/>
              <a:buAutoNum type="alphaLcPeriod"/>
            </a:pPr>
            <a:r>
              <a:rPr lang="en-NZ" sz="2800" dirty="0"/>
              <a:t>Back to Jerusalem, but wouldn’t see him</a:t>
            </a:r>
          </a:p>
          <a:p>
            <a:pPr marL="457200" indent="-457200">
              <a:buAutoNum type="arabicPeriod"/>
            </a:pPr>
            <a:r>
              <a:rPr lang="en-NZ" dirty="0"/>
              <a:t>Absalom attempted to take the kingdom (2 Samuel 15).</a:t>
            </a:r>
          </a:p>
          <a:p>
            <a:pPr marL="971550" lvl="1" indent="-514350">
              <a:buFont typeface="+mj-lt"/>
              <a:buAutoNum type="alphaLcPeriod"/>
            </a:pPr>
            <a:r>
              <a:rPr lang="en-NZ" sz="2800" dirty="0">
                <a:solidFill>
                  <a:schemeClr val="bg1"/>
                </a:solidFill>
              </a:rPr>
              <a:t>Defeated and killed by Joab</a:t>
            </a:r>
            <a:endParaRPr lang="en-US" sz="2800" dirty="0">
              <a:solidFill>
                <a:schemeClr val="bg1"/>
              </a:solidFill>
            </a:endParaRP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82926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971550" lvl="1" indent="-514350">
              <a:buFont typeface="+mj-lt"/>
              <a:buAutoNum type="alphaLcPeriod"/>
            </a:pPr>
            <a:r>
              <a:rPr lang="en-NZ" sz="2800" dirty="0"/>
              <a:t>Banished</a:t>
            </a:r>
          </a:p>
          <a:p>
            <a:pPr marL="971550" lvl="1" indent="-514350">
              <a:buFont typeface="+mj-lt"/>
              <a:buAutoNum type="alphaLcPeriod"/>
            </a:pPr>
            <a:r>
              <a:rPr lang="en-NZ" sz="2800" dirty="0"/>
              <a:t>David didn’t see him</a:t>
            </a:r>
          </a:p>
          <a:p>
            <a:pPr marL="971550" lvl="1" indent="-514350">
              <a:buFont typeface="+mj-lt"/>
              <a:buAutoNum type="alphaLcPeriod"/>
            </a:pPr>
            <a:r>
              <a:rPr lang="en-NZ" sz="2800" dirty="0"/>
              <a:t>Back to Jerusalem, but wouldn’t see him</a:t>
            </a:r>
          </a:p>
          <a:p>
            <a:pPr marL="457200" indent="-457200">
              <a:buAutoNum type="arabicPeriod"/>
            </a:pPr>
            <a:r>
              <a:rPr lang="en-NZ" dirty="0"/>
              <a:t>Absalom attempted to take the kingdom</a:t>
            </a:r>
          </a:p>
          <a:p>
            <a:pPr marL="971550" lvl="1" indent="-514350">
              <a:buFont typeface="+mj-lt"/>
              <a:buAutoNum type="alphaLcPeriod"/>
            </a:pPr>
            <a:r>
              <a:rPr lang="en-NZ" sz="2800" dirty="0"/>
              <a:t>Defeated and killed by Joab (2 Samuel 18).</a:t>
            </a:r>
            <a:endParaRPr lang="en-US" sz="2800" dirty="0"/>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
        <p:nvSpPr>
          <p:cNvPr id="9" name="Content Placeholder 5">
            <a:extLst>
              <a:ext uri="{FF2B5EF4-FFF2-40B4-BE49-F238E27FC236}">
                <a16:creationId xmlns:a16="http://schemas.microsoft.com/office/drawing/2014/main" id="{06655230-19AB-A0AC-587E-66D5A090C4B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DE985B06-341D-733F-794E-A2D8BB9CFAEC}"/>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42520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25625"/>
            <a:ext cx="3534324" cy="4575175"/>
          </a:xfrm>
        </p:spPr>
      </p:pic>
      <p:sp>
        <p:nvSpPr>
          <p:cNvPr id="9" name="Content Placeholder 5">
            <a:extLst>
              <a:ext uri="{FF2B5EF4-FFF2-40B4-BE49-F238E27FC236}">
                <a16:creationId xmlns:a16="http://schemas.microsoft.com/office/drawing/2014/main" id="{CCE33EEB-0A0D-4900-9ADB-5367D256D58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0B484ED5-63DE-574E-6786-D500F778DD44}"/>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r>
              <a:rPr lang="en-NZ" u="sng" dirty="0"/>
              <a:t>What could David have done</a:t>
            </a:r>
            <a:r>
              <a:rPr lang="en-NZ" dirty="0"/>
              <a:t>?</a:t>
            </a:r>
          </a:p>
        </p:txBody>
      </p:sp>
    </p:spTree>
    <p:extLst>
      <p:ext uri="{BB962C8B-B14F-4D97-AF65-F5344CB8AC3E}">
        <p14:creationId xmlns:p14="http://schemas.microsoft.com/office/powerpoint/2010/main" val="22565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25625"/>
            <a:ext cx="3534324" cy="4575175"/>
          </a:xfrm>
        </p:spPr>
      </p:pic>
      <p:sp>
        <p:nvSpPr>
          <p:cNvPr id="9" name="Content Placeholder 5">
            <a:extLst>
              <a:ext uri="{FF2B5EF4-FFF2-40B4-BE49-F238E27FC236}">
                <a16:creationId xmlns:a16="http://schemas.microsoft.com/office/drawing/2014/main" id="{CCE33EEB-0A0D-4900-9ADB-5367D256D58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0B484ED5-63DE-574E-6786-D500F778DD44}"/>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r>
              <a:rPr lang="en-NZ" dirty="0"/>
              <a:t>What could David have done?</a:t>
            </a:r>
          </a:p>
        </p:txBody>
      </p:sp>
      <p:sp>
        <p:nvSpPr>
          <p:cNvPr id="11" name="Content Placeholder 3">
            <a:extLst>
              <a:ext uri="{FF2B5EF4-FFF2-40B4-BE49-F238E27FC236}">
                <a16:creationId xmlns:a16="http://schemas.microsoft.com/office/drawing/2014/main" id="{747941D0-2495-CA3B-144A-7FB92B05CDB2}"/>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Watched his children</a:t>
            </a:r>
          </a:p>
          <a:p>
            <a:pPr marL="457200" indent="-457200">
              <a:buAutoNum type="arabicPeriod"/>
            </a:pPr>
            <a:r>
              <a:rPr lang="en-NZ" dirty="0">
                <a:solidFill>
                  <a:schemeClr val="bg1"/>
                </a:solidFill>
              </a:rPr>
              <a:t>Punished Amnon</a:t>
            </a:r>
          </a:p>
          <a:p>
            <a:pPr marL="457200" indent="-457200">
              <a:buAutoNum type="arabicPeriod"/>
            </a:pPr>
            <a:r>
              <a:rPr lang="en-NZ" dirty="0">
                <a:solidFill>
                  <a:schemeClr val="bg1"/>
                </a:solidFill>
              </a:rPr>
              <a:t>Kept Absalom close</a:t>
            </a:r>
          </a:p>
        </p:txBody>
      </p:sp>
    </p:spTree>
    <p:extLst>
      <p:ext uri="{BB962C8B-B14F-4D97-AF65-F5344CB8AC3E}">
        <p14:creationId xmlns:p14="http://schemas.microsoft.com/office/powerpoint/2010/main" val="210671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25625"/>
            <a:ext cx="3534324" cy="4575175"/>
          </a:xfrm>
        </p:spPr>
      </p:pic>
      <p:sp>
        <p:nvSpPr>
          <p:cNvPr id="9" name="Content Placeholder 5">
            <a:extLst>
              <a:ext uri="{FF2B5EF4-FFF2-40B4-BE49-F238E27FC236}">
                <a16:creationId xmlns:a16="http://schemas.microsoft.com/office/drawing/2014/main" id="{CCE33EEB-0A0D-4900-9ADB-5367D256D58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0B484ED5-63DE-574E-6786-D500F778DD44}"/>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r>
              <a:rPr lang="en-NZ" dirty="0"/>
              <a:t>What could David have done?</a:t>
            </a:r>
          </a:p>
        </p:txBody>
      </p:sp>
      <p:sp>
        <p:nvSpPr>
          <p:cNvPr id="11" name="Content Placeholder 3">
            <a:extLst>
              <a:ext uri="{FF2B5EF4-FFF2-40B4-BE49-F238E27FC236}">
                <a16:creationId xmlns:a16="http://schemas.microsoft.com/office/drawing/2014/main" id="{747941D0-2495-CA3B-144A-7FB92B05CDB2}"/>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Watched his children</a:t>
            </a:r>
          </a:p>
          <a:p>
            <a:pPr marL="457200" indent="-457200">
              <a:buAutoNum type="arabicPeriod"/>
            </a:pPr>
            <a:r>
              <a:rPr lang="en-NZ" dirty="0"/>
              <a:t>Punished Amnon</a:t>
            </a:r>
          </a:p>
        </p:txBody>
      </p:sp>
    </p:spTree>
    <p:extLst>
      <p:ext uri="{BB962C8B-B14F-4D97-AF65-F5344CB8AC3E}">
        <p14:creationId xmlns:p14="http://schemas.microsoft.com/office/powerpoint/2010/main" val="269155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25625"/>
            <a:ext cx="3534324" cy="4575175"/>
          </a:xfrm>
        </p:spPr>
      </p:pic>
      <p:sp>
        <p:nvSpPr>
          <p:cNvPr id="9" name="Content Placeholder 5">
            <a:extLst>
              <a:ext uri="{FF2B5EF4-FFF2-40B4-BE49-F238E27FC236}">
                <a16:creationId xmlns:a16="http://schemas.microsoft.com/office/drawing/2014/main" id="{CCE33EEB-0A0D-4900-9ADB-5367D256D58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0B484ED5-63DE-574E-6786-D500F778DD44}"/>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r>
              <a:rPr lang="en-NZ" dirty="0"/>
              <a:t>What could David have done?</a:t>
            </a:r>
          </a:p>
        </p:txBody>
      </p:sp>
      <p:sp>
        <p:nvSpPr>
          <p:cNvPr id="11" name="Content Placeholder 3">
            <a:extLst>
              <a:ext uri="{FF2B5EF4-FFF2-40B4-BE49-F238E27FC236}">
                <a16:creationId xmlns:a16="http://schemas.microsoft.com/office/drawing/2014/main" id="{747941D0-2495-CA3B-144A-7FB92B05CDB2}"/>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Watched his children</a:t>
            </a:r>
          </a:p>
          <a:p>
            <a:pPr marL="457200" indent="-457200">
              <a:buAutoNum type="arabicPeriod"/>
            </a:pPr>
            <a:r>
              <a:rPr lang="en-NZ" dirty="0"/>
              <a:t>Punished Amnon</a:t>
            </a:r>
          </a:p>
          <a:p>
            <a:pPr marL="457200" indent="-457200">
              <a:buAutoNum type="arabicPeriod"/>
            </a:pPr>
            <a:r>
              <a:rPr lang="en-NZ" dirty="0"/>
              <a:t>Kept Absalom close</a:t>
            </a:r>
          </a:p>
        </p:txBody>
      </p:sp>
    </p:spTree>
    <p:extLst>
      <p:ext uri="{BB962C8B-B14F-4D97-AF65-F5344CB8AC3E}">
        <p14:creationId xmlns:p14="http://schemas.microsoft.com/office/powerpoint/2010/main" val="45663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5032374"/>
          </a:xfrm>
        </p:spPr>
        <p:txBody>
          <a:bodyPr>
            <a:normAutofit/>
          </a:bodyPr>
          <a:lstStyle/>
          <a:p>
            <a:r>
              <a:rPr lang="en-NZ" dirty="0"/>
              <a:t>Absalom</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57978"/>
            <a:ext cx="3509331" cy="4542822"/>
          </a:xfrm>
        </p:spPr>
      </p:pic>
      <p:sp>
        <p:nvSpPr>
          <p:cNvPr id="9" name="Content Placeholder 5">
            <a:extLst>
              <a:ext uri="{FF2B5EF4-FFF2-40B4-BE49-F238E27FC236}">
                <a16:creationId xmlns:a16="http://schemas.microsoft.com/office/drawing/2014/main" id="{330D18A9-2212-C0BD-4EC8-B059C72B2DE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0272023-AAB6-115A-0EE2-40C970F72043}"/>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275342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5032374"/>
          </a:xfrm>
        </p:spPr>
        <p:txBody>
          <a:bodyPr>
            <a:normAutofit/>
          </a:bodyPr>
          <a:lstStyle/>
          <a:p>
            <a:r>
              <a:rPr lang="en-NZ" dirty="0"/>
              <a:t>Absalom</a:t>
            </a:r>
          </a:p>
          <a:p>
            <a:pPr marL="457200" indent="-457200">
              <a:buAutoNum type="arabicPeriod"/>
            </a:pPr>
            <a:r>
              <a:rPr lang="en-NZ" dirty="0"/>
              <a:t>God used his evil to punish David’s sin</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57978"/>
            <a:ext cx="3509331" cy="4542822"/>
          </a:xfrm>
        </p:spPr>
      </p:pic>
      <p:sp>
        <p:nvSpPr>
          <p:cNvPr id="9" name="Content Placeholder 5">
            <a:extLst>
              <a:ext uri="{FF2B5EF4-FFF2-40B4-BE49-F238E27FC236}">
                <a16:creationId xmlns:a16="http://schemas.microsoft.com/office/drawing/2014/main" id="{330D18A9-2212-C0BD-4EC8-B059C72B2DE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0272023-AAB6-115A-0EE2-40C970F72043}"/>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41202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5032374"/>
          </a:xfrm>
        </p:spPr>
        <p:txBody>
          <a:bodyPr>
            <a:normAutofit/>
          </a:bodyPr>
          <a:lstStyle/>
          <a:p>
            <a:r>
              <a:rPr lang="en-NZ" dirty="0"/>
              <a:t>Absalom</a:t>
            </a:r>
          </a:p>
          <a:p>
            <a:pPr marL="457200" indent="-457200">
              <a:buAutoNum type="arabicPeriod"/>
            </a:pPr>
            <a:r>
              <a:rPr lang="en-NZ" dirty="0"/>
              <a:t>God used his evil to punish David’s sin</a:t>
            </a:r>
          </a:p>
          <a:p>
            <a:pPr marL="457200" indent="-457200">
              <a:buAutoNum type="arabicPeriod"/>
            </a:pPr>
            <a:r>
              <a:rPr lang="en-NZ" dirty="0"/>
              <a:t>Needed the firm hand of his father</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57978"/>
            <a:ext cx="3509331" cy="4542822"/>
          </a:xfrm>
        </p:spPr>
      </p:pic>
      <p:sp>
        <p:nvSpPr>
          <p:cNvPr id="9" name="Content Placeholder 5">
            <a:extLst>
              <a:ext uri="{FF2B5EF4-FFF2-40B4-BE49-F238E27FC236}">
                <a16:creationId xmlns:a16="http://schemas.microsoft.com/office/drawing/2014/main" id="{330D18A9-2212-C0BD-4EC8-B059C72B2DE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0272023-AAB6-115A-0EE2-40C970F72043}"/>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325037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each Kids About Judas&amp;#39; Life and God&amp;#39;s Redemption">
            <a:extLst>
              <a:ext uri="{FF2B5EF4-FFF2-40B4-BE49-F238E27FC236}">
                <a16:creationId xmlns:a16="http://schemas.microsoft.com/office/drawing/2014/main" id="{72BE7F1F-EFFE-4E2F-A48D-8FAEEA7ADF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1569" y="1825625"/>
            <a:ext cx="6020861"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27CCADD2-5708-486D-81A5-AD47EBF186E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6B52D78A-E77D-A949-33B6-719B2DAD169E}"/>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endParaRPr lang="en-NZ" dirty="0"/>
          </a:p>
        </p:txBody>
      </p:sp>
    </p:spTree>
    <p:extLst>
      <p:ext uri="{BB962C8B-B14F-4D97-AF65-F5344CB8AC3E}">
        <p14:creationId xmlns:p14="http://schemas.microsoft.com/office/powerpoint/2010/main" val="140634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5032374"/>
          </a:xfrm>
        </p:spPr>
        <p:txBody>
          <a:bodyPr>
            <a:normAutofit/>
          </a:bodyPr>
          <a:lstStyle/>
          <a:p>
            <a:r>
              <a:rPr lang="en-NZ" dirty="0"/>
              <a:t>Absalom</a:t>
            </a:r>
          </a:p>
          <a:p>
            <a:pPr marL="457200" indent="-457200">
              <a:buAutoNum type="arabicPeriod"/>
            </a:pPr>
            <a:r>
              <a:rPr lang="en-NZ" dirty="0"/>
              <a:t>God used his evil to punish David’s sin</a:t>
            </a:r>
          </a:p>
          <a:p>
            <a:pPr marL="457200" indent="-457200">
              <a:buAutoNum type="arabicPeriod"/>
            </a:pPr>
            <a:r>
              <a:rPr lang="en-NZ" dirty="0"/>
              <a:t>Needed the firm hand of his father</a:t>
            </a:r>
          </a:p>
          <a:p>
            <a:pPr marL="457200" indent="-457200">
              <a:buAutoNum type="arabicPeriod"/>
            </a:pPr>
            <a:r>
              <a:rPr lang="en-NZ" dirty="0"/>
              <a:t>He was accountable for his actions before God and man.</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57978"/>
            <a:ext cx="3509331" cy="4542822"/>
          </a:xfrm>
        </p:spPr>
      </p:pic>
      <p:sp>
        <p:nvSpPr>
          <p:cNvPr id="9" name="Content Placeholder 5">
            <a:extLst>
              <a:ext uri="{FF2B5EF4-FFF2-40B4-BE49-F238E27FC236}">
                <a16:creationId xmlns:a16="http://schemas.microsoft.com/office/drawing/2014/main" id="{330D18A9-2212-C0BD-4EC8-B059C72B2DE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0272023-AAB6-115A-0EE2-40C970F72043}"/>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262689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5032374"/>
          </a:xfrm>
        </p:spPr>
        <p:txBody>
          <a:bodyPr>
            <a:normAutofit/>
          </a:bodyPr>
          <a:lstStyle/>
          <a:p>
            <a:r>
              <a:rPr lang="en-NZ" dirty="0"/>
              <a:t>Absalom</a:t>
            </a:r>
          </a:p>
          <a:p>
            <a:pPr marL="457200" indent="-457200">
              <a:buAutoNum type="arabicPeriod"/>
            </a:pPr>
            <a:r>
              <a:rPr lang="en-NZ" dirty="0"/>
              <a:t>God used his evil to punish David’s sin</a:t>
            </a:r>
          </a:p>
          <a:p>
            <a:pPr marL="457200" indent="-457200">
              <a:buAutoNum type="arabicPeriod"/>
            </a:pPr>
            <a:r>
              <a:rPr lang="en-NZ" dirty="0"/>
              <a:t>Needed the firm hand of his father</a:t>
            </a:r>
          </a:p>
          <a:p>
            <a:pPr marL="457200" indent="-457200">
              <a:buAutoNum type="arabicPeriod"/>
            </a:pPr>
            <a:r>
              <a:rPr lang="en-NZ" dirty="0"/>
              <a:t>He was accountable for his actions before God and man.</a:t>
            </a:r>
          </a:p>
          <a:p>
            <a:pPr marL="457200" indent="-457200">
              <a:buAutoNum type="arabicPeriod"/>
            </a:pPr>
            <a:r>
              <a:rPr lang="en-NZ" dirty="0"/>
              <a:t>Chosen a path of righteousness.</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857978"/>
            <a:ext cx="3509331" cy="4542822"/>
          </a:xfrm>
        </p:spPr>
      </p:pic>
      <p:sp>
        <p:nvSpPr>
          <p:cNvPr id="9" name="Content Placeholder 5">
            <a:extLst>
              <a:ext uri="{FF2B5EF4-FFF2-40B4-BE49-F238E27FC236}">
                <a16:creationId xmlns:a16="http://schemas.microsoft.com/office/drawing/2014/main" id="{330D18A9-2212-C0BD-4EC8-B059C72B2DE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0272023-AAB6-115A-0EE2-40C970F72043}"/>
              </a:ext>
            </a:extLst>
          </p:cNvPr>
          <p:cNvSpPr txBox="1">
            <a:spLocks/>
          </p:cNvSpPr>
          <p:nvPr/>
        </p:nvSpPr>
        <p:spPr>
          <a:xfrm>
            <a:off x="423934" y="747453"/>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Sins of Absalom</a:t>
            </a:r>
            <a:endParaRPr lang="en-NZ" sz="3600" u="sng" dirty="0"/>
          </a:p>
          <a:p>
            <a:endParaRPr lang="en-NZ" dirty="0"/>
          </a:p>
        </p:txBody>
      </p:sp>
    </p:spTree>
    <p:extLst>
      <p:ext uri="{BB962C8B-B14F-4D97-AF65-F5344CB8AC3E}">
        <p14:creationId xmlns:p14="http://schemas.microsoft.com/office/powerpoint/2010/main" val="3919777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259AFE06-ADEB-F442-BC45-FCEEE578D221}"/>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80AE3902-01AF-7B32-8FF2-9DF118857A25}"/>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endParaRPr lang="en-NZ" dirty="0"/>
          </a:p>
        </p:txBody>
      </p:sp>
    </p:spTree>
    <p:extLst>
      <p:ext uri="{BB962C8B-B14F-4D97-AF65-F5344CB8AC3E}">
        <p14:creationId xmlns:p14="http://schemas.microsoft.com/office/powerpoint/2010/main" val="1198486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EAE9D887-D295-4CEB-9DE2-497BEE83E7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219" r="21486"/>
          <a:stretch/>
        </p:blipFill>
        <p:spPr>
          <a:xfrm>
            <a:off x="5240740" y="2224586"/>
            <a:ext cx="3229086" cy="3170186"/>
          </a:xfrm>
        </p:spPr>
      </p:pic>
      <p:sp>
        <p:nvSpPr>
          <p:cNvPr id="7" name="Content Placeholder 5">
            <a:extLst>
              <a:ext uri="{FF2B5EF4-FFF2-40B4-BE49-F238E27FC236}">
                <a16:creationId xmlns:a16="http://schemas.microsoft.com/office/drawing/2014/main" id="{0E5DD21C-70AA-3E5E-A272-7B13AC34BB08}"/>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37BEE446-3C70-56FA-4875-28E693575D14}"/>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endParaRPr lang="en-NZ" dirty="0"/>
          </a:p>
        </p:txBody>
      </p:sp>
    </p:spTree>
    <p:extLst>
      <p:ext uri="{BB962C8B-B14F-4D97-AF65-F5344CB8AC3E}">
        <p14:creationId xmlns:p14="http://schemas.microsoft.com/office/powerpoint/2010/main" val="3254843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33A8EE9C-D213-46A0-AF7C-27066A4EC6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3331" y="1901489"/>
            <a:ext cx="3432050" cy="3898809"/>
          </a:xfrm>
        </p:spPr>
      </p:pic>
      <p:pic>
        <p:nvPicPr>
          <p:cNvPr id="10" name="Content Placeholder 6">
            <a:extLst>
              <a:ext uri="{FF2B5EF4-FFF2-40B4-BE49-F238E27FC236}">
                <a16:creationId xmlns:a16="http://schemas.microsoft.com/office/drawing/2014/main" id="{EAE9D887-D295-4CEB-9DE2-497BEE83E75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219" r="21486"/>
          <a:stretch/>
        </p:blipFill>
        <p:spPr>
          <a:xfrm>
            <a:off x="5240740" y="2224586"/>
            <a:ext cx="3229086" cy="3170186"/>
          </a:xfrm>
        </p:spPr>
      </p:pic>
      <p:sp>
        <p:nvSpPr>
          <p:cNvPr id="7" name="Content Placeholder 5">
            <a:extLst>
              <a:ext uri="{FF2B5EF4-FFF2-40B4-BE49-F238E27FC236}">
                <a16:creationId xmlns:a16="http://schemas.microsoft.com/office/drawing/2014/main" id="{0E5DD21C-70AA-3E5E-A272-7B13AC34BB08}"/>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37BEE446-3C70-56FA-4875-28E693575D14}"/>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endParaRPr lang="en-NZ" dirty="0"/>
          </a:p>
        </p:txBody>
      </p:sp>
    </p:spTree>
    <p:extLst>
      <p:ext uri="{BB962C8B-B14F-4D97-AF65-F5344CB8AC3E}">
        <p14:creationId xmlns:p14="http://schemas.microsoft.com/office/powerpoint/2010/main" val="1370602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45B3700D-8529-BFEB-72E4-936FD9C37865}"/>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8AA44BC-A900-668C-52DF-5FA54B20A7F4}"/>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r>
              <a:rPr lang="en-NZ" dirty="0"/>
              <a:t>What to do?</a:t>
            </a:r>
          </a:p>
        </p:txBody>
      </p:sp>
    </p:spTree>
    <p:extLst>
      <p:ext uri="{BB962C8B-B14F-4D97-AF65-F5344CB8AC3E}">
        <p14:creationId xmlns:p14="http://schemas.microsoft.com/office/powerpoint/2010/main" val="3031749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25520-11B7-4240-8C4C-07DA9F91D534}"/>
              </a:ext>
            </a:extLst>
          </p:cNvPr>
          <p:cNvSpPr>
            <a:spLocks noGrp="1"/>
          </p:cNvSpPr>
          <p:nvPr>
            <p:ph sz="half" idx="2"/>
          </p:nvPr>
        </p:nvSpPr>
        <p:spPr/>
        <p:txBody>
          <a:bodyPr>
            <a:normAutofit/>
          </a:bodyPr>
          <a:lstStyle/>
          <a:p>
            <a:r>
              <a:rPr lang="en-NZ" dirty="0"/>
              <a:t>Matthew 5:25—</a:t>
            </a:r>
          </a:p>
        </p:txBody>
      </p:sp>
      <p:pic>
        <p:nvPicPr>
          <p:cNvPr id="11" name="Content Placeholder 7">
            <a:extLst>
              <a:ext uri="{FF2B5EF4-FFF2-40B4-BE49-F238E27FC236}">
                <a16:creationId xmlns:a16="http://schemas.microsoft.com/office/drawing/2014/main" id="{7C1A9C7A-687B-4C27-B19D-020E3FBB47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193" y="2216849"/>
            <a:ext cx="4274595" cy="3419676"/>
          </a:xfrm>
        </p:spPr>
      </p:pic>
      <p:sp>
        <p:nvSpPr>
          <p:cNvPr id="7" name="Content Placeholder 5">
            <a:extLst>
              <a:ext uri="{FF2B5EF4-FFF2-40B4-BE49-F238E27FC236}">
                <a16:creationId xmlns:a16="http://schemas.microsoft.com/office/drawing/2014/main" id="{45B3700D-8529-BFEB-72E4-936FD9C37865}"/>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8AA44BC-A900-668C-52DF-5FA54B20A7F4}"/>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r>
              <a:rPr lang="en-NZ" dirty="0"/>
              <a:t>What to do?</a:t>
            </a:r>
          </a:p>
        </p:txBody>
      </p:sp>
    </p:spTree>
    <p:extLst>
      <p:ext uri="{BB962C8B-B14F-4D97-AF65-F5344CB8AC3E}">
        <p14:creationId xmlns:p14="http://schemas.microsoft.com/office/powerpoint/2010/main" val="170284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25520-11B7-4240-8C4C-07DA9F91D534}"/>
              </a:ext>
            </a:extLst>
          </p:cNvPr>
          <p:cNvSpPr>
            <a:spLocks noGrp="1"/>
          </p:cNvSpPr>
          <p:nvPr>
            <p:ph sz="half" idx="2"/>
          </p:nvPr>
        </p:nvSpPr>
        <p:spPr/>
        <p:txBody>
          <a:bodyPr>
            <a:normAutofit fontScale="92500" lnSpcReduction="20000"/>
          </a:bodyPr>
          <a:lstStyle/>
          <a:p>
            <a:r>
              <a:rPr lang="en-NZ" dirty="0"/>
              <a:t>Matthew 5:25—</a:t>
            </a:r>
          </a:p>
          <a:p>
            <a:r>
              <a:rPr lang="en-NZ" dirty="0"/>
              <a:t>Make friends quickly with your opponent at law while you are with him on the way, so that your opponent may not hand you over to the judge, and the judge to the officer, and you be thrown into prison. </a:t>
            </a:r>
            <a:r>
              <a:rPr lang="en-NZ" baseline="30000" dirty="0"/>
              <a:t>26 </a:t>
            </a:r>
            <a:r>
              <a:rPr lang="en-NZ" dirty="0"/>
              <a:t>Truly I say to you, you will not come out of there until you have paid up the last cent. (NASB)</a:t>
            </a:r>
          </a:p>
        </p:txBody>
      </p:sp>
      <p:pic>
        <p:nvPicPr>
          <p:cNvPr id="11" name="Content Placeholder 7">
            <a:extLst>
              <a:ext uri="{FF2B5EF4-FFF2-40B4-BE49-F238E27FC236}">
                <a16:creationId xmlns:a16="http://schemas.microsoft.com/office/drawing/2014/main" id="{7C1A9C7A-687B-4C27-B19D-020E3FBB47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193" y="2216849"/>
            <a:ext cx="4274595" cy="3419676"/>
          </a:xfrm>
        </p:spPr>
      </p:pic>
      <p:sp>
        <p:nvSpPr>
          <p:cNvPr id="7" name="Content Placeholder 5">
            <a:extLst>
              <a:ext uri="{FF2B5EF4-FFF2-40B4-BE49-F238E27FC236}">
                <a16:creationId xmlns:a16="http://schemas.microsoft.com/office/drawing/2014/main" id="{45B3700D-8529-BFEB-72E4-936FD9C37865}"/>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8AA44BC-A900-668C-52DF-5FA54B20A7F4}"/>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Your Opponent at Law wants to sue you!</a:t>
            </a:r>
          </a:p>
          <a:p>
            <a:r>
              <a:rPr lang="en-NZ" dirty="0"/>
              <a:t>What to do?</a:t>
            </a:r>
          </a:p>
        </p:txBody>
      </p:sp>
    </p:spTree>
    <p:extLst>
      <p:ext uri="{BB962C8B-B14F-4D97-AF65-F5344CB8AC3E}">
        <p14:creationId xmlns:p14="http://schemas.microsoft.com/office/powerpoint/2010/main" val="958823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3985145" y="2370971"/>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
        <p:nvSpPr>
          <p:cNvPr id="5" name="Content Placeholder 5">
            <a:extLst>
              <a:ext uri="{FF2B5EF4-FFF2-40B4-BE49-F238E27FC236}">
                <a16:creationId xmlns:a16="http://schemas.microsoft.com/office/drawing/2014/main" id="{EA88F202-4578-8745-FBBC-8ED3B4AADBDC}"/>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65E6320A-8CAA-A461-5F5E-01DFAA1F44FB}"/>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If anyone wants to sue you and take your shirt…?</a:t>
            </a:r>
          </a:p>
        </p:txBody>
      </p:sp>
    </p:spTree>
    <p:extLst>
      <p:ext uri="{BB962C8B-B14F-4D97-AF65-F5344CB8AC3E}">
        <p14:creationId xmlns:p14="http://schemas.microsoft.com/office/powerpoint/2010/main" val="935001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3985145" y="2370971"/>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
        <p:nvSpPr>
          <p:cNvPr id="5" name="Content Placeholder 5">
            <a:extLst>
              <a:ext uri="{FF2B5EF4-FFF2-40B4-BE49-F238E27FC236}">
                <a16:creationId xmlns:a16="http://schemas.microsoft.com/office/drawing/2014/main" id="{EA88F202-4578-8745-FBBC-8ED3B4AADBDC}"/>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65E6320A-8CAA-A461-5F5E-01DFAA1F44FB}"/>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If anyone wants to sue you and take your shirt…?</a:t>
            </a:r>
          </a:p>
          <a:p>
            <a:r>
              <a:rPr lang="en-NZ" dirty="0"/>
              <a:t>What to do?</a:t>
            </a:r>
          </a:p>
        </p:txBody>
      </p:sp>
    </p:spTree>
    <p:extLst>
      <p:ext uri="{BB962C8B-B14F-4D97-AF65-F5344CB8AC3E}">
        <p14:creationId xmlns:p14="http://schemas.microsoft.com/office/powerpoint/2010/main" val="615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CBE2C51E-269E-EEB6-CA9B-8C30DFEB56AF}"/>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C7E52C29-56F5-91A3-ACB9-9FA436DE63AE}"/>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2318593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4D10575-6C58-4930-8CD4-F8FED2CBBC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1169" y="2316747"/>
            <a:ext cx="5354156" cy="4015617"/>
          </a:xfrm>
        </p:spPr>
      </p:pic>
      <p:sp>
        <p:nvSpPr>
          <p:cNvPr id="10" name="Text Placeholder 2">
            <a:extLst>
              <a:ext uri="{FF2B5EF4-FFF2-40B4-BE49-F238E27FC236}">
                <a16:creationId xmlns:a16="http://schemas.microsoft.com/office/drawing/2014/main" id="{EA197BBD-F60D-43CF-8B5D-2379BFE8FB76}"/>
              </a:ext>
            </a:extLst>
          </p:cNvPr>
          <p:cNvSpPr txBox="1">
            <a:spLocks/>
          </p:cNvSpPr>
          <p:nvPr/>
        </p:nvSpPr>
        <p:spPr>
          <a:xfrm>
            <a:off x="6132561" y="2930529"/>
            <a:ext cx="2806723" cy="781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5:40</a:t>
            </a:r>
          </a:p>
        </p:txBody>
      </p:sp>
      <p:sp>
        <p:nvSpPr>
          <p:cNvPr id="7" name="Content Placeholder 5">
            <a:extLst>
              <a:ext uri="{FF2B5EF4-FFF2-40B4-BE49-F238E27FC236}">
                <a16:creationId xmlns:a16="http://schemas.microsoft.com/office/drawing/2014/main" id="{DA3AFF2C-6E05-C98E-7ACA-9F621BAF65C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59C0B48C-63A8-5360-6BBC-F8536EB679DD}"/>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If anyone wants to sue you and take your shirt…?</a:t>
            </a:r>
          </a:p>
          <a:p>
            <a:r>
              <a:rPr lang="en-NZ" dirty="0"/>
              <a:t>What to do?</a:t>
            </a:r>
          </a:p>
        </p:txBody>
      </p:sp>
    </p:spTree>
    <p:extLst>
      <p:ext uri="{BB962C8B-B14F-4D97-AF65-F5344CB8AC3E}">
        <p14:creationId xmlns:p14="http://schemas.microsoft.com/office/powerpoint/2010/main" val="3166823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65DABC5E-8F0B-4DA8-9710-18B850C14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69" y="2385182"/>
            <a:ext cx="5354157" cy="4015618"/>
          </a:xfrm>
          <a:prstGeom prst="rect">
            <a:avLst/>
          </a:prstGeom>
        </p:spPr>
      </p:pic>
      <p:sp>
        <p:nvSpPr>
          <p:cNvPr id="10" name="Text Placeholder 2">
            <a:extLst>
              <a:ext uri="{FF2B5EF4-FFF2-40B4-BE49-F238E27FC236}">
                <a16:creationId xmlns:a16="http://schemas.microsoft.com/office/drawing/2014/main" id="{23F61EE9-B6CC-4803-A3AF-6027230667B9}"/>
              </a:ext>
            </a:extLst>
          </p:cNvPr>
          <p:cNvSpPr txBox="1">
            <a:spLocks/>
          </p:cNvSpPr>
          <p:nvPr/>
        </p:nvSpPr>
        <p:spPr>
          <a:xfrm>
            <a:off x="6132561" y="2930529"/>
            <a:ext cx="2806723" cy="781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5:40</a:t>
            </a:r>
          </a:p>
        </p:txBody>
      </p:sp>
      <p:sp>
        <p:nvSpPr>
          <p:cNvPr id="9" name="Content Placeholder 5">
            <a:extLst>
              <a:ext uri="{FF2B5EF4-FFF2-40B4-BE49-F238E27FC236}">
                <a16:creationId xmlns:a16="http://schemas.microsoft.com/office/drawing/2014/main" id="{9382F46A-B2DF-6025-F2AF-3DEE0C1B8D2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43CF677F-0BB7-0B45-8E23-A17981C89E9B}"/>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If anyone wants to sue you and take your shirt…?</a:t>
            </a:r>
          </a:p>
          <a:p>
            <a:r>
              <a:rPr lang="en-NZ" dirty="0"/>
              <a:t>What to do?</a:t>
            </a:r>
          </a:p>
        </p:txBody>
      </p:sp>
    </p:spTree>
    <p:extLst>
      <p:ext uri="{BB962C8B-B14F-4D97-AF65-F5344CB8AC3E}">
        <p14:creationId xmlns:p14="http://schemas.microsoft.com/office/powerpoint/2010/main" val="479328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3EA4AF88-3BEE-493E-97BF-6FD86CC4996D}"/>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1F69F1F6-CCF6-86F6-4FAE-5B00B26FAF4D}"/>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p:txBody>
      </p:sp>
    </p:spTree>
    <p:extLst>
      <p:ext uri="{BB962C8B-B14F-4D97-AF65-F5344CB8AC3E}">
        <p14:creationId xmlns:p14="http://schemas.microsoft.com/office/powerpoint/2010/main" val="3122175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4D867C6E-3CA7-2EDA-24FA-EB43EE6805F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7B4A5A91-BA13-0CC7-1DA7-B60989D6CB35}"/>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spTree>
    <p:extLst>
      <p:ext uri="{BB962C8B-B14F-4D97-AF65-F5344CB8AC3E}">
        <p14:creationId xmlns:p14="http://schemas.microsoft.com/office/powerpoint/2010/main" val="911949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a:extLst>
              <a:ext uri="{FF2B5EF4-FFF2-40B4-BE49-F238E27FC236}">
                <a16:creationId xmlns:a16="http://schemas.microsoft.com/office/drawing/2014/main" id="{A3653C92-2CDD-4A54-9875-DA1380B4F1FF}"/>
              </a:ext>
            </a:extLst>
          </p:cNvPr>
          <p:cNvPicPr>
            <a:picLocks noChangeAspect="1"/>
          </p:cNvPicPr>
          <p:nvPr/>
        </p:nvPicPr>
        <p:blipFill rotWithShape="1">
          <a:blip r:embed="rId2">
            <a:extLst>
              <a:ext uri="{28A0092B-C50C-407E-A947-70E740481C1C}">
                <a14:useLocalDpi xmlns:a14="http://schemas.microsoft.com/office/drawing/2010/main" val="0"/>
              </a:ext>
            </a:extLst>
          </a:blip>
          <a:srcRect t="1" r="78927" b="-16"/>
          <a:stretch/>
        </p:blipFill>
        <p:spPr>
          <a:xfrm>
            <a:off x="341194" y="2415654"/>
            <a:ext cx="1472781" cy="4135902"/>
          </a:xfrm>
          <a:prstGeom prst="rect">
            <a:avLst/>
          </a:prstGeom>
        </p:spPr>
      </p:pic>
      <p:sp>
        <p:nvSpPr>
          <p:cNvPr id="5" name="Content Placeholder 5">
            <a:extLst>
              <a:ext uri="{FF2B5EF4-FFF2-40B4-BE49-F238E27FC236}">
                <a16:creationId xmlns:a16="http://schemas.microsoft.com/office/drawing/2014/main" id="{4D867C6E-3CA7-2EDA-24FA-EB43EE6805F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7B4A5A91-BA13-0CC7-1DA7-B60989D6CB35}"/>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pic>
        <p:nvPicPr>
          <p:cNvPr id="8" name="Content Placeholder 9">
            <a:extLst>
              <a:ext uri="{FF2B5EF4-FFF2-40B4-BE49-F238E27FC236}">
                <a16:creationId xmlns:a16="http://schemas.microsoft.com/office/drawing/2014/main" id="{FE800CCA-3818-B6CF-7353-A6B759DFBCD6}"/>
              </a:ext>
            </a:extLst>
          </p:cNvPr>
          <p:cNvPicPr>
            <a:picLocks noChangeAspect="1"/>
          </p:cNvPicPr>
          <p:nvPr/>
        </p:nvPicPr>
        <p:blipFill rotWithShape="1">
          <a:blip r:embed="rId2">
            <a:extLst>
              <a:ext uri="{28A0092B-C50C-407E-A947-70E740481C1C}">
                <a14:useLocalDpi xmlns:a14="http://schemas.microsoft.com/office/drawing/2010/main" val="0"/>
              </a:ext>
            </a:extLst>
          </a:blip>
          <a:srcRect b="41263"/>
          <a:stretch/>
        </p:blipFill>
        <p:spPr>
          <a:xfrm>
            <a:off x="341194" y="2415654"/>
            <a:ext cx="6988831" cy="2429301"/>
          </a:xfrm>
          <a:prstGeom prst="rect">
            <a:avLst/>
          </a:prstGeom>
        </p:spPr>
      </p:pic>
    </p:spTree>
    <p:extLst>
      <p:ext uri="{BB962C8B-B14F-4D97-AF65-F5344CB8AC3E}">
        <p14:creationId xmlns:p14="http://schemas.microsoft.com/office/powerpoint/2010/main" val="298754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a:extLst>
              <a:ext uri="{FF2B5EF4-FFF2-40B4-BE49-F238E27FC236}">
                <a16:creationId xmlns:a16="http://schemas.microsoft.com/office/drawing/2014/main" id="{A3653C92-2CDD-4A54-9875-DA1380B4F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 y="2415654"/>
            <a:ext cx="6988831" cy="4135902"/>
          </a:xfrm>
          <a:prstGeom prst="rect">
            <a:avLst/>
          </a:prstGeom>
        </p:spPr>
      </p:pic>
      <p:sp>
        <p:nvSpPr>
          <p:cNvPr id="5" name="Content Placeholder 5">
            <a:extLst>
              <a:ext uri="{FF2B5EF4-FFF2-40B4-BE49-F238E27FC236}">
                <a16:creationId xmlns:a16="http://schemas.microsoft.com/office/drawing/2014/main" id="{4D867C6E-3CA7-2EDA-24FA-EB43EE6805F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7B4A5A91-BA13-0CC7-1DA7-B60989D6CB35}"/>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pic>
        <p:nvPicPr>
          <p:cNvPr id="8" name="Content Placeholder 9">
            <a:extLst>
              <a:ext uri="{FF2B5EF4-FFF2-40B4-BE49-F238E27FC236}">
                <a16:creationId xmlns:a16="http://schemas.microsoft.com/office/drawing/2014/main" id="{FE800CCA-3818-B6CF-7353-A6B759DFBCD6}"/>
              </a:ext>
            </a:extLst>
          </p:cNvPr>
          <p:cNvPicPr>
            <a:picLocks noChangeAspect="1"/>
          </p:cNvPicPr>
          <p:nvPr/>
        </p:nvPicPr>
        <p:blipFill rotWithShape="1">
          <a:blip r:embed="rId2">
            <a:extLst>
              <a:ext uri="{28A0092B-C50C-407E-A947-70E740481C1C}">
                <a14:useLocalDpi xmlns:a14="http://schemas.microsoft.com/office/drawing/2010/main" val="0"/>
              </a:ext>
            </a:extLst>
          </a:blip>
          <a:srcRect b="41263"/>
          <a:stretch/>
        </p:blipFill>
        <p:spPr>
          <a:xfrm>
            <a:off x="341194" y="2415654"/>
            <a:ext cx="6988831" cy="2429301"/>
          </a:xfrm>
          <a:prstGeom prst="rect">
            <a:avLst/>
          </a:prstGeom>
        </p:spPr>
      </p:pic>
    </p:spTree>
    <p:extLst>
      <p:ext uri="{BB962C8B-B14F-4D97-AF65-F5344CB8AC3E}">
        <p14:creationId xmlns:p14="http://schemas.microsoft.com/office/powerpoint/2010/main" val="1994759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2675262F-4E10-4859-925F-BC4B311ACC7D}"/>
              </a:ext>
            </a:extLst>
          </p:cNvPr>
          <p:cNvPicPr>
            <a:picLocks noChangeAspect="1"/>
          </p:cNvPicPr>
          <p:nvPr/>
        </p:nvPicPr>
        <p:blipFill rotWithShape="1">
          <a:blip r:embed="rId2">
            <a:extLst>
              <a:ext uri="{28A0092B-C50C-407E-A947-70E740481C1C}">
                <a14:useLocalDpi xmlns:a14="http://schemas.microsoft.com/office/drawing/2010/main" val="0"/>
              </a:ext>
            </a:extLst>
          </a:blip>
          <a:srcRect b="85834"/>
          <a:stretch/>
        </p:blipFill>
        <p:spPr>
          <a:xfrm>
            <a:off x="566390" y="2082396"/>
            <a:ext cx="5834410" cy="619861"/>
          </a:xfrm>
          <a:prstGeom prst="rect">
            <a:avLst/>
          </a:prstGeom>
        </p:spPr>
      </p:pic>
      <p:sp>
        <p:nvSpPr>
          <p:cNvPr id="5" name="Content Placeholder 5">
            <a:extLst>
              <a:ext uri="{FF2B5EF4-FFF2-40B4-BE49-F238E27FC236}">
                <a16:creationId xmlns:a16="http://schemas.microsoft.com/office/drawing/2014/main" id="{EE969827-A5B7-E6B0-6E2E-A36AF21DFFF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57B6C771-FEE8-DAD0-E11F-CD39210BBE88}"/>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spTree>
    <p:extLst>
      <p:ext uri="{BB962C8B-B14F-4D97-AF65-F5344CB8AC3E}">
        <p14:creationId xmlns:p14="http://schemas.microsoft.com/office/powerpoint/2010/main" val="3630042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2675262F-4E10-4859-925F-BC4B311AC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90" y="2082396"/>
            <a:ext cx="5834410" cy="4375808"/>
          </a:xfrm>
          <a:prstGeom prst="rect">
            <a:avLst/>
          </a:prstGeom>
        </p:spPr>
      </p:pic>
      <p:sp>
        <p:nvSpPr>
          <p:cNvPr id="5" name="Content Placeholder 5">
            <a:extLst>
              <a:ext uri="{FF2B5EF4-FFF2-40B4-BE49-F238E27FC236}">
                <a16:creationId xmlns:a16="http://schemas.microsoft.com/office/drawing/2014/main" id="{EE969827-A5B7-E6B0-6E2E-A36AF21DFFF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57B6C771-FEE8-DAD0-E11F-CD39210BBE88}"/>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spTree>
    <p:extLst>
      <p:ext uri="{BB962C8B-B14F-4D97-AF65-F5344CB8AC3E}">
        <p14:creationId xmlns:p14="http://schemas.microsoft.com/office/powerpoint/2010/main" val="1080554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6B4CDB4E-07AB-4E91-B5BA-146F7733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6730"/>
            <a:ext cx="5645426" cy="4234070"/>
          </a:xfrm>
          <a:prstGeom prst="rect">
            <a:avLst/>
          </a:prstGeom>
        </p:spPr>
      </p:pic>
      <p:sp>
        <p:nvSpPr>
          <p:cNvPr id="5" name="Content Placeholder 5">
            <a:extLst>
              <a:ext uri="{FF2B5EF4-FFF2-40B4-BE49-F238E27FC236}">
                <a16:creationId xmlns:a16="http://schemas.microsoft.com/office/drawing/2014/main" id="{54183B31-239A-0757-684B-E2BEA28C47B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4ED3758F-92B9-1132-D304-C45AE007FE5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Self-righteousness?</a:t>
            </a:r>
          </a:p>
          <a:p>
            <a:r>
              <a:rPr lang="en-NZ" dirty="0"/>
              <a:t>What to do?</a:t>
            </a:r>
          </a:p>
        </p:txBody>
      </p:sp>
      <p:sp>
        <p:nvSpPr>
          <p:cNvPr id="10" name="TextBox 9">
            <a:extLst>
              <a:ext uri="{FF2B5EF4-FFF2-40B4-BE49-F238E27FC236}">
                <a16:creationId xmlns:a16="http://schemas.microsoft.com/office/drawing/2014/main" id="{F5294BFE-20A5-A84A-E3C8-3A0917ECBA1E}"/>
              </a:ext>
            </a:extLst>
          </p:cNvPr>
          <p:cNvSpPr txBox="1"/>
          <p:nvPr/>
        </p:nvSpPr>
        <p:spPr>
          <a:xfrm>
            <a:off x="5827593" y="2835462"/>
            <a:ext cx="2892473" cy="2523768"/>
          </a:xfrm>
          <a:prstGeom prst="rect">
            <a:avLst/>
          </a:prstGeom>
          <a:noFill/>
        </p:spPr>
        <p:txBody>
          <a:bodyPr wrap="square">
            <a:spAutoFit/>
          </a:bodyPr>
          <a:lstStyle/>
          <a:p>
            <a:pPr algn="l"/>
            <a:r>
              <a:rPr lang="en-NZ" sz="2400" b="0" i="0" dirty="0">
                <a:solidFill>
                  <a:srgbClr val="000000"/>
                </a:solidFill>
                <a:effectLst/>
                <a:latin typeface="system-ui"/>
              </a:rPr>
              <a:t>2 Corinthians 5:21—</a:t>
            </a:r>
          </a:p>
          <a:p>
            <a:pPr algn="l"/>
            <a:r>
              <a:rPr lang="en-NZ" sz="2400" b="1" i="0" baseline="30000" dirty="0">
                <a:solidFill>
                  <a:srgbClr val="000000"/>
                </a:solidFill>
                <a:effectLst/>
                <a:latin typeface="system-ui"/>
              </a:rPr>
              <a:t>21</a:t>
            </a:r>
            <a:r>
              <a:rPr lang="en-NZ" sz="2400" b="0" i="0" dirty="0">
                <a:solidFill>
                  <a:srgbClr val="000000"/>
                </a:solidFill>
                <a:effectLst/>
                <a:latin typeface="system-ui"/>
              </a:rPr>
              <a:t>God made him who had no sin to be sin</a:t>
            </a:r>
            <a:r>
              <a:rPr lang="en-NZ" sz="2400" baseline="30000" dirty="0">
                <a:solidFill>
                  <a:srgbClr val="000000"/>
                </a:solidFill>
                <a:latin typeface="system-ui"/>
              </a:rPr>
              <a:t> </a:t>
            </a:r>
            <a:r>
              <a:rPr lang="en-NZ" sz="2400" b="0" i="0" dirty="0">
                <a:solidFill>
                  <a:srgbClr val="000000"/>
                </a:solidFill>
                <a:effectLst/>
                <a:latin typeface="system-ui"/>
              </a:rPr>
              <a:t>for us, so that in him we might become the righteousness of God. </a:t>
            </a:r>
            <a:r>
              <a:rPr lang="en-NZ" sz="1400" b="0" i="0" dirty="0">
                <a:solidFill>
                  <a:srgbClr val="000000"/>
                </a:solidFill>
                <a:effectLst/>
                <a:latin typeface="system-ui"/>
              </a:rPr>
              <a:t>(NIV)</a:t>
            </a:r>
          </a:p>
        </p:txBody>
      </p:sp>
    </p:spTree>
    <p:extLst>
      <p:ext uri="{BB962C8B-B14F-4D97-AF65-F5344CB8AC3E}">
        <p14:creationId xmlns:p14="http://schemas.microsoft.com/office/powerpoint/2010/main" val="43204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C4B3F04E-DF77-E770-8758-F2A88D639099}"/>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6B5D091E-2ED1-CA63-3E45-DDDFEDB59B79}"/>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p:txBody>
      </p:sp>
    </p:spTree>
    <p:extLst>
      <p:ext uri="{BB962C8B-B14F-4D97-AF65-F5344CB8AC3E}">
        <p14:creationId xmlns:p14="http://schemas.microsoft.com/office/powerpoint/2010/main" val="275481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457200" indent="-457200">
              <a:buAutoNum type="arabicPeriod"/>
            </a:pPr>
            <a:r>
              <a:rPr lang="en-NZ" dirty="0"/>
              <a:t>General warnings to the 12—</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F5F65956-A7ED-990F-8645-DD2DA8D0A89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3E5DC12-C250-1904-15AA-D614A6959F00}"/>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2557832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C4B3F04E-DF77-E770-8758-F2A88D639099}"/>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6B5D091E-2ED1-CA63-3E45-DDDFEDB59B79}"/>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392657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94EC40F9-DE02-40A6-9A35-23C77D182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51" y="1732560"/>
            <a:ext cx="4988397" cy="4852889"/>
          </a:xfrm>
          <a:prstGeom prst="rect">
            <a:avLst/>
          </a:prstGeom>
        </p:spPr>
      </p:pic>
      <p:sp>
        <p:nvSpPr>
          <p:cNvPr id="7" name="Content Placeholder 2">
            <a:extLst>
              <a:ext uri="{FF2B5EF4-FFF2-40B4-BE49-F238E27FC236}">
                <a16:creationId xmlns:a16="http://schemas.microsoft.com/office/drawing/2014/main" id="{8FD7F18D-BF0F-4068-A445-04E5A7B5CFC7}"/>
              </a:ext>
            </a:extLst>
          </p:cNvPr>
          <p:cNvSpPr txBox="1">
            <a:spLocks/>
          </p:cNvSpPr>
          <p:nvPr/>
        </p:nvSpPr>
        <p:spPr>
          <a:xfrm>
            <a:off x="5184754" y="3149221"/>
            <a:ext cx="3600295" cy="3183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Angry words</a:t>
            </a:r>
          </a:p>
          <a:p>
            <a:pPr marL="0" indent="0">
              <a:buNone/>
            </a:pPr>
            <a:r>
              <a:rPr lang="en-NZ" dirty="0"/>
              <a:t>Oh, let them never</a:t>
            </a:r>
          </a:p>
          <a:p>
            <a:pPr marL="0" indent="0">
              <a:buNone/>
            </a:pPr>
            <a:r>
              <a:rPr lang="en-NZ" dirty="0"/>
              <a:t>From the tongue</a:t>
            </a:r>
          </a:p>
          <a:p>
            <a:pPr marL="0" indent="0">
              <a:buNone/>
            </a:pPr>
            <a:r>
              <a:rPr lang="en-NZ" dirty="0"/>
              <a:t>Unbridled slip…</a:t>
            </a:r>
          </a:p>
        </p:txBody>
      </p:sp>
      <p:sp>
        <p:nvSpPr>
          <p:cNvPr id="9" name="Content Placeholder 5">
            <a:extLst>
              <a:ext uri="{FF2B5EF4-FFF2-40B4-BE49-F238E27FC236}">
                <a16:creationId xmlns:a16="http://schemas.microsoft.com/office/drawing/2014/main" id="{18A90C0D-F200-609C-9212-84D733F74218}"/>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5B3E085C-6478-53E3-9F53-5B08BC0C3E60}"/>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1425798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5D7E1A5E-11BF-4D8F-B71C-82B4C3584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2420792"/>
            <a:ext cx="4476467" cy="3069577"/>
          </a:xfrm>
          <a:prstGeom prst="rect">
            <a:avLst/>
          </a:prstGeom>
        </p:spPr>
      </p:pic>
      <p:sp>
        <p:nvSpPr>
          <p:cNvPr id="10" name="Content Placeholder 5">
            <a:extLst>
              <a:ext uri="{FF2B5EF4-FFF2-40B4-BE49-F238E27FC236}">
                <a16:creationId xmlns:a16="http://schemas.microsoft.com/office/drawing/2014/main" id="{CE5249E6-F68C-7ABB-D7E4-878F450BEC10}"/>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B17529AB-BF03-E2F1-6FFD-AE26F8022D9B}"/>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2223229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5D7E1A5E-11BF-4D8F-B71C-82B4C3584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2420792"/>
            <a:ext cx="4476467" cy="3069577"/>
          </a:xfrm>
          <a:prstGeom prst="rect">
            <a:avLst/>
          </a:prstGeom>
        </p:spPr>
      </p:pic>
      <p:sp>
        <p:nvSpPr>
          <p:cNvPr id="9" name="TextBox 8">
            <a:extLst>
              <a:ext uri="{FF2B5EF4-FFF2-40B4-BE49-F238E27FC236}">
                <a16:creationId xmlns:a16="http://schemas.microsoft.com/office/drawing/2014/main" id="{F67E3808-328D-431E-87B8-C2674FAD7EBB}"/>
              </a:ext>
            </a:extLst>
          </p:cNvPr>
          <p:cNvSpPr txBox="1"/>
          <p:nvPr/>
        </p:nvSpPr>
        <p:spPr>
          <a:xfrm>
            <a:off x="5199798" y="2420792"/>
            <a:ext cx="3534769" cy="3108543"/>
          </a:xfrm>
          <a:prstGeom prst="rect">
            <a:avLst/>
          </a:prstGeom>
          <a:noFill/>
        </p:spPr>
        <p:txBody>
          <a:bodyPr wrap="square">
            <a:spAutoFit/>
          </a:bodyPr>
          <a:lstStyle/>
          <a:p>
            <a:pPr algn="l"/>
            <a:r>
              <a:rPr lang="en-NZ" sz="2800" b="0" i="0" dirty="0">
                <a:solidFill>
                  <a:srgbClr val="000000"/>
                </a:solidFill>
                <a:effectLst/>
                <a:latin typeface="system-ui"/>
              </a:rPr>
              <a:t>Proverbs 16:32—</a:t>
            </a:r>
          </a:p>
          <a:p>
            <a:pPr algn="l"/>
            <a:r>
              <a:rPr lang="en-NZ" sz="2800" b="1" i="0" baseline="30000" dirty="0">
                <a:solidFill>
                  <a:srgbClr val="000000"/>
                </a:solidFill>
                <a:effectLst/>
                <a:latin typeface="system-ui"/>
              </a:rPr>
              <a:t>32</a:t>
            </a:r>
            <a:r>
              <a:rPr lang="en-NZ" sz="2800" b="0" i="0" dirty="0">
                <a:solidFill>
                  <a:srgbClr val="000000"/>
                </a:solidFill>
                <a:effectLst/>
                <a:latin typeface="system-ui"/>
              </a:rPr>
              <a:t>He who is slow to anger is better than the mighty,</a:t>
            </a:r>
            <a:br>
              <a:rPr lang="en-NZ" sz="2800" b="0" i="0" dirty="0">
                <a:solidFill>
                  <a:srgbClr val="000000"/>
                </a:solidFill>
                <a:effectLst/>
                <a:latin typeface="system-ui"/>
              </a:rPr>
            </a:br>
            <a:r>
              <a:rPr lang="en-NZ" sz="2800" b="0" i="0" dirty="0">
                <a:solidFill>
                  <a:srgbClr val="000000"/>
                </a:solidFill>
                <a:effectLst/>
                <a:latin typeface="system-ui"/>
              </a:rPr>
              <a:t>And he who rules his spirit, than he who captures a city.</a:t>
            </a:r>
          </a:p>
        </p:txBody>
      </p:sp>
      <p:sp>
        <p:nvSpPr>
          <p:cNvPr id="10" name="Content Placeholder 5">
            <a:extLst>
              <a:ext uri="{FF2B5EF4-FFF2-40B4-BE49-F238E27FC236}">
                <a16:creationId xmlns:a16="http://schemas.microsoft.com/office/drawing/2014/main" id="{CE5249E6-F68C-7ABB-D7E4-878F450BEC10}"/>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B17529AB-BF03-E2F1-6FFD-AE26F8022D9B}"/>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2483856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DE1E97CC-29E8-463E-B17A-C5205ED1C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83" y="1906540"/>
            <a:ext cx="5182376" cy="4494260"/>
          </a:xfrm>
          <a:prstGeom prst="rect">
            <a:avLst/>
          </a:prstGeom>
        </p:spPr>
      </p:pic>
      <p:sp>
        <p:nvSpPr>
          <p:cNvPr id="7" name="Content Placeholder 5">
            <a:extLst>
              <a:ext uri="{FF2B5EF4-FFF2-40B4-BE49-F238E27FC236}">
                <a16:creationId xmlns:a16="http://schemas.microsoft.com/office/drawing/2014/main" id="{3633856F-5A75-D14B-B833-BD6406395C87}"/>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7E6AEFEE-E93F-4F67-1AF0-1D6101E45AAE}"/>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1293506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CA0EE1A1-E367-42DA-B6D9-3866B696325A}"/>
              </a:ext>
            </a:extLst>
          </p:cNvPr>
          <p:cNvPicPr>
            <a:picLocks noChangeAspect="1"/>
          </p:cNvPicPr>
          <p:nvPr/>
        </p:nvPicPr>
        <p:blipFill rotWithShape="1">
          <a:blip r:embed="rId2">
            <a:extLst>
              <a:ext uri="{28A0092B-C50C-407E-A947-70E740481C1C}">
                <a14:useLocalDpi xmlns:a14="http://schemas.microsoft.com/office/drawing/2010/main" val="0"/>
              </a:ext>
            </a:extLst>
          </a:blip>
          <a:srcRect b="53677"/>
          <a:stretch/>
        </p:blipFill>
        <p:spPr>
          <a:xfrm>
            <a:off x="602876" y="1839036"/>
            <a:ext cx="3432313" cy="3179928"/>
          </a:xfrm>
          <a:prstGeom prst="rect">
            <a:avLst/>
          </a:prstGeom>
        </p:spPr>
      </p:pic>
      <p:pic>
        <p:nvPicPr>
          <p:cNvPr id="9" name="Content Placeholder 8">
            <a:extLst>
              <a:ext uri="{FF2B5EF4-FFF2-40B4-BE49-F238E27FC236}">
                <a16:creationId xmlns:a16="http://schemas.microsoft.com/office/drawing/2014/main" id="{9A9C4599-981B-4B33-B58B-DEB7B4DB6105}"/>
              </a:ext>
            </a:extLst>
          </p:cNvPr>
          <p:cNvPicPr>
            <a:picLocks noChangeAspect="1"/>
          </p:cNvPicPr>
          <p:nvPr/>
        </p:nvPicPr>
        <p:blipFill rotWithShape="1">
          <a:blip r:embed="rId2">
            <a:extLst>
              <a:ext uri="{28A0092B-C50C-407E-A947-70E740481C1C}">
                <a14:useLocalDpi xmlns:a14="http://schemas.microsoft.com/office/drawing/2010/main" val="0"/>
              </a:ext>
            </a:extLst>
          </a:blip>
          <a:srcRect t="46919" b="5216"/>
          <a:stretch/>
        </p:blipFill>
        <p:spPr>
          <a:xfrm>
            <a:off x="4572000" y="1733265"/>
            <a:ext cx="4405336" cy="4217159"/>
          </a:xfrm>
          <a:prstGeom prst="rect">
            <a:avLst/>
          </a:prstGeom>
        </p:spPr>
      </p:pic>
      <p:sp>
        <p:nvSpPr>
          <p:cNvPr id="10" name="Content Placeholder 5">
            <a:extLst>
              <a:ext uri="{FF2B5EF4-FFF2-40B4-BE49-F238E27FC236}">
                <a16:creationId xmlns:a16="http://schemas.microsoft.com/office/drawing/2014/main" id="{D2103E1B-328E-5AD1-5B4D-3226907EF7B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1" name="Content Placeholder 1">
            <a:extLst>
              <a:ext uri="{FF2B5EF4-FFF2-40B4-BE49-F238E27FC236}">
                <a16:creationId xmlns:a16="http://schemas.microsoft.com/office/drawing/2014/main" id="{306D1586-8853-848C-D720-A35E9F2F93C1}"/>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Anger?</a:t>
            </a:r>
          </a:p>
          <a:p>
            <a:r>
              <a:rPr lang="en-NZ" dirty="0"/>
              <a:t>What to do?</a:t>
            </a:r>
          </a:p>
        </p:txBody>
      </p:sp>
    </p:spTree>
    <p:extLst>
      <p:ext uri="{BB962C8B-B14F-4D97-AF65-F5344CB8AC3E}">
        <p14:creationId xmlns:p14="http://schemas.microsoft.com/office/powerpoint/2010/main" val="345731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0998CB77-532F-E7A3-10B0-70DE416D21C2}"/>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68FD4DF8-2824-BA25-2DD2-9ED0BA68919D}"/>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p:txBody>
      </p:sp>
    </p:spTree>
    <p:extLst>
      <p:ext uri="{BB962C8B-B14F-4D97-AF65-F5344CB8AC3E}">
        <p14:creationId xmlns:p14="http://schemas.microsoft.com/office/powerpoint/2010/main" val="3059786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276E9D32-74E5-4DB6-B972-9D3067869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528549"/>
            <a:ext cx="4579433" cy="5296879"/>
          </a:xfrm>
          <a:prstGeom prst="rect">
            <a:avLst/>
          </a:prstGeom>
        </p:spPr>
      </p:pic>
      <p:sp>
        <p:nvSpPr>
          <p:cNvPr id="5" name="Content Placeholder 5">
            <a:extLst>
              <a:ext uri="{FF2B5EF4-FFF2-40B4-BE49-F238E27FC236}">
                <a16:creationId xmlns:a16="http://schemas.microsoft.com/office/drawing/2014/main" id="{BF1ADE5C-F82F-6EBF-6BC6-A462322CB7EB}"/>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153FD54A-B34E-5F9E-96DC-ACB37127BAD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Tree>
    <p:extLst>
      <p:ext uri="{BB962C8B-B14F-4D97-AF65-F5344CB8AC3E}">
        <p14:creationId xmlns:p14="http://schemas.microsoft.com/office/powerpoint/2010/main" val="2555917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FD860989-86A4-4ADE-80DE-1C6CD619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853542"/>
            <a:ext cx="3985147" cy="4782176"/>
          </a:xfrm>
          <a:prstGeom prst="rect">
            <a:avLst/>
          </a:prstGeom>
        </p:spPr>
      </p:pic>
      <p:sp>
        <p:nvSpPr>
          <p:cNvPr id="5" name="Content Placeholder 5">
            <a:extLst>
              <a:ext uri="{FF2B5EF4-FFF2-40B4-BE49-F238E27FC236}">
                <a16:creationId xmlns:a16="http://schemas.microsoft.com/office/drawing/2014/main" id="{045736E9-0C56-A440-D679-3B128766151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0A639368-2282-78AD-77BA-8E1840473300}"/>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9" name="TextBox 8">
            <a:extLst>
              <a:ext uri="{FF2B5EF4-FFF2-40B4-BE49-F238E27FC236}">
                <a16:creationId xmlns:a16="http://schemas.microsoft.com/office/drawing/2014/main" id="{76F3E9FF-FEA2-D5F2-E668-2AFFBF14035E}"/>
              </a:ext>
            </a:extLst>
          </p:cNvPr>
          <p:cNvSpPr txBox="1"/>
          <p:nvPr/>
        </p:nvSpPr>
        <p:spPr>
          <a:xfrm>
            <a:off x="4749422" y="2420792"/>
            <a:ext cx="3985146" cy="954107"/>
          </a:xfrm>
          <a:prstGeom prst="rect">
            <a:avLst/>
          </a:prstGeom>
          <a:noFill/>
        </p:spPr>
        <p:txBody>
          <a:bodyPr wrap="square">
            <a:spAutoFit/>
          </a:bodyPr>
          <a:lstStyle/>
          <a:p>
            <a:pPr marL="514350" indent="-514350" algn="l">
              <a:buFont typeface="+mj-lt"/>
              <a:buAutoNum type="arabicPeriod"/>
            </a:pPr>
            <a:r>
              <a:rPr lang="en-NZ" sz="2800" b="0" i="0" dirty="0">
                <a:solidFill>
                  <a:srgbClr val="000000"/>
                </a:solidFill>
                <a:effectLst/>
                <a:latin typeface="system-ui"/>
              </a:rPr>
              <a:t>Not just your problem.</a:t>
            </a:r>
          </a:p>
          <a:p>
            <a:pPr algn="l"/>
            <a:endParaRPr lang="en-NZ" sz="2800" b="0" i="0" dirty="0">
              <a:solidFill>
                <a:srgbClr val="000000"/>
              </a:solidFill>
              <a:effectLst/>
              <a:latin typeface="system-ui"/>
            </a:endParaRPr>
          </a:p>
        </p:txBody>
      </p:sp>
    </p:spTree>
    <p:extLst>
      <p:ext uri="{BB962C8B-B14F-4D97-AF65-F5344CB8AC3E}">
        <p14:creationId xmlns:p14="http://schemas.microsoft.com/office/powerpoint/2010/main" val="1330047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FD860989-86A4-4ADE-80DE-1C6CD619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853542"/>
            <a:ext cx="3985147" cy="4782176"/>
          </a:xfrm>
          <a:prstGeom prst="rect">
            <a:avLst/>
          </a:prstGeom>
        </p:spPr>
      </p:pic>
      <p:sp>
        <p:nvSpPr>
          <p:cNvPr id="5" name="Content Placeholder 5">
            <a:extLst>
              <a:ext uri="{FF2B5EF4-FFF2-40B4-BE49-F238E27FC236}">
                <a16:creationId xmlns:a16="http://schemas.microsoft.com/office/drawing/2014/main" id="{045736E9-0C56-A440-D679-3B128766151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0A639368-2282-78AD-77BA-8E1840473300}"/>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9" name="TextBox 8">
            <a:extLst>
              <a:ext uri="{FF2B5EF4-FFF2-40B4-BE49-F238E27FC236}">
                <a16:creationId xmlns:a16="http://schemas.microsoft.com/office/drawing/2014/main" id="{76F3E9FF-FEA2-D5F2-E668-2AFFBF14035E}"/>
              </a:ext>
            </a:extLst>
          </p:cNvPr>
          <p:cNvSpPr txBox="1"/>
          <p:nvPr/>
        </p:nvSpPr>
        <p:spPr>
          <a:xfrm>
            <a:off x="4749422" y="2420792"/>
            <a:ext cx="3985146" cy="1384995"/>
          </a:xfrm>
          <a:prstGeom prst="rect">
            <a:avLst/>
          </a:prstGeom>
          <a:noFill/>
        </p:spPr>
        <p:txBody>
          <a:bodyPr wrap="square">
            <a:spAutoFit/>
          </a:bodyPr>
          <a:lstStyle/>
          <a:p>
            <a:pPr marL="514350" indent="-514350" algn="l">
              <a:buFont typeface="+mj-lt"/>
              <a:buAutoNum type="arabicPeriod"/>
            </a:pPr>
            <a:r>
              <a:rPr lang="en-NZ" sz="2800" b="0" i="0" dirty="0">
                <a:solidFill>
                  <a:srgbClr val="000000"/>
                </a:solidFill>
                <a:effectLst/>
                <a:latin typeface="system-ui"/>
              </a:rPr>
              <a:t>Not just your problem.</a:t>
            </a:r>
          </a:p>
          <a:p>
            <a:pPr marL="514350" indent="-514350" algn="l">
              <a:buFont typeface="+mj-lt"/>
              <a:buAutoNum type="arabicPeriod"/>
            </a:pPr>
            <a:r>
              <a:rPr lang="en-NZ" sz="2800" dirty="0">
                <a:solidFill>
                  <a:srgbClr val="000000"/>
                </a:solidFill>
                <a:latin typeface="system-ui"/>
              </a:rPr>
              <a:t>It pays to talk about it.</a:t>
            </a:r>
            <a:endParaRPr lang="en-NZ" sz="2800" b="0" i="0" dirty="0">
              <a:solidFill>
                <a:srgbClr val="000000"/>
              </a:solidFill>
              <a:effectLst/>
              <a:latin typeface="system-ui"/>
            </a:endParaRPr>
          </a:p>
          <a:p>
            <a:pPr algn="l"/>
            <a:endParaRPr lang="en-NZ" sz="2800" b="0" i="0" dirty="0">
              <a:solidFill>
                <a:srgbClr val="000000"/>
              </a:solidFill>
              <a:effectLst/>
              <a:latin typeface="system-ui"/>
            </a:endParaRPr>
          </a:p>
        </p:txBody>
      </p:sp>
    </p:spTree>
    <p:extLst>
      <p:ext uri="{BB962C8B-B14F-4D97-AF65-F5344CB8AC3E}">
        <p14:creationId xmlns:p14="http://schemas.microsoft.com/office/powerpoint/2010/main" val="293745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457200" indent="-457200">
              <a:buAutoNum type="arabicPeriod"/>
            </a:pPr>
            <a:r>
              <a:rPr lang="en-NZ" dirty="0"/>
              <a:t>General warnings to the 12—</a:t>
            </a:r>
          </a:p>
          <a:p>
            <a:pPr marL="0" indent="0">
              <a:buNone/>
            </a:pPr>
            <a:r>
              <a:rPr lang="en-NZ" dirty="0"/>
              <a:t>“Did I Myself not choose you, the twelve, and </a:t>
            </a:r>
            <a:r>
              <a:rPr lang="en-NZ" i="1" dirty="0"/>
              <a:t>yet</a:t>
            </a:r>
            <a:r>
              <a:rPr lang="en-NZ" dirty="0"/>
              <a:t> one of you is a devil?” (Jn.6:70).</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F5F65956-A7ED-990F-8645-DD2DA8D0A89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83E5DC12-C250-1904-15AA-D614A6959F00}"/>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1333592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FD860989-86A4-4ADE-80DE-1C6CD619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853542"/>
            <a:ext cx="3985147" cy="4782176"/>
          </a:xfrm>
          <a:prstGeom prst="rect">
            <a:avLst/>
          </a:prstGeom>
        </p:spPr>
      </p:pic>
      <p:sp>
        <p:nvSpPr>
          <p:cNvPr id="5" name="Content Placeholder 5">
            <a:extLst>
              <a:ext uri="{FF2B5EF4-FFF2-40B4-BE49-F238E27FC236}">
                <a16:creationId xmlns:a16="http://schemas.microsoft.com/office/drawing/2014/main" id="{045736E9-0C56-A440-D679-3B128766151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0A639368-2282-78AD-77BA-8E1840473300}"/>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9" name="TextBox 8">
            <a:extLst>
              <a:ext uri="{FF2B5EF4-FFF2-40B4-BE49-F238E27FC236}">
                <a16:creationId xmlns:a16="http://schemas.microsoft.com/office/drawing/2014/main" id="{76F3E9FF-FEA2-D5F2-E668-2AFFBF14035E}"/>
              </a:ext>
            </a:extLst>
          </p:cNvPr>
          <p:cNvSpPr txBox="1"/>
          <p:nvPr/>
        </p:nvSpPr>
        <p:spPr>
          <a:xfrm>
            <a:off x="4749422" y="2420792"/>
            <a:ext cx="3985146" cy="2677656"/>
          </a:xfrm>
          <a:prstGeom prst="rect">
            <a:avLst/>
          </a:prstGeom>
          <a:noFill/>
        </p:spPr>
        <p:txBody>
          <a:bodyPr wrap="square">
            <a:spAutoFit/>
          </a:bodyPr>
          <a:lstStyle/>
          <a:p>
            <a:pPr marL="514350" indent="-514350" algn="l">
              <a:buFont typeface="+mj-lt"/>
              <a:buAutoNum type="arabicPeriod"/>
            </a:pPr>
            <a:r>
              <a:rPr lang="en-NZ" sz="2800" b="0" i="0" dirty="0">
                <a:solidFill>
                  <a:srgbClr val="000000"/>
                </a:solidFill>
                <a:effectLst/>
                <a:latin typeface="system-ui"/>
              </a:rPr>
              <a:t>Not just your problem.</a:t>
            </a:r>
          </a:p>
          <a:p>
            <a:pPr marL="514350" indent="-514350" algn="l">
              <a:buFont typeface="+mj-lt"/>
              <a:buAutoNum type="arabicPeriod"/>
            </a:pPr>
            <a:r>
              <a:rPr lang="en-NZ" sz="2800" dirty="0">
                <a:solidFill>
                  <a:srgbClr val="000000"/>
                </a:solidFill>
                <a:latin typeface="system-ui"/>
              </a:rPr>
              <a:t>It pays to talk about it.</a:t>
            </a:r>
          </a:p>
          <a:p>
            <a:pPr marL="514350" indent="-514350" algn="l">
              <a:buFont typeface="+mj-lt"/>
              <a:buAutoNum type="arabicPeriod"/>
            </a:pPr>
            <a:r>
              <a:rPr lang="en-NZ" sz="2800" b="0" i="0" dirty="0">
                <a:solidFill>
                  <a:srgbClr val="000000"/>
                </a:solidFill>
                <a:effectLst/>
                <a:latin typeface="system-ui"/>
              </a:rPr>
              <a:t>Causes a multitude of stresses if not checked.</a:t>
            </a:r>
          </a:p>
          <a:p>
            <a:pPr algn="l"/>
            <a:endParaRPr lang="en-NZ" sz="2800" b="0" i="0" dirty="0">
              <a:solidFill>
                <a:srgbClr val="000000"/>
              </a:solidFill>
              <a:effectLst/>
              <a:latin typeface="system-ui"/>
            </a:endParaRPr>
          </a:p>
        </p:txBody>
      </p:sp>
    </p:spTree>
    <p:extLst>
      <p:ext uri="{BB962C8B-B14F-4D97-AF65-F5344CB8AC3E}">
        <p14:creationId xmlns:p14="http://schemas.microsoft.com/office/powerpoint/2010/main" val="2185987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FD860989-86A4-4ADE-80DE-1C6CD619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853542"/>
            <a:ext cx="3985147" cy="4782176"/>
          </a:xfrm>
          <a:prstGeom prst="rect">
            <a:avLst/>
          </a:prstGeom>
        </p:spPr>
      </p:pic>
      <p:sp>
        <p:nvSpPr>
          <p:cNvPr id="5" name="Content Placeholder 5">
            <a:extLst>
              <a:ext uri="{FF2B5EF4-FFF2-40B4-BE49-F238E27FC236}">
                <a16:creationId xmlns:a16="http://schemas.microsoft.com/office/drawing/2014/main" id="{045736E9-0C56-A440-D679-3B128766151E}"/>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0A639368-2282-78AD-77BA-8E1840473300}"/>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9" name="TextBox 8">
            <a:extLst>
              <a:ext uri="{FF2B5EF4-FFF2-40B4-BE49-F238E27FC236}">
                <a16:creationId xmlns:a16="http://schemas.microsoft.com/office/drawing/2014/main" id="{76F3E9FF-FEA2-D5F2-E668-2AFFBF14035E}"/>
              </a:ext>
            </a:extLst>
          </p:cNvPr>
          <p:cNvSpPr txBox="1"/>
          <p:nvPr/>
        </p:nvSpPr>
        <p:spPr>
          <a:xfrm>
            <a:off x="4749422" y="2420792"/>
            <a:ext cx="3985146" cy="3108543"/>
          </a:xfrm>
          <a:prstGeom prst="rect">
            <a:avLst/>
          </a:prstGeom>
          <a:noFill/>
        </p:spPr>
        <p:txBody>
          <a:bodyPr wrap="square">
            <a:spAutoFit/>
          </a:bodyPr>
          <a:lstStyle/>
          <a:p>
            <a:pPr marL="514350" indent="-514350" algn="l">
              <a:buFont typeface="+mj-lt"/>
              <a:buAutoNum type="arabicPeriod"/>
            </a:pPr>
            <a:r>
              <a:rPr lang="en-NZ" sz="2800" b="0" i="0" dirty="0">
                <a:solidFill>
                  <a:srgbClr val="000000"/>
                </a:solidFill>
                <a:effectLst/>
                <a:latin typeface="system-ui"/>
              </a:rPr>
              <a:t>Not just your problem.</a:t>
            </a:r>
          </a:p>
          <a:p>
            <a:pPr marL="514350" indent="-514350" algn="l">
              <a:buFont typeface="+mj-lt"/>
              <a:buAutoNum type="arabicPeriod"/>
            </a:pPr>
            <a:r>
              <a:rPr lang="en-NZ" sz="2800" dirty="0">
                <a:solidFill>
                  <a:srgbClr val="000000"/>
                </a:solidFill>
                <a:latin typeface="system-ui"/>
              </a:rPr>
              <a:t>It pays to talk about it.</a:t>
            </a:r>
          </a:p>
          <a:p>
            <a:pPr marL="514350" indent="-514350" algn="l">
              <a:buFont typeface="+mj-lt"/>
              <a:buAutoNum type="arabicPeriod"/>
            </a:pPr>
            <a:r>
              <a:rPr lang="en-NZ" sz="2800" b="0" i="0" dirty="0">
                <a:solidFill>
                  <a:srgbClr val="000000"/>
                </a:solidFill>
                <a:effectLst/>
                <a:latin typeface="system-ui"/>
              </a:rPr>
              <a:t>Causes a multitude of stresses if not checked.</a:t>
            </a:r>
          </a:p>
          <a:p>
            <a:pPr marL="514350" indent="-514350" algn="l">
              <a:buFont typeface="+mj-lt"/>
              <a:buAutoNum type="arabicPeriod"/>
            </a:pPr>
            <a:r>
              <a:rPr lang="en-NZ" sz="2800" dirty="0">
                <a:solidFill>
                  <a:srgbClr val="000000"/>
                </a:solidFill>
                <a:latin typeface="system-ui"/>
              </a:rPr>
              <a:t>Budgets are wise.</a:t>
            </a:r>
            <a:endParaRPr lang="en-NZ" sz="2800" b="0" i="0" dirty="0">
              <a:solidFill>
                <a:srgbClr val="000000"/>
              </a:solidFill>
              <a:effectLst/>
              <a:latin typeface="system-ui"/>
            </a:endParaRPr>
          </a:p>
          <a:p>
            <a:pPr algn="l"/>
            <a:endParaRPr lang="en-NZ" sz="2800" b="0" i="0" dirty="0">
              <a:solidFill>
                <a:srgbClr val="000000"/>
              </a:solidFill>
              <a:effectLst/>
              <a:latin typeface="system-ui"/>
            </a:endParaRPr>
          </a:p>
        </p:txBody>
      </p:sp>
    </p:spTree>
    <p:extLst>
      <p:ext uri="{BB962C8B-B14F-4D97-AF65-F5344CB8AC3E}">
        <p14:creationId xmlns:p14="http://schemas.microsoft.com/office/powerpoint/2010/main" val="2131059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3F5A93DE-7DC0-45A4-BB51-8B08EA660502}"/>
              </a:ext>
            </a:extLst>
          </p:cNvPr>
          <p:cNvPicPr>
            <a:picLocks noChangeAspect="1"/>
          </p:cNvPicPr>
          <p:nvPr/>
        </p:nvPicPr>
        <p:blipFill rotWithShape="1">
          <a:blip r:embed="rId2">
            <a:extLst>
              <a:ext uri="{28A0092B-C50C-407E-A947-70E740481C1C}">
                <a14:useLocalDpi xmlns:a14="http://schemas.microsoft.com/office/drawing/2010/main" val="0"/>
              </a:ext>
            </a:extLst>
          </a:blip>
          <a:srcRect l="9401" t="9008" r="7958" b="10614"/>
          <a:stretch/>
        </p:blipFill>
        <p:spPr>
          <a:xfrm>
            <a:off x="0" y="1840446"/>
            <a:ext cx="5158853" cy="5017554"/>
          </a:xfrm>
          <a:prstGeom prst="rect">
            <a:avLst/>
          </a:prstGeom>
        </p:spPr>
      </p:pic>
      <p:sp>
        <p:nvSpPr>
          <p:cNvPr id="7" name="Content Placeholder 5">
            <a:extLst>
              <a:ext uri="{FF2B5EF4-FFF2-40B4-BE49-F238E27FC236}">
                <a16:creationId xmlns:a16="http://schemas.microsoft.com/office/drawing/2014/main" id="{7354B515-C785-E56D-526C-2C81306AB59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3BA1A2E9-840D-477C-8F27-E4DC11E7D45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10" name="TextBox 9">
            <a:extLst>
              <a:ext uri="{FF2B5EF4-FFF2-40B4-BE49-F238E27FC236}">
                <a16:creationId xmlns:a16="http://schemas.microsoft.com/office/drawing/2014/main" id="{D9E4FC9A-4630-5B60-4811-688E481A1919}"/>
              </a:ext>
            </a:extLst>
          </p:cNvPr>
          <p:cNvSpPr txBox="1"/>
          <p:nvPr/>
        </p:nvSpPr>
        <p:spPr>
          <a:xfrm>
            <a:off x="5158853" y="1840446"/>
            <a:ext cx="3575715" cy="954107"/>
          </a:xfrm>
          <a:prstGeom prst="rect">
            <a:avLst/>
          </a:prstGeom>
          <a:noFill/>
        </p:spPr>
        <p:txBody>
          <a:bodyPr wrap="square">
            <a:spAutoFit/>
          </a:bodyPr>
          <a:lstStyle/>
          <a:p>
            <a:pPr marL="514350" indent="-514350" algn="l">
              <a:buFont typeface="+mj-lt"/>
              <a:buAutoNum type="arabicPeriod"/>
            </a:pPr>
            <a:r>
              <a:rPr lang="en-NZ" sz="2800" dirty="0">
                <a:solidFill>
                  <a:srgbClr val="000000"/>
                </a:solidFill>
                <a:latin typeface="system-ui"/>
              </a:rPr>
              <a:t>Can be your worst enemy.</a:t>
            </a:r>
          </a:p>
        </p:txBody>
      </p:sp>
    </p:spTree>
    <p:extLst>
      <p:ext uri="{BB962C8B-B14F-4D97-AF65-F5344CB8AC3E}">
        <p14:creationId xmlns:p14="http://schemas.microsoft.com/office/powerpoint/2010/main" val="1541805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3F5A93DE-7DC0-45A4-BB51-8B08EA660502}"/>
              </a:ext>
            </a:extLst>
          </p:cNvPr>
          <p:cNvPicPr>
            <a:picLocks noChangeAspect="1"/>
          </p:cNvPicPr>
          <p:nvPr/>
        </p:nvPicPr>
        <p:blipFill rotWithShape="1">
          <a:blip r:embed="rId2">
            <a:extLst>
              <a:ext uri="{28A0092B-C50C-407E-A947-70E740481C1C}">
                <a14:useLocalDpi xmlns:a14="http://schemas.microsoft.com/office/drawing/2010/main" val="0"/>
              </a:ext>
            </a:extLst>
          </a:blip>
          <a:srcRect l="9401" t="9008" r="7958" b="10614"/>
          <a:stretch/>
        </p:blipFill>
        <p:spPr>
          <a:xfrm>
            <a:off x="0" y="1840446"/>
            <a:ext cx="5158853" cy="5017554"/>
          </a:xfrm>
          <a:prstGeom prst="rect">
            <a:avLst/>
          </a:prstGeom>
        </p:spPr>
      </p:pic>
      <p:sp>
        <p:nvSpPr>
          <p:cNvPr id="7" name="Content Placeholder 5">
            <a:extLst>
              <a:ext uri="{FF2B5EF4-FFF2-40B4-BE49-F238E27FC236}">
                <a16:creationId xmlns:a16="http://schemas.microsoft.com/office/drawing/2014/main" id="{7354B515-C785-E56D-526C-2C81306AB59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3BA1A2E9-840D-477C-8F27-E4DC11E7D45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
        <p:nvSpPr>
          <p:cNvPr id="10" name="TextBox 9">
            <a:extLst>
              <a:ext uri="{FF2B5EF4-FFF2-40B4-BE49-F238E27FC236}">
                <a16:creationId xmlns:a16="http://schemas.microsoft.com/office/drawing/2014/main" id="{D9E4FC9A-4630-5B60-4811-688E481A1919}"/>
              </a:ext>
            </a:extLst>
          </p:cNvPr>
          <p:cNvSpPr txBox="1"/>
          <p:nvPr/>
        </p:nvSpPr>
        <p:spPr>
          <a:xfrm>
            <a:off x="5158853" y="1840446"/>
            <a:ext cx="3575715" cy="2246769"/>
          </a:xfrm>
          <a:prstGeom prst="rect">
            <a:avLst/>
          </a:prstGeom>
          <a:noFill/>
        </p:spPr>
        <p:txBody>
          <a:bodyPr wrap="square">
            <a:spAutoFit/>
          </a:bodyPr>
          <a:lstStyle/>
          <a:p>
            <a:pPr marL="514350" indent="-514350" algn="l">
              <a:buFont typeface="+mj-lt"/>
              <a:buAutoNum type="arabicPeriod"/>
            </a:pPr>
            <a:r>
              <a:rPr lang="en-NZ" sz="2800" dirty="0">
                <a:solidFill>
                  <a:srgbClr val="000000"/>
                </a:solidFill>
                <a:latin typeface="system-ui"/>
              </a:rPr>
              <a:t>Can be your worst enemy.</a:t>
            </a:r>
          </a:p>
          <a:p>
            <a:pPr marL="514350" indent="-514350" algn="l">
              <a:buFont typeface="+mj-lt"/>
              <a:buAutoNum type="arabicPeriod"/>
            </a:pPr>
            <a:r>
              <a:rPr lang="en-NZ" sz="2800" dirty="0">
                <a:solidFill>
                  <a:srgbClr val="000000"/>
                </a:solidFill>
                <a:latin typeface="system-ui"/>
              </a:rPr>
              <a:t>Satisfaction = Contentment.</a:t>
            </a:r>
          </a:p>
          <a:p>
            <a:pPr marL="514350" indent="-514350" algn="l">
              <a:buFont typeface="+mj-lt"/>
              <a:buAutoNum type="arabicPeriod"/>
            </a:pPr>
            <a:endParaRPr lang="en-NZ" sz="2800" dirty="0">
              <a:solidFill>
                <a:srgbClr val="000000"/>
              </a:solidFill>
              <a:latin typeface="system-ui"/>
            </a:endParaRPr>
          </a:p>
        </p:txBody>
      </p:sp>
    </p:spTree>
    <p:extLst>
      <p:ext uri="{BB962C8B-B14F-4D97-AF65-F5344CB8AC3E}">
        <p14:creationId xmlns:p14="http://schemas.microsoft.com/office/powerpoint/2010/main" val="1607400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a:extLst>
              <a:ext uri="{FF2B5EF4-FFF2-40B4-BE49-F238E27FC236}">
                <a16:creationId xmlns:a16="http://schemas.microsoft.com/office/drawing/2014/main" id="{2C75A586-403A-4614-AA74-FB79541E88FD}"/>
              </a:ext>
            </a:extLst>
          </p:cNvPr>
          <p:cNvPicPr>
            <a:picLocks noChangeAspect="1"/>
          </p:cNvPicPr>
          <p:nvPr/>
        </p:nvPicPr>
        <p:blipFill rotWithShape="1">
          <a:blip r:embed="rId2">
            <a:extLst>
              <a:ext uri="{28A0092B-C50C-407E-A947-70E740481C1C}">
                <a14:useLocalDpi xmlns:a14="http://schemas.microsoft.com/office/drawing/2010/main" val="0"/>
              </a:ext>
            </a:extLst>
          </a:blip>
          <a:srcRect t="8090"/>
          <a:stretch/>
        </p:blipFill>
        <p:spPr>
          <a:xfrm>
            <a:off x="1865766" y="1883391"/>
            <a:ext cx="5412468" cy="4974608"/>
          </a:xfrm>
          <a:prstGeom prst="rect">
            <a:avLst/>
          </a:prstGeom>
        </p:spPr>
      </p:pic>
      <p:sp>
        <p:nvSpPr>
          <p:cNvPr id="5" name="Content Placeholder 5">
            <a:extLst>
              <a:ext uri="{FF2B5EF4-FFF2-40B4-BE49-F238E27FC236}">
                <a16:creationId xmlns:a16="http://schemas.microsoft.com/office/drawing/2014/main" id="{320EBCFA-B2F4-23C7-EAE6-2117B0557264}"/>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FDBC92B6-D15E-00A0-1626-590093CDF2C2}"/>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Money?</a:t>
            </a:r>
          </a:p>
          <a:p>
            <a:r>
              <a:rPr lang="en-NZ" dirty="0"/>
              <a:t>What to do?</a:t>
            </a:r>
          </a:p>
        </p:txBody>
      </p:sp>
    </p:spTree>
    <p:extLst>
      <p:ext uri="{BB962C8B-B14F-4D97-AF65-F5344CB8AC3E}">
        <p14:creationId xmlns:p14="http://schemas.microsoft.com/office/powerpoint/2010/main" val="823016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1CBDE703-FD1A-FEFC-03F8-1540780ED412}"/>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5" name="Content Placeholder 1">
            <a:extLst>
              <a:ext uri="{FF2B5EF4-FFF2-40B4-BE49-F238E27FC236}">
                <a16:creationId xmlns:a16="http://schemas.microsoft.com/office/drawing/2014/main" id="{3479D2C4-9C8E-5DF7-53AA-D9E154038B7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p:txBody>
      </p:sp>
    </p:spTree>
    <p:extLst>
      <p:ext uri="{BB962C8B-B14F-4D97-AF65-F5344CB8AC3E}">
        <p14:creationId xmlns:p14="http://schemas.microsoft.com/office/powerpoint/2010/main" val="3955801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48C8F5EF-EDC5-420D-8903-B0CA13F25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0" y="1910688"/>
            <a:ext cx="8070041" cy="4926840"/>
          </a:xfrm>
          <a:prstGeom prst="rect">
            <a:avLst/>
          </a:prstGeom>
        </p:spPr>
      </p:pic>
      <p:sp>
        <p:nvSpPr>
          <p:cNvPr id="7" name="Content Placeholder 5">
            <a:extLst>
              <a:ext uri="{FF2B5EF4-FFF2-40B4-BE49-F238E27FC236}">
                <a16:creationId xmlns:a16="http://schemas.microsoft.com/office/drawing/2014/main" id="{A886EBD4-4AC3-7E75-C3E3-C5F66352D2EA}"/>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A4EC2875-86C7-0D6F-DC1B-2A1F02C41275}"/>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a:p>
            <a:r>
              <a:rPr lang="en-NZ" dirty="0"/>
              <a:t>What to do?</a:t>
            </a:r>
          </a:p>
        </p:txBody>
      </p:sp>
    </p:spTree>
    <p:extLst>
      <p:ext uri="{BB962C8B-B14F-4D97-AF65-F5344CB8AC3E}">
        <p14:creationId xmlns:p14="http://schemas.microsoft.com/office/powerpoint/2010/main" val="978703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93DCB22-02AB-4F73-ADAF-9AA59D067366}"/>
              </a:ext>
            </a:extLst>
          </p:cNvPr>
          <p:cNvPicPr>
            <a:picLocks noChangeAspect="1"/>
          </p:cNvPicPr>
          <p:nvPr/>
        </p:nvPicPr>
        <p:blipFill rotWithShape="1">
          <a:blip r:embed="rId2">
            <a:extLst>
              <a:ext uri="{28A0092B-C50C-407E-A947-70E740481C1C}">
                <a14:useLocalDpi xmlns:a14="http://schemas.microsoft.com/office/drawing/2010/main" val="0"/>
              </a:ext>
            </a:extLst>
          </a:blip>
          <a:srcRect t="15780"/>
          <a:stretch/>
        </p:blipFill>
        <p:spPr>
          <a:xfrm>
            <a:off x="4051496" y="1285592"/>
            <a:ext cx="5092504" cy="5572408"/>
          </a:xfrm>
          <a:prstGeom prst="rect">
            <a:avLst/>
          </a:prstGeom>
        </p:spPr>
      </p:pic>
      <p:sp>
        <p:nvSpPr>
          <p:cNvPr id="5" name="Content Placeholder 5">
            <a:extLst>
              <a:ext uri="{FF2B5EF4-FFF2-40B4-BE49-F238E27FC236}">
                <a16:creationId xmlns:a16="http://schemas.microsoft.com/office/drawing/2014/main" id="{D1B10543-81B0-EAB3-85ED-2A8F2589D542}"/>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0DFC6980-1915-B253-0A80-9EC17F8168CC}"/>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a:p>
            <a:r>
              <a:rPr lang="en-NZ" dirty="0"/>
              <a:t>What to do?</a:t>
            </a:r>
          </a:p>
        </p:txBody>
      </p:sp>
    </p:spTree>
    <p:extLst>
      <p:ext uri="{BB962C8B-B14F-4D97-AF65-F5344CB8AC3E}">
        <p14:creationId xmlns:p14="http://schemas.microsoft.com/office/powerpoint/2010/main" val="2570936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09DE6CA-1547-49CD-8BA8-116C7EC9D6E1}"/>
              </a:ext>
            </a:extLst>
          </p:cNvPr>
          <p:cNvPicPr>
            <a:picLocks noChangeAspect="1"/>
          </p:cNvPicPr>
          <p:nvPr/>
        </p:nvPicPr>
        <p:blipFill rotWithShape="1">
          <a:blip r:embed="rId2">
            <a:extLst>
              <a:ext uri="{28A0092B-C50C-407E-A947-70E740481C1C}">
                <a14:useLocalDpi xmlns:a14="http://schemas.microsoft.com/office/drawing/2010/main" val="0"/>
              </a:ext>
            </a:extLst>
          </a:blip>
          <a:srcRect b="12794"/>
          <a:stretch/>
        </p:blipFill>
        <p:spPr>
          <a:xfrm>
            <a:off x="476690" y="1811353"/>
            <a:ext cx="8242899" cy="4780516"/>
          </a:xfrm>
          <a:prstGeom prst="rect">
            <a:avLst/>
          </a:prstGeom>
        </p:spPr>
      </p:pic>
      <p:sp>
        <p:nvSpPr>
          <p:cNvPr id="7" name="Content Placeholder 5">
            <a:extLst>
              <a:ext uri="{FF2B5EF4-FFF2-40B4-BE49-F238E27FC236}">
                <a16:creationId xmlns:a16="http://schemas.microsoft.com/office/drawing/2014/main" id="{5824FA3C-CD35-BC9D-27E6-6511CACCEEC8}"/>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0D18ECB0-8349-6E66-1DD0-86F2954EF5C8}"/>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a:p>
            <a:r>
              <a:rPr lang="en-NZ" dirty="0"/>
              <a:t>What to do?</a:t>
            </a:r>
          </a:p>
        </p:txBody>
      </p:sp>
    </p:spTree>
    <p:extLst>
      <p:ext uri="{BB962C8B-B14F-4D97-AF65-F5344CB8AC3E}">
        <p14:creationId xmlns:p14="http://schemas.microsoft.com/office/powerpoint/2010/main" val="3685884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E9B4A525-DF6B-4024-AFB5-12429E7BC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25" y="1788376"/>
            <a:ext cx="6557749" cy="4923149"/>
          </a:xfrm>
          <a:prstGeom prst="rect">
            <a:avLst/>
          </a:prstGeom>
        </p:spPr>
      </p:pic>
      <p:sp>
        <p:nvSpPr>
          <p:cNvPr id="5" name="Content Placeholder 5">
            <a:extLst>
              <a:ext uri="{FF2B5EF4-FFF2-40B4-BE49-F238E27FC236}">
                <a16:creationId xmlns:a16="http://schemas.microsoft.com/office/drawing/2014/main" id="{845ED354-626F-8C23-DB26-E9E33A0097A7}"/>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9" name="Content Placeholder 1">
            <a:extLst>
              <a:ext uri="{FF2B5EF4-FFF2-40B4-BE49-F238E27FC236}">
                <a16:creationId xmlns:a16="http://schemas.microsoft.com/office/drawing/2014/main" id="{FDE1601D-DEE9-263E-7D6F-FA772ACAAB52}"/>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a:p>
            <a:r>
              <a:rPr lang="en-NZ" dirty="0"/>
              <a:t>What to do?</a:t>
            </a:r>
          </a:p>
        </p:txBody>
      </p:sp>
    </p:spTree>
    <p:extLst>
      <p:ext uri="{BB962C8B-B14F-4D97-AF65-F5344CB8AC3E}">
        <p14:creationId xmlns:p14="http://schemas.microsoft.com/office/powerpoint/2010/main" val="123796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629150" y="1825625"/>
            <a:ext cx="3886200" cy="5032374"/>
          </a:xfrm>
        </p:spPr>
        <p:txBody>
          <a:bodyPr>
            <a:normAutofit/>
          </a:bodyPr>
          <a:lstStyle/>
          <a:p>
            <a:pPr marL="514350" indent="-514350">
              <a:buFont typeface="+mj-lt"/>
              <a:buAutoNum type="arabicPeriod" startAt="2"/>
            </a:pPr>
            <a:r>
              <a:rPr lang="en-NZ" dirty="0"/>
              <a:t>A Public “specific” warning at Last Supper—</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97479D42-0B34-8454-B114-5DBCB5358E2D}"/>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2ADA5F32-7248-282E-0C19-BC0B89BDB233}"/>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21365769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Corinthians 10:13 Inspirational Images">
            <a:extLst>
              <a:ext uri="{FF2B5EF4-FFF2-40B4-BE49-F238E27FC236}">
                <a16:creationId xmlns:a16="http://schemas.microsoft.com/office/drawing/2014/main" id="{E954DDDE-033A-416A-A7FD-224C3C89B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91"/>
          <a:stretch/>
        </p:blipFill>
        <p:spPr bwMode="auto">
          <a:xfrm>
            <a:off x="866861" y="1323833"/>
            <a:ext cx="7410278" cy="515680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995B7E26-DA0D-8EC5-7A11-878C33F00215}"/>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7" name="Content Placeholder 1">
            <a:extLst>
              <a:ext uri="{FF2B5EF4-FFF2-40B4-BE49-F238E27FC236}">
                <a16:creationId xmlns:a16="http://schemas.microsoft.com/office/drawing/2014/main" id="{C5B8AB1F-103E-64BD-BA76-2F7512A4A3E8}"/>
              </a:ext>
            </a:extLst>
          </p:cNvPr>
          <p:cNvSpPr txBox="1">
            <a:spLocks/>
          </p:cNvSpPr>
          <p:nvPr/>
        </p:nvSpPr>
        <p:spPr>
          <a:xfrm>
            <a:off x="423933" y="747453"/>
            <a:ext cx="8296985"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Problem with Temptation?</a:t>
            </a:r>
          </a:p>
          <a:p>
            <a:r>
              <a:rPr lang="en-NZ" dirty="0"/>
              <a:t>What to do?</a:t>
            </a:r>
          </a:p>
        </p:txBody>
      </p:sp>
    </p:spTree>
    <p:extLst>
      <p:ext uri="{BB962C8B-B14F-4D97-AF65-F5344CB8AC3E}">
        <p14:creationId xmlns:p14="http://schemas.microsoft.com/office/powerpoint/2010/main" val="165346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629150" y="1825625"/>
            <a:ext cx="3886200" cy="5032374"/>
          </a:xfrm>
        </p:spPr>
        <p:txBody>
          <a:bodyPr>
            <a:normAutofit/>
          </a:bodyPr>
          <a:lstStyle/>
          <a:p>
            <a:pPr marL="514350" indent="-514350">
              <a:buFont typeface="+mj-lt"/>
              <a:buAutoNum type="arabicPeriod" startAt="2"/>
            </a:pPr>
            <a:r>
              <a:rPr lang="en-NZ" dirty="0"/>
              <a:t>A Public “specific” warning at Last Supper—</a:t>
            </a:r>
          </a:p>
          <a:p>
            <a:pPr marL="0" indent="0">
              <a:buNone/>
            </a:pPr>
            <a:r>
              <a:rPr lang="en-NZ" dirty="0"/>
              <a:t>“Did I Myself not choose you, the twelve, and </a:t>
            </a:r>
            <a:r>
              <a:rPr lang="en-NZ" i="1" dirty="0"/>
              <a:t>yet</a:t>
            </a:r>
            <a:r>
              <a:rPr lang="en-NZ" dirty="0"/>
              <a:t> one of you is a devil?” And Judas, who was betraying Him, said, “Surely it is not I, Rabbi?” Jesus said to him, “You have said </a:t>
            </a:r>
            <a:r>
              <a:rPr lang="en-NZ" i="1" dirty="0"/>
              <a:t>it</a:t>
            </a:r>
            <a:r>
              <a:rPr lang="en-NZ" dirty="0"/>
              <a:t> yourself.” (Mt.26:23-24)</a:t>
            </a: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97479D42-0B34-8454-B114-5DBCB5358E2D}"/>
              </a:ext>
            </a:extLst>
          </p:cNvPr>
          <p:cNvSpPr txBox="1">
            <a:spLocks/>
          </p:cNvSpPr>
          <p:nvPr/>
        </p:nvSpPr>
        <p:spPr>
          <a:xfrm>
            <a:off x="0" y="1"/>
            <a:ext cx="9144000" cy="436727"/>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Series: Just Fix It! </a:t>
            </a:r>
            <a:r>
              <a:rPr lang="en-NZ" sz="2800" dirty="0">
                <a:solidFill>
                  <a:schemeClr val="bg1"/>
                </a:solidFill>
              </a:rPr>
              <a:t>(Part 1). “Forewarned is Forearmed.”</a:t>
            </a:r>
            <a:endParaRPr lang="en-US" sz="2800" dirty="0">
              <a:solidFill>
                <a:schemeClr val="bg1"/>
              </a:solidFill>
            </a:endParaRPr>
          </a:p>
        </p:txBody>
      </p:sp>
      <p:sp>
        <p:nvSpPr>
          <p:cNvPr id="10" name="Content Placeholder 1">
            <a:extLst>
              <a:ext uri="{FF2B5EF4-FFF2-40B4-BE49-F238E27FC236}">
                <a16:creationId xmlns:a16="http://schemas.microsoft.com/office/drawing/2014/main" id="{2ADA5F32-7248-282E-0C19-BC0B89BDB233}"/>
              </a:ext>
            </a:extLst>
          </p:cNvPr>
          <p:cNvSpPr txBox="1">
            <a:spLocks/>
          </p:cNvSpPr>
          <p:nvPr/>
        </p:nvSpPr>
        <p:spPr>
          <a:xfrm>
            <a:off x="423934" y="733804"/>
            <a:ext cx="7886700" cy="565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The Sin of Judas—Betrayal!</a:t>
            </a:r>
            <a:endParaRPr lang="en-NZ" sz="3600" u="sng" dirty="0"/>
          </a:p>
          <a:p>
            <a:r>
              <a:rPr lang="en-NZ" dirty="0"/>
              <a:t>Was Judas warned?</a:t>
            </a:r>
          </a:p>
        </p:txBody>
      </p:sp>
    </p:spTree>
    <p:extLst>
      <p:ext uri="{BB962C8B-B14F-4D97-AF65-F5344CB8AC3E}">
        <p14:creationId xmlns:p14="http://schemas.microsoft.com/office/powerpoint/2010/main" val="3149667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3162</Words>
  <Application>Microsoft Office PowerPoint</Application>
  <PresentationFormat>On-screen Show (4:3)</PresentationFormat>
  <Paragraphs>420</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Calibri Light</vt:lpstr>
      <vt:lpstr>system-ui</vt:lpstr>
      <vt:lpstr>Office Theme</vt:lpstr>
      <vt:lpstr>PowerPoint Presentation</vt:lpstr>
      <vt:lpstr>Series:  Just Fix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Fix It!</dc:title>
  <dc:creator>Morningside Church</dc:creator>
  <cp:lastModifiedBy>HODGMAN, Geoff (BOSTSC)</cp:lastModifiedBy>
  <cp:revision>24</cp:revision>
  <dcterms:created xsi:type="dcterms:W3CDTF">2016-06-19T02:47:19Z</dcterms:created>
  <dcterms:modified xsi:type="dcterms:W3CDTF">2022-09-29T01:01:06Z</dcterms:modified>
</cp:coreProperties>
</file>