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377" r:id="rId2"/>
    <p:sldId id="770" r:id="rId3"/>
    <p:sldId id="928" r:id="rId4"/>
    <p:sldId id="930" r:id="rId5"/>
    <p:sldId id="931" r:id="rId6"/>
    <p:sldId id="941" r:id="rId7"/>
    <p:sldId id="942" r:id="rId8"/>
    <p:sldId id="929" r:id="rId9"/>
    <p:sldId id="940" r:id="rId10"/>
    <p:sldId id="933" r:id="rId11"/>
    <p:sldId id="932" r:id="rId12"/>
    <p:sldId id="935" r:id="rId13"/>
    <p:sldId id="936" r:id="rId14"/>
    <p:sldId id="937" r:id="rId15"/>
    <p:sldId id="938" r:id="rId16"/>
    <p:sldId id="939" r:id="rId17"/>
    <p:sldId id="943" r:id="rId18"/>
    <p:sldId id="81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15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115DC6-9C2B-404E-9AB5-298E8BFE102E}" type="datetimeFigureOut">
              <a:rPr lang="en-NZ" smtClean="0"/>
              <a:t>21/09/2022</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9AF8C6-3B3D-466F-9913-7CD7BF14313C}" type="slidenum">
              <a:rPr lang="en-NZ" smtClean="0"/>
              <a:t>‹#›</a:t>
            </a:fld>
            <a:endParaRPr lang="en-NZ"/>
          </a:p>
        </p:txBody>
      </p:sp>
    </p:spTree>
    <p:extLst>
      <p:ext uri="{BB962C8B-B14F-4D97-AF65-F5344CB8AC3E}">
        <p14:creationId xmlns:p14="http://schemas.microsoft.com/office/powerpoint/2010/main" val="1930834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A9E8AE-1A02-47E6-8981-2455664E0B65}" type="datetimeFigureOut">
              <a:rPr lang="en-NZ" smtClean="0"/>
              <a:t>21/09/2022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210620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A9E8AE-1A02-47E6-8981-2455664E0B65}" type="datetimeFigureOut">
              <a:rPr lang="en-NZ" smtClean="0"/>
              <a:t>21/09/2022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3419508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A9E8AE-1A02-47E6-8981-2455664E0B65}" type="datetimeFigureOut">
              <a:rPr lang="en-NZ" smtClean="0"/>
              <a:t>21/09/2022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3034970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A9E8AE-1A02-47E6-8981-2455664E0B65}" type="datetimeFigureOut">
              <a:rPr lang="en-NZ" smtClean="0"/>
              <a:t>21/09/2022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58130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A9E8AE-1A02-47E6-8981-2455664E0B65}" type="datetimeFigureOut">
              <a:rPr lang="en-NZ" smtClean="0"/>
              <a:t>21/09/2022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277320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A9E8AE-1A02-47E6-8981-2455664E0B65}" type="datetimeFigureOut">
              <a:rPr lang="en-NZ" smtClean="0"/>
              <a:t>21/09/2022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872924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A9E8AE-1A02-47E6-8981-2455664E0B65}" type="datetimeFigureOut">
              <a:rPr lang="en-NZ" smtClean="0"/>
              <a:t>21/09/2022</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2205723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A9E8AE-1A02-47E6-8981-2455664E0B65}" type="datetimeFigureOut">
              <a:rPr lang="en-NZ" smtClean="0"/>
              <a:t>21/09/2022</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1916215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9E8AE-1A02-47E6-8981-2455664E0B65}" type="datetimeFigureOut">
              <a:rPr lang="en-NZ" smtClean="0"/>
              <a:t>21/09/2022</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345880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A9E8AE-1A02-47E6-8981-2455664E0B65}" type="datetimeFigureOut">
              <a:rPr lang="en-NZ" smtClean="0"/>
              <a:t>21/09/2022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634473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A9E8AE-1A02-47E6-8981-2455664E0B65}" type="datetimeFigureOut">
              <a:rPr lang="en-NZ" smtClean="0"/>
              <a:t>21/09/2022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918A186-388E-43A1-AA4A-2F56347E496F}" type="slidenum">
              <a:rPr lang="en-NZ" smtClean="0"/>
              <a:t>‹#›</a:t>
            </a:fld>
            <a:endParaRPr lang="en-NZ"/>
          </a:p>
        </p:txBody>
      </p:sp>
    </p:spTree>
    <p:extLst>
      <p:ext uri="{BB962C8B-B14F-4D97-AF65-F5344CB8AC3E}">
        <p14:creationId xmlns:p14="http://schemas.microsoft.com/office/powerpoint/2010/main" val="416439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9E8AE-1A02-47E6-8981-2455664E0B65}" type="datetimeFigureOut">
              <a:rPr lang="en-NZ" smtClean="0"/>
              <a:t>21/09/2022</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18A186-388E-43A1-AA4A-2F56347E496F}" type="slidenum">
              <a:rPr lang="en-NZ" smtClean="0"/>
              <a:t>‹#›</a:t>
            </a:fld>
            <a:endParaRPr lang="en-NZ"/>
          </a:p>
        </p:txBody>
      </p:sp>
    </p:spTree>
    <p:extLst>
      <p:ext uri="{BB962C8B-B14F-4D97-AF65-F5344CB8AC3E}">
        <p14:creationId xmlns:p14="http://schemas.microsoft.com/office/powerpoint/2010/main" val="1119958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0" y="278296"/>
            <a:ext cx="9144000" cy="657970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t>Series: Making Progress</a:t>
            </a:r>
          </a:p>
          <a:p>
            <a:endParaRPr lang="en-US" sz="800" dirty="0"/>
          </a:p>
          <a:p>
            <a:r>
              <a:rPr lang="en-US" sz="3400" b="1" dirty="0"/>
              <a:t>Part 1. </a:t>
            </a:r>
          </a:p>
          <a:p>
            <a:pPr marL="0" indent="0">
              <a:buNone/>
            </a:pPr>
            <a:endParaRPr lang="en-US" sz="800" dirty="0"/>
          </a:p>
          <a:p>
            <a:r>
              <a:rPr lang="en-NZ" sz="3600" dirty="0"/>
              <a:t>John Staiger</a:t>
            </a:r>
          </a:p>
          <a:p>
            <a:endParaRPr lang="en-NZ" sz="800" dirty="0"/>
          </a:p>
          <a:p>
            <a:r>
              <a:rPr lang="en-NZ" sz="3600" dirty="0"/>
              <a:t>Morningside Church of Christ </a:t>
            </a:r>
          </a:p>
          <a:p>
            <a:endParaRPr lang="en-NZ" sz="800" dirty="0"/>
          </a:p>
          <a:p>
            <a:r>
              <a:rPr lang="en-NZ" sz="3600" dirty="0"/>
              <a:t>Sunday 10 April 2022</a:t>
            </a:r>
          </a:p>
          <a:p>
            <a:endParaRPr lang="en-NZ" sz="800" dirty="0"/>
          </a:p>
          <a:p>
            <a:r>
              <a:rPr lang="en-NZ" sz="3600" dirty="0"/>
              <a:t>AM Sermon</a:t>
            </a:r>
          </a:p>
          <a:p>
            <a:endParaRPr lang="en-NZ" sz="800" dirty="0"/>
          </a:p>
          <a:p>
            <a:r>
              <a:rPr lang="en-NZ" sz="3600" dirty="0"/>
              <a:t>Broadcast live from 42 Leslie Ave, Auckland, Aotearoa/NZ.</a:t>
            </a:r>
          </a:p>
        </p:txBody>
      </p:sp>
    </p:spTree>
    <p:extLst>
      <p:ext uri="{BB962C8B-B14F-4D97-AF65-F5344CB8AC3E}">
        <p14:creationId xmlns:p14="http://schemas.microsoft.com/office/powerpoint/2010/main" val="747564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dirty="0"/>
              <a:t>We the Victorious…</a:t>
            </a:r>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a:xfrm>
            <a:off x="4629150" y="1825625"/>
            <a:ext cx="3886200" cy="5032374"/>
          </a:xfrm>
        </p:spPr>
        <p:txBody>
          <a:bodyPr>
            <a:normAutofit/>
          </a:bodyPr>
          <a:lstStyle/>
          <a:p>
            <a:pPr algn="l"/>
            <a:r>
              <a:rPr lang="en-NZ" b="0" i="0" dirty="0">
                <a:solidFill>
                  <a:srgbClr val="000000"/>
                </a:solidFill>
                <a:effectLst/>
                <a:latin typeface="system-ui"/>
              </a:rPr>
              <a:t>Romans 8:31-32—</a:t>
            </a:r>
          </a:p>
          <a:p>
            <a:pPr algn="l"/>
            <a:r>
              <a:rPr lang="en-NZ" b="1" i="0" baseline="30000" dirty="0">
                <a:solidFill>
                  <a:srgbClr val="000000"/>
                </a:solidFill>
                <a:effectLst/>
                <a:latin typeface="system-ui"/>
              </a:rPr>
              <a:t>32 </a:t>
            </a:r>
            <a:r>
              <a:rPr lang="en-NZ" b="0" i="0" dirty="0">
                <a:solidFill>
                  <a:srgbClr val="000000"/>
                </a:solidFill>
                <a:effectLst/>
                <a:latin typeface="system-ui"/>
              </a:rPr>
              <a:t>He who did not spare His own Son, but delivered Him over for us all, how will He not also with Him freely give us all things? </a:t>
            </a:r>
            <a:r>
              <a:rPr lang="en-NZ" sz="1400" b="0" i="0" dirty="0">
                <a:solidFill>
                  <a:srgbClr val="000000"/>
                </a:solidFill>
                <a:effectLst/>
                <a:latin typeface="system-ui"/>
              </a:rPr>
              <a:t>(NASB95)</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3074" name="Picture 2" descr="May be an image of text that says &quot;for foyou you Mark 10:45 John 1:12 John 14:6 Romans 5:8, 6:23 11 Corinthians Corinthians 5:19 Galatians 2:20 /Ephesians 2:8-9 Hebrews 9:14/1 Peter 2:24-25 1 Peter 3:18/ John 2:2 Romans 5:8 But God commendeth his love toward us, in that, while we were yet sinners, Christ died for us.&quot;">
            <a:extLst>
              <a:ext uri="{FF2B5EF4-FFF2-40B4-BE49-F238E27FC236}">
                <a16:creationId xmlns:a16="http://schemas.microsoft.com/office/drawing/2014/main" id="{50731C8E-78A6-4161-B6E4-02C253EDEC4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572" b="34151"/>
          <a:stretch/>
        </p:blipFill>
        <p:spPr bwMode="auto">
          <a:xfrm>
            <a:off x="0" y="2450798"/>
            <a:ext cx="4285397" cy="2926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834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dirty="0"/>
              <a:t>Road of Progress…</a:t>
            </a:r>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p:txBody>
          <a:bodyPr>
            <a:normAutofit/>
          </a:bodyPr>
          <a:lstStyle/>
          <a:p>
            <a:pPr algn="l"/>
            <a:r>
              <a:rPr lang="en-NZ" b="0" i="0" dirty="0">
                <a:solidFill>
                  <a:srgbClr val="000000"/>
                </a:solidFill>
                <a:effectLst/>
                <a:latin typeface="system-ui"/>
              </a:rPr>
              <a:t>1 Timothy 4:11-16—</a:t>
            </a:r>
          </a:p>
          <a:p>
            <a:pPr algn="l"/>
            <a:r>
              <a:rPr lang="en-NZ" b="1" i="0" baseline="30000" dirty="0">
                <a:solidFill>
                  <a:srgbClr val="000000"/>
                </a:solidFill>
                <a:effectLst/>
                <a:latin typeface="system-ui"/>
              </a:rPr>
              <a:t>11</a:t>
            </a:r>
            <a:r>
              <a:rPr lang="en-NZ" b="0" i="0" dirty="0">
                <a:solidFill>
                  <a:srgbClr val="000000"/>
                </a:solidFill>
                <a:effectLst/>
                <a:latin typeface="system-ui"/>
              </a:rPr>
              <a:t>Prescribe and teach these things. </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6" name="Picture 2" descr="May be an image of text that says &quot;10 Signs You're Doing Well In Life 1. You have JESUS 2. You have 3. You have JESUS JESUS 4. You have JESUS 5. You have 6. JESUS JESUS cares for you. 7. You have 8. You have JESUS JESUS 9. You have JESUS 10.You're breathing. BREATHING GIVES THE FAITHFUL MORE TIME το SERVE CHRIST. BREATHING GIVES THE UNFAITHFUL TIME ΤΟ REPENT AND OBEY CHRIST. BE THANKFUL!&quot;">
            <a:extLst>
              <a:ext uri="{FF2B5EF4-FFF2-40B4-BE49-F238E27FC236}">
                <a16:creationId xmlns:a16="http://schemas.microsoft.com/office/drawing/2014/main" id="{EA2A29C8-8134-4D71-92FF-08136293BA5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957" t="30094" b="15049"/>
          <a:stretch/>
        </p:blipFill>
        <p:spPr bwMode="auto">
          <a:xfrm>
            <a:off x="1222256" y="2172493"/>
            <a:ext cx="2463726" cy="4004470"/>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The Preaching Demanded by the Gospel - Plain Bible Teaching">
            <a:extLst>
              <a:ext uri="{FF2B5EF4-FFF2-40B4-BE49-F238E27FC236}">
                <a16:creationId xmlns:a16="http://schemas.microsoft.com/office/drawing/2014/main" id="{040CCF3A-2125-4683-A253-767BF9FDF2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0042" y="3429000"/>
            <a:ext cx="4838057" cy="3023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6491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dirty="0"/>
              <a:t>Road of Progress…</a:t>
            </a:r>
          </a:p>
          <a:p>
            <a:endParaRPr lang="en-NZ" dirty="0"/>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p:txBody>
          <a:bodyPr>
            <a:normAutofit/>
          </a:bodyPr>
          <a:lstStyle/>
          <a:p>
            <a:pPr algn="l"/>
            <a:r>
              <a:rPr lang="en-NZ" b="0" i="0" dirty="0">
                <a:solidFill>
                  <a:srgbClr val="000000"/>
                </a:solidFill>
                <a:effectLst/>
                <a:latin typeface="system-ui"/>
              </a:rPr>
              <a:t>1 Timothy 4:11-16—</a:t>
            </a:r>
          </a:p>
          <a:p>
            <a:pPr algn="l"/>
            <a:r>
              <a:rPr lang="en-NZ" b="1" i="0" baseline="30000" dirty="0">
                <a:solidFill>
                  <a:srgbClr val="000000"/>
                </a:solidFill>
                <a:effectLst/>
                <a:latin typeface="system-ui"/>
              </a:rPr>
              <a:t>12</a:t>
            </a:r>
            <a:r>
              <a:rPr lang="en-NZ" b="0" i="0" dirty="0">
                <a:solidFill>
                  <a:srgbClr val="000000"/>
                </a:solidFill>
                <a:effectLst/>
                <a:latin typeface="system-ui"/>
              </a:rPr>
              <a:t>Let no one look down on your youthfulness, but </a:t>
            </a:r>
            <a:r>
              <a:rPr lang="en-NZ" b="0" i="1" dirty="0">
                <a:solidFill>
                  <a:srgbClr val="000000"/>
                </a:solidFill>
                <a:effectLst/>
                <a:latin typeface="system-ui"/>
              </a:rPr>
              <a:t>rather</a:t>
            </a:r>
            <a:r>
              <a:rPr lang="en-NZ" b="0" i="0" dirty="0">
                <a:solidFill>
                  <a:srgbClr val="000000"/>
                </a:solidFill>
                <a:effectLst/>
                <a:latin typeface="system-ui"/>
              </a:rPr>
              <a:t> in speech, conduct, love, faith </a:t>
            </a:r>
            <a:r>
              <a:rPr lang="en-NZ" b="0" i="1" dirty="0">
                <a:solidFill>
                  <a:srgbClr val="000000"/>
                </a:solidFill>
                <a:effectLst/>
                <a:latin typeface="system-ui"/>
              </a:rPr>
              <a:t>and</a:t>
            </a:r>
            <a:r>
              <a:rPr lang="en-NZ" b="0" i="0" dirty="0">
                <a:solidFill>
                  <a:srgbClr val="000000"/>
                </a:solidFill>
                <a:effectLst/>
                <a:latin typeface="system-ui"/>
              </a:rPr>
              <a:t> purity, show yourself an example of those who believe. </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7" name="Picture 2" descr="May be an image of text that says &quot;10 Signs You're Doing Well In Life 1. You have JESUS 2. You have 3. You have JESUS JESUS 4. You have JESUS 5. You have 6. JESUS JESUS cares for you. 7. You have 8. You have JESUS JESUS 9. You have JESUS 10.You're breathing. BREATHING GIVES THE FAITHFUL MORE TIME το SERVE CHRIST. BREATHING GIVES THE UNFAITHFUL TIME ΤΟ REPENT AND OBEY CHRIST. BE THANKFUL!&quot;">
            <a:extLst>
              <a:ext uri="{FF2B5EF4-FFF2-40B4-BE49-F238E27FC236}">
                <a16:creationId xmlns:a16="http://schemas.microsoft.com/office/drawing/2014/main" id="{92C47723-4188-4307-8426-548625F7CE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957" t="30094" b="15049"/>
          <a:stretch/>
        </p:blipFill>
        <p:spPr bwMode="auto">
          <a:xfrm>
            <a:off x="1222256" y="2172493"/>
            <a:ext cx="2463726" cy="400447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1 Timothy 4:12 | joshtinpowers | Flickr">
            <a:extLst>
              <a:ext uri="{FF2B5EF4-FFF2-40B4-BE49-F238E27FC236}">
                <a16:creationId xmlns:a16="http://schemas.microsoft.com/office/drawing/2014/main" id="{C416F6D7-5EA9-44C3-ABCD-E9237DBFBB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2987" y="4512539"/>
            <a:ext cx="3284579" cy="2117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268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dirty="0"/>
              <a:t>Road of Progress…</a:t>
            </a:r>
          </a:p>
          <a:p>
            <a:endParaRPr lang="en-NZ" dirty="0"/>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p:txBody>
          <a:bodyPr>
            <a:normAutofit/>
          </a:bodyPr>
          <a:lstStyle/>
          <a:p>
            <a:pPr algn="l"/>
            <a:r>
              <a:rPr lang="en-NZ" b="0" i="0" dirty="0">
                <a:solidFill>
                  <a:srgbClr val="000000"/>
                </a:solidFill>
                <a:effectLst/>
                <a:latin typeface="system-ui"/>
              </a:rPr>
              <a:t>1 Timothy 4:11-16—</a:t>
            </a:r>
          </a:p>
          <a:p>
            <a:pPr algn="l"/>
            <a:r>
              <a:rPr lang="en-NZ" b="1" i="0" baseline="30000" dirty="0">
                <a:solidFill>
                  <a:srgbClr val="000000"/>
                </a:solidFill>
                <a:effectLst/>
                <a:latin typeface="system-ui"/>
              </a:rPr>
              <a:t>13</a:t>
            </a:r>
            <a:r>
              <a:rPr lang="en-NZ" b="0" i="0" dirty="0">
                <a:solidFill>
                  <a:srgbClr val="000000"/>
                </a:solidFill>
                <a:effectLst/>
                <a:latin typeface="system-ui"/>
              </a:rPr>
              <a:t>Until I come, give attention to the </a:t>
            </a:r>
            <a:r>
              <a:rPr lang="en-NZ" b="0" i="1" dirty="0">
                <a:solidFill>
                  <a:srgbClr val="000000"/>
                </a:solidFill>
                <a:effectLst/>
                <a:latin typeface="system-ui"/>
              </a:rPr>
              <a:t>public</a:t>
            </a:r>
            <a:r>
              <a:rPr lang="en-NZ" b="0" i="0" dirty="0">
                <a:solidFill>
                  <a:srgbClr val="000000"/>
                </a:solidFill>
                <a:effectLst/>
                <a:latin typeface="system-ui"/>
              </a:rPr>
              <a:t> reading </a:t>
            </a:r>
            <a:r>
              <a:rPr lang="en-NZ" b="0" i="1" dirty="0">
                <a:solidFill>
                  <a:srgbClr val="000000"/>
                </a:solidFill>
                <a:effectLst/>
                <a:latin typeface="system-ui"/>
              </a:rPr>
              <a:t>of Scripture</a:t>
            </a:r>
            <a:r>
              <a:rPr lang="en-NZ" b="0" i="0" dirty="0">
                <a:solidFill>
                  <a:srgbClr val="000000"/>
                </a:solidFill>
                <a:effectLst/>
                <a:latin typeface="system-ui"/>
              </a:rPr>
              <a:t>, to exhortation and teaching. </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6" name="Picture 2" descr="May be an image of text that says &quot;10 Signs You're Doing Well In Life 1. You have JESUS 2. You have 3. You have JESUS JESUS 4. You have JESUS 5. You have 6. JESUS JESUS cares for you. 7. You have 8. You have JESUS JESUS 9. You have JESUS 10.You're breathing. BREATHING GIVES THE FAITHFUL MORE TIME το SERVE CHRIST. BREATHING GIVES THE UNFAITHFUL TIME ΤΟ REPENT AND OBEY CHRIST. BE THANKFUL!&quot;">
            <a:extLst>
              <a:ext uri="{FF2B5EF4-FFF2-40B4-BE49-F238E27FC236}">
                <a16:creationId xmlns:a16="http://schemas.microsoft.com/office/drawing/2014/main" id="{7AF127F7-A7DB-434D-BB60-755680F4F64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957" t="30094" b="15049"/>
          <a:stretch/>
        </p:blipFill>
        <p:spPr bwMode="auto">
          <a:xfrm>
            <a:off x="1222256" y="2172493"/>
            <a:ext cx="2463726" cy="400447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Preaching, Part 3: Prioritizing Leaders - MEDIOCRE LEADERSHIP">
            <a:extLst>
              <a:ext uri="{FF2B5EF4-FFF2-40B4-BE49-F238E27FC236}">
                <a16:creationId xmlns:a16="http://schemas.microsoft.com/office/drawing/2014/main" id="{38ED1677-4E6B-4B5E-BEF0-992BC94071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9150" y="5015340"/>
            <a:ext cx="2797790" cy="161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1742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dirty="0"/>
              <a:t>Road of Progress…</a:t>
            </a:r>
          </a:p>
          <a:p>
            <a:endParaRPr lang="en-NZ" dirty="0"/>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p:txBody>
          <a:bodyPr>
            <a:normAutofit/>
          </a:bodyPr>
          <a:lstStyle/>
          <a:p>
            <a:pPr algn="l"/>
            <a:r>
              <a:rPr lang="en-NZ" b="0" i="0" dirty="0">
                <a:solidFill>
                  <a:srgbClr val="000000"/>
                </a:solidFill>
                <a:effectLst/>
                <a:latin typeface="system-ui"/>
              </a:rPr>
              <a:t>1 Timothy 4:11-16—</a:t>
            </a:r>
          </a:p>
          <a:p>
            <a:pPr algn="l"/>
            <a:r>
              <a:rPr lang="en-NZ" b="1" i="0" baseline="30000" dirty="0">
                <a:solidFill>
                  <a:srgbClr val="000000"/>
                </a:solidFill>
                <a:effectLst/>
                <a:latin typeface="system-ui"/>
              </a:rPr>
              <a:t>14</a:t>
            </a:r>
            <a:r>
              <a:rPr lang="en-NZ" b="0" i="0" dirty="0">
                <a:solidFill>
                  <a:srgbClr val="000000"/>
                </a:solidFill>
                <a:effectLst/>
                <a:latin typeface="system-ui"/>
              </a:rPr>
              <a:t>Do not neglect the spiritual gift within you, which was bestowed on you through prophetic utterance with the laying on of hands by the presbytery. </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6" name="Picture 2" descr="May be an image of text that says &quot;10 Signs You're Doing Well In Life 1. You have JESUS 2. You have 3. You have JESUS JESUS 4. You have JESUS 5. You have 6. JESUS JESUS cares for you. 7. You have 8. You have JESUS JESUS 9. You have JESUS 10.You're breathing. BREATHING GIVES THE FAITHFUL MORE TIME το SERVE CHRIST. BREATHING GIVES THE UNFAITHFUL TIME ΤΟ REPENT AND OBEY CHRIST. BE THANKFUL!&quot;">
            <a:extLst>
              <a:ext uri="{FF2B5EF4-FFF2-40B4-BE49-F238E27FC236}">
                <a16:creationId xmlns:a16="http://schemas.microsoft.com/office/drawing/2014/main" id="{BF33DAAA-AEC5-4720-A1D1-6EAD2E1214F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957" t="30094" b="15049"/>
          <a:stretch/>
        </p:blipFill>
        <p:spPr bwMode="auto">
          <a:xfrm>
            <a:off x="1222256" y="2172493"/>
            <a:ext cx="2463726" cy="4004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8906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dirty="0"/>
              <a:t>Road of Progress…</a:t>
            </a:r>
          </a:p>
          <a:p>
            <a:endParaRPr lang="en-NZ" dirty="0"/>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p:txBody>
          <a:bodyPr>
            <a:normAutofit/>
          </a:bodyPr>
          <a:lstStyle/>
          <a:p>
            <a:pPr algn="l"/>
            <a:r>
              <a:rPr lang="en-NZ" b="0" i="0" dirty="0">
                <a:solidFill>
                  <a:srgbClr val="000000"/>
                </a:solidFill>
                <a:effectLst/>
                <a:latin typeface="system-ui"/>
              </a:rPr>
              <a:t>1 Timothy 4:11-16—</a:t>
            </a:r>
          </a:p>
          <a:p>
            <a:pPr algn="l"/>
            <a:r>
              <a:rPr lang="en-NZ" b="1" i="0" baseline="30000" dirty="0">
                <a:solidFill>
                  <a:srgbClr val="000000"/>
                </a:solidFill>
                <a:effectLst/>
                <a:latin typeface="system-ui"/>
              </a:rPr>
              <a:t>15 </a:t>
            </a:r>
            <a:r>
              <a:rPr lang="en-NZ" b="0" i="0" dirty="0">
                <a:solidFill>
                  <a:srgbClr val="000000"/>
                </a:solidFill>
                <a:effectLst/>
                <a:latin typeface="system-ui"/>
              </a:rPr>
              <a:t>Take pains with these things; be </a:t>
            </a:r>
            <a:r>
              <a:rPr lang="en-NZ" b="0" i="1" dirty="0">
                <a:solidFill>
                  <a:srgbClr val="000000"/>
                </a:solidFill>
                <a:effectLst/>
                <a:latin typeface="system-ui"/>
              </a:rPr>
              <a:t>absorbed</a:t>
            </a:r>
            <a:r>
              <a:rPr lang="en-NZ" b="0" i="0" dirty="0">
                <a:solidFill>
                  <a:srgbClr val="000000"/>
                </a:solidFill>
                <a:effectLst/>
                <a:latin typeface="system-ui"/>
              </a:rPr>
              <a:t> in them, so that your progress will be evident to all.</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6" name="Picture 2" descr="May be an image of text that says &quot;10 Signs You're Doing Well In Life 1. You have JESUS 2. You have 3. You have JESUS JESUS 4. You have JESUS 5. You have 6. JESUS JESUS cares for you. 7. You have 8. You have JESUS JESUS 9. You have JESUS 10.You're breathing. BREATHING GIVES THE FAITHFUL MORE TIME το SERVE CHRIST. BREATHING GIVES THE UNFAITHFUL TIME ΤΟ REPENT AND OBEY CHRIST. BE THANKFUL!&quot;">
            <a:extLst>
              <a:ext uri="{FF2B5EF4-FFF2-40B4-BE49-F238E27FC236}">
                <a16:creationId xmlns:a16="http://schemas.microsoft.com/office/drawing/2014/main" id="{18107046-F323-4628-96E9-643A21CC1F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957" t="30094" b="15049"/>
          <a:stretch/>
        </p:blipFill>
        <p:spPr bwMode="auto">
          <a:xfrm>
            <a:off x="1222256" y="2172493"/>
            <a:ext cx="2463726" cy="4004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40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dirty="0"/>
              <a:t>Road of Progress…</a:t>
            </a:r>
          </a:p>
          <a:p>
            <a:endParaRPr lang="en-NZ" dirty="0"/>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p:txBody>
          <a:bodyPr>
            <a:normAutofit/>
          </a:bodyPr>
          <a:lstStyle/>
          <a:p>
            <a:pPr algn="l"/>
            <a:r>
              <a:rPr lang="en-NZ" b="0" i="0" dirty="0">
                <a:solidFill>
                  <a:srgbClr val="000000"/>
                </a:solidFill>
                <a:effectLst/>
                <a:latin typeface="system-ui"/>
              </a:rPr>
              <a:t>1 Timothy 4:11-16—</a:t>
            </a:r>
          </a:p>
          <a:p>
            <a:pPr algn="l"/>
            <a:r>
              <a:rPr lang="en-NZ" b="1" i="0" baseline="30000" dirty="0">
                <a:solidFill>
                  <a:srgbClr val="000000"/>
                </a:solidFill>
                <a:effectLst/>
                <a:latin typeface="system-ui"/>
              </a:rPr>
              <a:t>16</a:t>
            </a:r>
            <a:r>
              <a:rPr lang="en-NZ" b="0" i="0" dirty="0">
                <a:solidFill>
                  <a:srgbClr val="000000"/>
                </a:solidFill>
                <a:effectLst/>
                <a:latin typeface="system-ui"/>
              </a:rPr>
              <a:t>Pay close attention to yourself and to your teaching; persevere in these things, for as you do this you will ensure salvation both for yourself and for those who hear you. </a:t>
            </a:r>
            <a:r>
              <a:rPr lang="en-NZ" sz="1200" b="0" i="0" dirty="0">
                <a:solidFill>
                  <a:srgbClr val="000000"/>
                </a:solidFill>
                <a:effectLst/>
                <a:latin typeface="system-ui"/>
              </a:rPr>
              <a:t>(NASB95)</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6" name="Picture 2" descr="May be an image of text that says &quot;10 Signs You're Doing Well In Life 1. You have JESUS 2. You have 3. You have JESUS JESUS 4. You have JESUS 5. You have 6. JESUS JESUS cares for you. 7. You have 8. You have JESUS JESUS 9. You have JESUS 10.You're breathing. BREATHING GIVES THE FAITHFUL MORE TIME το SERVE CHRIST. BREATHING GIVES THE UNFAITHFUL TIME ΤΟ REPENT AND OBEY CHRIST. BE THANKFUL!&quot;">
            <a:extLst>
              <a:ext uri="{FF2B5EF4-FFF2-40B4-BE49-F238E27FC236}">
                <a16:creationId xmlns:a16="http://schemas.microsoft.com/office/drawing/2014/main" id="{4B37AC59-52F2-4E1E-AA3D-88D5FD2427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957" t="30094" b="15049"/>
          <a:stretch/>
        </p:blipFill>
        <p:spPr bwMode="auto">
          <a:xfrm>
            <a:off x="1222256" y="2172493"/>
            <a:ext cx="2463726" cy="4004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394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May be an image of text that says &quot;Six Steps to Grace Paul and Jesus answer the question &quot;What must do to be saved?&quot; Check it out in your own Bible. .Hearing Christ's word (Romans 10:8-17, Matthew 7:24). 2. Believing -having faith (Romans :16-17, John 3:16) 3. Repentance from sin (Romans 2:4-5 Luke 5:31-32) 4. Confessing Christ (Romans 10:8-10, Matthew 10:32) 5. Being baptized (Romans 6:3 4, Mark 16:15 6. Ongoing commitment (Romans 12:1-2, 12:11-12, Luke 9:62)&quot;">
            <a:extLst>
              <a:ext uri="{FF2B5EF4-FFF2-40B4-BE49-F238E27FC236}">
                <a16:creationId xmlns:a16="http://schemas.microsoft.com/office/drawing/2014/main" id="{034FC90F-F106-4485-9F93-68EC16B2837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6190"/>
          <a:stretch/>
        </p:blipFill>
        <p:spPr bwMode="auto">
          <a:xfrm>
            <a:off x="1480380" y="1235687"/>
            <a:ext cx="6183240" cy="535618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8CDB1E28-F47C-47D4-8CBF-1B42EB8049F7}"/>
              </a:ext>
            </a:extLst>
          </p:cNvPr>
          <p:cNvSpPr txBox="1">
            <a:spLocks/>
          </p:cNvSpPr>
          <p:nvPr/>
        </p:nvSpPr>
        <p:spPr>
          <a:xfrm>
            <a:off x="628650" y="764275"/>
            <a:ext cx="7886700" cy="9144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a:t>Where to Start—Be added to the church…</a:t>
            </a:r>
            <a:endParaRPr lang="en-NZ" dirty="0"/>
          </a:p>
        </p:txBody>
      </p:sp>
      <p:sp>
        <p:nvSpPr>
          <p:cNvPr id="4" name="Content Placeholder 2">
            <a:extLst>
              <a:ext uri="{FF2B5EF4-FFF2-40B4-BE49-F238E27FC236}">
                <a16:creationId xmlns:a16="http://schemas.microsoft.com/office/drawing/2014/main" id="{EBEBB660-BF17-4A39-8B30-F6E8053664DD}"/>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spTree>
    <p:extLst>
      <p:ext uri="{BB962C8B-B14F-4D97-AF65-F5344CB8AC3E}">
        <p14:creationId xmlns:p14="http://schemas.microsoft.com/office/powerpoint/2010/main" val="1450107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06DA41-2488-436A-9071-50DE90EEDB57}"/>
              </a:ext>
            </a:extLst>
          </p:cNvPr>
          <p:cNvSpPr>
            <a:spLocks noGrp="1"/>
          </p:cNvSpPr>
          <p:nvPr>
            <p:ph sz="half" idx="1"/>
          </p:nvPr>
        </p:nvSpPr>
        <p:spPr>
          <a:xfrm>
            <a:off x="628650" y="764275"/>
            <a:ext cx="7886700" cy="914400"/>
          </a:xfrm>
        </p:spPr>
        <p:txBody>
          <a:bodyPr>
            <a:normAutofit/>
          </a:bodyPr>
          <a:lstStyle/>
          <a:p>
            <a:r>
              <a:rPr lang="en-NZ" dirty="0"/>
              <a:t>Where to Start—Be added to the church…</a:t>
            </a:r>
          </a:p>
        </p:txBody>
      </p:sp>
      <p:sp>
        <p:nvSpPr>
          <p:cNvPr id="4" name="Content Placeholder 3">
            <a:extLst>
              <a:ext uri="{FF2B5EF4-FFF2-40B4-BE49-F238E27FC236}">
                <a16:creationId xmlns:a16="http://schemas.microsoft.com/office/drawing/2014/main" id="{19266502-31CC-4273-8F14-6E667BF7394A}"/>
              </a:ext>
            </a:extLst>
          </p:cNvPr>
          <p:cNvSpPr>
            <a:spLocks noGrp="1"/>
          </p:cNvSpPr>
          <p:nvPr>
            <p:ph sz="half" idx="2"/>
          </p:nvPr>
        </p:nvSpPr>
        <p:spPr>
          <a:xfrm>
            <a:off x="4762500" y="2483892"/>
            <a:ext cx="3752850" cy="4148919"/>
          </a:xfrm>
        </p:spPr>
        <p:txBody>
          <a:bodyPr>
            <a:normAutofit/>
          </a:bodyPr>
          <a:lstStyle/>
          <a:p>
            <a:pPr algn="l"/>
            <a:r>
              <a:rPr lang="en-NZ" b="0" i="0" dirty="0">
                <a:solidFill>
                  <a:srgbClr val="000000"/>
                </a:solidFill>
                <a:effectLst/>
                <a:latin typeface="system-ui"/>
              </a:rPr>
              <a:t>John 3:5—</a:t>
            </a:r>
          </a:p>
          <a:p>
            <a:pPr algn="l"/>
            <a:r>
              <a:rPr lang="en-NZ" b="1" i="0" baseline="30000" dirty="0">
                <a:solidFill>
                  <a:srgbClr val="000000"/>
                </a:solidFill>
                <a:effectLst/>
                <a:latin typeface="system-ui"/>
              </a:rPr>
              <a:t>5</a:t>
            </a:r>
            <a:r>
              <a:rPr lang="en-NZ" b="0" i="0" dirty="0">
                <a:solidFill>
                  <a:srgbClr val="000000"/>
                </a:solidFill>
                <a:effectLst/>
                <a:latin typeface="system-ui"/>
              </a:rPr>
              <a:t>Jesus answered, “Truly, truly, I say to you, unless one is born of water and the Spirit he cannot enter into the kingdom of God. </a:t>
            </a:r>
            <a:r>
              <a:rPr lang="en-NZ" sz="1200" b="0" i="0" dirty="0">
                <a:solidFill>
                  <a:srgbClr val="000000"/>
                </a:solidFill>
                <a:effectLst/>
                <a:latin typeface="system-ui"/>
              </a:rPr>
              <a:t>(NASB95)</a:t>
            </a:r>
          </a:p>
        </p:txBody>
      </p:sp>
      <p:sp>
        <p:nvSpPr>
          <p:cNvPr id="7" name="Content Placeholder 2">
            <a:extLst>
              <a:ext uri="{FF2B5EF4-FFF2-40B4-BE49-F238E27FC236}">
                <a16:creationId xmlns:a16="http://schemas.microsoft.com/office/drawing/2014/main" id="{CB8C3161-99A4-4F67-B13C-67289987CB04}"/>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15362" name="Picture 2" descr="Baptism in the Early Church">
            <a:extLst>
              <a:ext uri="{FF2B5EF4-FFF2-40B4-BE49-F238E27FC236}">
                <a16:creationId xmlns:a16="http://schemas.microsoft.com/office/drawing/2014/main" id="{8308CA43-B799-4621-B515-97A5F9B253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83892"/>
            <a:ext cx="4762500" cy="3162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5294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05D6A851-FBAF-4295-91F5-09F643D69B92}"/>
              </a:ext>
            </a:extLst>
          </p:cNvPr>
          <p:cNvSpPr txBox="1">
            <a:spLocks/>
          </p:cNvSpPr>
          <p:nvPr/>
        </p:nvSpPr>
        <p:spPr>
          <a:xfrm>
            <a:off x="480060" y="4885898"/>
            <a:ext cx="8183880" cy="1583141"/>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en-US" b="1" dirty="0">
                <a:solidFill>
                  <a:schemeClr val="tx1"/>
                </a:solidFill>
                <a:latin typeface="+mj-lt"/>
                <a:ea typeface="+mj-ea"/>
                <a:cs typeface="+mj-cs"/>
              </a:rPr>
              <a:t>Series: Making Progress</a:t>
            </a:r>
            <a:endParaRPr lang="en-US" sz="600" dirty="0"/>
          </a:p>
          <a:p>
            <a:pPr marL="0" indent="0" algn="ctr">
              <a:buNone/>
            </a:pPr>
            <a:r>
              <a:rPr lang="en-US" sz="2800" b="1" dirty="0"/>
              <a:t>Part 1. </a:t>
            </a:r>
          </a:p>
        </p:txBody>
      </p:sp>
      <p:pic>
        <p:nvPicPr>
          <p:cNvPr id="1026" name="Picture 2" descr="May be an image of text that says &quot;10 Signs You're Doing Well In Life 1. You have JESUS 2. You have 3. You have JESUS JESUS 4. You have JESUS 5. You have 6. JESUS JESUS cares for you. 7. You have 8. You have JESUS JESUS 9. You have JESUS 10.You're breathing. BREATHING GIVES THE FAITHFUL MORE TIME το SERVE CHRIST. BREATHING GIVES THE UNFAITHFUL TIME ΤΟ REPENT AND OBEY CHRIST. BE THANKFUL!&quot;">
            <a:extLst>
              <a:ext uri="{FF2B5EF4-FFF2-40B4-BE49-F238E27FC236}">
                <a16:creationId xmlns:a16="http://schemas.microsoft.com/office/drawing/2014/main" id="{E53F260B-8EB9-422F-9505-05B68C23FE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957" t="30094" b="15049"/>
          <a:stretch/>
        </p:blipFill>
        <p:spPr bwMode="auto">
          <a:xfrm>
            <a:off x="3446841" y="968989"/>
            <a:ext cx="2250317" cy="365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152034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sz="3600" dirty="0"/>
              <a:t>Not Us…!</a:t>
            </a:r>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p:txBody>
          <a:bodyPr/>
          <a:lstStyle/>
          <a:p>
            <a:endParaRPr lang="en-NZ"/>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2050" name="Picture 2" descr="May be an image of text that says &quot;MATTHEW 15:13- 14 pu ያ M BUT He ANSWERED AND SAID, EVERY PLANT, WHICH MY HEAVENLY FATHER HATH NOT PLANTED, SHALL BE ROOTED UP. LET THEM THEY BE BLIND LEADERS OF.THE BLIND. ANDIF IF THE BLIND LEAD THE BLIND, BOTH SHALL FALL INTO THE DITCH. Enter not the of your desires. Find solic and leads you out of the flesh Come atan that ent with words and speak to speaks God's words spirtwhetu peace resides.&quot;">
            <a:extLst>
              <a:ext uri="{FF2B5EF4-FFF2-40B4-BE49-F238E27FC236}">
                <a16:creationId xmlns:a16="http://schemas.microsoft.com/office/drawing/2014/main" id="{CD77F403-D9FE-44CA-9379-F5942EF155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52" t="13579" r="24129" b="28967"/>
          <a:stretch/>
        </p:blipFill>
        <p:spPr bwMode="auto">
          <a:xfrm>
            <a:off x="0" y="1880216"/>
            <a:ext cx="4335889" cy="3816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5765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sz="3600" dirty="0"/>
              <a:t>Not Us…!</a:t>
            </a:r>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p:txBody>
          <a:bodyPr/>
          <a:lstStyle/>
          <a:p>
            <a:r>
              <a:rPr lang="en-NZ" dirty="0"/>
              <a:t>Though grim…</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2050" name="Picture 2" descr="May be an image of text that says &quot;MATTHEW 15:13- 14 pu ያ M BUT He ANSWERED AND SAID, EVERY PLANT, WHICH MY HEAVENLY FATHER HATH NOT PLANTED, SHALL BE ROOTED UP. LET THEM THEY BE BLIND LEADERS OF.THE BLIND. ANDIF IF THE BLIND LEAD THE BLIND, BOTH SHALL FALL INTO THE DITCH. Enter not the of your desires. Find solic and leads you out of the flesh Come atan that ent with words and speak to speaks God's words spirtwhetu peace resides.&quot;">
            <a:extLst>
              <a:ext uri="{FF2B5EF4-FFF2-40B4-BE49-F238E27FC236}">
                <a16:creationId xmlns:a16="http://schemas.microsoft.com/office/drawing/2014/main" id="{CD77F403-D9FE-44CA-9379-F5942EF155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52" t="13579" r="24129" b="28967"/>
          <a:stretch/>
        </p:blipFill>
        <p:spPr bwMode="auto">
          <a:xfrm>
            <a:off x="0" y="1880216"/>
            <a:ext cx="4335889" cy="3816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7352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sz="3600" dirty="0"/>
              <a:t>Not Us…!</a:t>
            </a:r>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p:txBody>
          <a:bodyPr/>
          <a:lstStyle/>
          <a:p>
            <a:r>
              <a:rPr lang="en-NZ" dirty="0"/>
              <a:t>Though grim.</a:t>
            </a:r>
          </a:p>
          <a:p>
            <a:r>
              <a:rPr lang="en-NZ" dirty="0"/>
              <a:t>This is the Devil’s Sunday job.</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2050" name="Picture 2" descr="May be an image of text that says &quot;MATTHEW 15:13- 14 pu ያ M BUT He ANSWERED AND SAID, EVERY PLANT, WHICH MY HEAVENLY FATHER HATH NOT PLANTED, SHALL BE ROOTED UP. LET THEM THEY BE BLIND LEADERS OF.THE BLIND. ANDIF IF THE BLIND LEAD THE BLIND, BOTH SHALL FALL INTO THE DITCH. Enter not the of your desires. Find solic and leads you out of the flesh Come atan that ent with words and speak to speaks God's words spirtwhetu peace resides.&quot;">
            <a:extLst>
              <a:ext uri="{FF2B5EF4-FFF2-40B4-BE49-F238E27FC236}">
                <a16:creationId xmlns:a16="http://schemas.microsoft.com/office/drawing/2014/main" id="{CD77F403-D9FE-44CA-9379-F5942EF155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52" t="13579" r="24129" b="28967"/>
          <a:stretch/>
        </p:blipFill>
        <p:spPr bwMode="auto">
          <a:xfrm>
            <a:off x="0" y="1880216"/>
            <a:ext cx="4335889" cy="3816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30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sz="3600" dirty="0"/>
              <a:t>Not Us…!</a:t>
            </a:r>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a:xfrm>
            <a:off x="4629150" y="1825625"/>
            <a:ext cx="3886200" cy="5032374"/>
          </a:xfrm>
        </p:spPr>
        <p:txBody>
          <a:bodyPr>
            <a:normAutofit/>
          </a:bodyPr>
          <a:lstStyle/>
          <a:p>
            <a:r>
              <a:rPr lang="en-NZ" dirty="0"/>
              <a:t>Though grim.</a:t>
            </a:r>
          </a:p>
          <a:p>
            <a:r>
              <a:rPr lang="en-NZ" dirty="0"/>
              <a:t>This is the Devil’s Sunday job.</a:t>
            </a:r>
          </a:p>
          <a:p>
            <a:r>
              <a:rPr lang="en-NZ" dirty="0"/>
              <a:t>Examine ourselves…</a:t>
            </a:r>
          </a:p>
          <a:p>
            <a:pPr>
              <a:lnSpc>
                <a:spcPct val="70000"/>
              </a:lnSpc>
            </a:pPr>
            <a:r>
              <a:rPr lang="en-NZ" spc="-100" dirty="0">
                <a:solidFill>
                  <a:schemeClr val="bg1"/>
                </a:solidFill>
                <a:latin typeface="system-ui"/>
              </a:rPr>
              <a:t>2 Corinthians 13:5</a:t>
            </a:r>
            <a:br>
              <a:rPr lang="en-NZ" spc="-100" dirty="0">
                <a:solidFill>
                  <a:schemeClr val="bg1"/>
                </a:solidFill>
              </a:rPr>
            </a:br>
            <a:r>
              <a:rPr lang="en-NZ" b="0" i="0" spc="-100" dirty="0">
                <a:solidFill>
                  <a:schemeClr val="bg1"/>
                </a:solidFill>
                <a:effectLst/>
                <a:latin typeface="system-ui"/>
              </a:rPr>
              <a:t>Test yourse</a:t>
            </a:r>
            <a:r>
              <a:rPr lang="en-NZ" i="0" spc="-100" dirty="0">
                <a:solidFill>
                  <a:schemeClr val="bg1"/>
                </a:solidFill>
                <a:effectLst/>
                <a:latin typeface="system-ui"/>
              </a:rPr>
              <a:t>lves </a:t>
            </a:r>
            <a:r>
              <a:rPr lang="en-NZ" i="1" spc="-100" dirty="0">
                <a:solidFill>
                  <a:schemeClr val="bg1"/>
                </a:solidFill>
                <a:effectLst/>
                <a:latin typeface="system-ui"/>
              </a:rPr>
              <a:t>to see</a:t>
            </a:r>
            <a:r>
              <a:rPr lang="en-NZ" i="0" spc="-100" dirty="0">
                <a:solidFill>
                  <a:schemeClr val="bg1"/>
                </a:solidFill>
                <a:effectLst/>
                <a:latin typeface="system-ui"/>
              </a:rPr>
              <a:t> if you are in the faith; examine yourselves! Or do you not recognize this about yourselves,</a:t>
            </a:r>
            <a:r>
              <a:rPr lang="en-NZ" b="0" i="0" spc="-100" dirty="0">
                <a:solidFill>
                  <a:schemeClr val="bg1"/>
                </a:solidFill>
                <a:effectLst/>
                <a:latin typeface="system-ui"/>
              </a:rPr>
              <a:t> that Jesus Christ is in you—unless indeed you fail the test?</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2050" name="Picture 2" descr="May be an image of text that says &quot;MATTHEW 15:13- 14 pu ያ M BUT He ANSWERED AND SAID, EVERY PLANT, WHICH MY HEAVENLY FATHER HATH NOT PLANTED, SHALL BE ROOTED UP. LET THEM THEY BE BLIND LEADERS OF.THE BLIND. ANDIF IF THE BLIND LEAD THE BLIND, BOTH SHALL FALL INTO THE DITCH. Enter not the of your desires. Find solic and leads you out of the flesh Come atan that ent with words and speak to speaks God's words spirtwhetu peace resides.&quot;">
            <a:extLst>
              <a:ext uri="{FF2B5EF4-FFF2-40B4-BE49-F238E27FC236}">
                <a16:creationId xmlns:a16="http://schemas.microsoft.com/office/drawing/2014/main" id="{CD77F403-D9FE-44CA-9379-F5942EF155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52" t="13579" r="24129" b="28967"/>
          <a:stretch/>
        </p:blipFill>
        <p:spPr bwMode="auto">
          <a:xfrm>
            <a:off x="0" y="1880216"/>
            <a:ext cx="4335889" cy="3816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614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sz="3600" dirty="0"/>
              <a:t>Not Us…!</a:t>
            </a:r>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a:xfrm>
            <a:off x="4629150" y="1825625"/>
            <a:ext cx="3886200" cy="5032374"/>
          </a:xfrm>
        </p:spPr>
        <p:txBody>
          <a:bodyPr>
            <a:normAutofit/>
          </a:bodyPr>
          <a:lstStyle/>
          <a:p>
            <a:r>
              <a:rPr lang="en-NZ" dirty="0"/>
              <a:t>Though grim.</a:t>
            </a:r>
          </a:p>
          <a:p>
            <a:r>
              <a:rPr lang="en-NZ" dirty="0"/>
              <a:t>This is the Devil’s Sunday job.</a:t>
            </a:r>
          </a:p>
          <a:p>
            <a:r>
              <a:rPr lang="en-NZ" dirty="0"/>
              <a:t>Examine ourselves</a:t>
            </a:r>
          </a:p>
          <a:p>
            <a:pPr>
              <a:lnSpc>
                <a:spcPct val="70000"/>
              </a:lnSpc>
            </a:pPr>
            <a:r>
              <a:rPr lang="en-NZ" spc="-100" dirty="0">
                <a:latin typeface="system-ui"/>
              </a:rPr>
              <a:t>2 Corinthians 13:5</a:t>
            </a:r>
            <a:br>
              <a:rPr lang="en-NZ" spc="-100" dirty="0"/>
            </a:br>
            <a:r>
              <a:rPr lang="en-NZ" b="0" i="0" spc="-100" dirty="0">
                <a:solidFill>
                  <a:srgbClr val="000000"/>
                </a:solidFill>
                <a:effectLst/>
                <a:latin typeface="system-ui"/>
              </a:rPr>
              <a:t>Test yourse</a:t>
            </a:r>
            <a:r>
              <a:rPr lang="en-NZ" i="0" spc="-100" dirty="0">
                <a:solidFill>
                  <a:srgbClr val="000000"/>
                </a:solidFill>
                <a:effectLst/>
                <a:latin typeface="system-ui"/>
              </a:rPr>
              <a:t>lves </a:t>
            </a:r>
            <a:r>
              <a:rPr lang="en-NZ" i="1" spc="-100" dirty="0">
                <a:solidFill>
                  <a:srgbClr val="000000"/>
                </a:solidFill>
                <a:effectLst/>
                <a:latin typeface="system-ui"/>
              </a:rPr>
              <a:t>to see</a:t>
            </a:r>
            <a:r>
              <a:rPr lang="en-NZ" i="0" spc="-100" dirty="0">
                <a:solidFill>
                  <a:srgbClr val="000000"/>
                </a:solidFill>
                <a:effectLst/>
                <a:latin typeface="system-ui"/>
              </a:rPr>
              <a:t> if you are in the faith; examine yourselves! Or do you not recognize this about yourselves,</a:t>
            </a:r>
            <a:r>
              <a:rPr lang="en-NZ" b="0" i="0" spc="-100" dirty="0">
                <a:solidFill>
                  <a:srgbClr val="000000"/>
                </a:solidFill>
                <a:effectLst/>
                <a:latin typeface="system-ui"/>
              </a:rPr>
              <a:t> that Jesus Christ is in you—unless indeed you fail the test?</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2050" name="Picture 2" descr="May be an image of text that says &quot;MATTHEW 15:13- 14 pu ያ M BUT He ANSWERED AND SAID, EVERY PLANT, WHICH MY HEAVENLY FATHER HATH NOT PLANTED, SHALL BE ROOTED UP. LET THEM THEY BE BLIND LEADERS OF.THE BLIND. ANDIF IF THE BLIND LEAD THE BLIND, BOTH SHALL FALL INTO THE DITCH. Enter not the of your desires. Find solic and leads you out of the flesh Come atan that ent with words and speak to speaks God's words spirtwhetu peace resides.&quot;">
            <a:extLst>
              <a:ext uri="{FF2B5EF4-FFF2-40B4-BE49-F238E27FC236}">
                <a16:creationId xmlns:a16="http://schemas.microsoft.com/office/drawing/2014/main" id="{CD77F403-D9FE-44CA-9379-F5942EF155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52" t="13579" r="24129" b="28967"/>
          <a:stretch/>
        </p:blipFill>
        <p:spPr bwMode="auto">
          <a:xfrm>
            <a:off x="0" y="1880216"/>
            <a:ext cx="4335889" cy="3816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9053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dirty="0"/>
              <a:t>We the Victorious…</a:t>
            </a:r>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a:xfrm>
            <a:off x="4629150" y="1825625"/>
            <a:ext cx="3886200" cy="5032374"/>
          </a:xfrm>
        </p:spPr>
        <p:txBody>
          <a:bodyPr>
            <a:normAutofit/>
          </a:bodyPr>
          <a:lstStyle/>
          <a:p>
            <a:pPr algn="l"/>
            <a:endParaRPr lang="en-NZ" sz="1400" b="0" i="0" dirty="0">
              <a:solidFill>
                <a:srgbClr val="000000"/>
              </a:solidFill>
              <a:effectLst/>
              <a:latin typeface="system-ui"/>
            </a:endParaRP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3074" name="Picture 2" descr="May be an image of text that says &quot;for foyou you Mark 10:45 John 1:12 John 14:6 Romans 5:8, 6:23 11 Corinthians Corinthians 5:19 Galatians 2:20 /Ephesians 2:8-9 Hebrews 9:14/1 Peter 2:24-25 1 Peter 3:18/ John 2:2 Romans 5:8 But God commendeth his love toward us, in that, while we were yet sinners, Christ died for us.&quot;">
            <a:extLst>
              <a:ext uri="{FF2B5EF4-FFF2-40B4-BE49-F238E27FC236}">
                <a16:creationId xmlns:a16="http://schemas.microsoft.com/office/drawing/2014/main" id="{50731C8E-78A6-4161-B6E4-02C253EDEC4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572" b="34151"/>
          <a:stretch/>
        </p:blipFill>
        <p:spPr bwMode="auto">
          <a:xfrm>
            <a:off x="0" y="2450798"/>
            <a:ext cx="4285397" cy="2926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630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A4DB8-9877-4FBB-9A33-5CF3A52575A1}"/>
              </a:ext>
            </a:extLst>
          </p:cNvPr>
          <p:cNvSpPr>
            <a:spLocks noGrp="1"/>
          </p:cNvSpPr>
          <p:nvPr>
            <p:ph sz="half" idx="1"/>
          </p:nvPr>
        </p:nvSpPr>
        <p:spPr>
          <a:xfrm>
            <a:off x="628650" y="723331"/>
            <a:ext cx="7886700" cy="996287"/>
          </a:xfrm>
        </p:spPr>
        <p:txBody>
          <a:bodyPr>
            <a:normAutofit/>
          </a:bodyPr>
          <a:lstStyle/>
          <a:p>
            <a:r>
              <a:rPr lang="en-NZ" dirty="0"/>
              <a:t>We the Victorious…</a:t>
            </a:r>
          </a:p>
        </p:txBody>
      </p:sp>
      <p:sp>
        <p:nvSpPr>
          <p:cNvPr id="4" name="Content Placeholder 3">
            <a:extLst>
              <a:ext uri="{FF2B5EF4-FFF2-40B4-BE49-F238E27FC236}">
                <a16:creationId xmlns:a16="http://schemas.microsoft.com/office/drawing/2014/main" id="{4E3CA5F3-3F1A-4146-A132-38BD256843C4}"/>
              </a:ext>
            </a:extLst>
          </p:cNvPr>
          <p:cNvSpPr>
            <a:spLocks noGrp="1"/>
          </p:cNvSpPr>
          <p:nvPr>
            <p:ph sz="half" idx="2"/>
          </p:nvPr>
        </p:nvSpPr>
        <p:spPr>
          <a:xfrm>
            <a:off x="4629150" y="1825625"/>
            <a:ext cx="3886200" cy="5032374"/>
          </a:xfrm>
        </p:spPr>
        <p:txBody>
          <a:bodyPr>
            <a:normAutofit/>
          </a:bodyPr>
          <a:lstStyle/>
          <a:p>
            <a:pPr algn="l"/>
            <a:r>
              <a:rPr lang="en-NZ" b="0" i="0" dirty="0">
                <a:solidFill>
                  <a:srgbClr val="000000"/>
                </a:solidFill>
                <a:effectLst/>
                <a:latin typeface="system-ui"/>
              </a:rPr>
              <a:t>Romans 8:31-32—</a:t>
            </a:r>
          </a:p>
          <a:p>
            <a:pPr algn="l"/>
            <a:r>
              <a:rPr lang="en-NZ" b="0" i="0" dirty="0">
                <a:solidFill>
                  <a:srgbClr val="000000"/>
                </a:solidFill>
                <a:effectLst/>
                <a:latin typeface="system-ui"/>
              </a:rPr>
              <a:t>…If God </a:t>
            </a:r>
            <a:r>
              <a:rPr lang="en-NZ" b="0" i="1" dirty="0">
                <a:solidFill>
                  <a:srgbClr val="000000"/>
                </a:solidFill>
                <a:effectLst/>
                <a:latin typeface="system-ui"/>
              </a:rPr>
              <a:t>is</a:t>
            </a:r>
            <a:r>
              <a:rPr lang="en-NZ" b="0" i="0" dirty="0">
                <a:solidFill>
                  <a:srgbClr val="000000"/>
                </a:solidFill>
                <a:effectLst/>
                <a:latin typeface="system-ui"/>
              </a:rPr>
              <a:t> for us, who </a:t>
            </a:r>
            <a:r>
              <a:rPr lang="en-NZ" b="0" i="1" dirty="0">
                <a:solidFill>
                  <a:srgbClr val="000000"/>
                </a:solidFill>
                <a:effectLst/>
                <a:latin typeface="system-ui"/>
              </a:rPr>
              <a:t>is</a:t>
            </a:r>
            <a:r>
              <a:rPr lang="en-NZ" b="0" i="0" dirty="0">
                <a:solidFill>
                  <a:srgbClr val="000000"/>
                </a:solidFill>
                <a:effectLst/>
                <a:latin typeface="system-ui"/>
              </a:rPr>
              <a:t> against us? </a:t>
            </a:r>
            <a:r>
              <a:rPr lang="en-NZ" b="1" i="0" baseline="30000" dirty="0">
                <a:solidFill>
                  <a:srgbClr val="000000"/>
                </a:solidFill>
                <a:effectLst/>
                <a:latin typeface="system-ui"/>
              </a:rPr>
              <a:t> </a:t>
            </a:r>
            <a:r>
              <a:rPr lang="en-NZ" sz="1400" b="0" i="0" dirty="0">
                <a:solidFill>
                  <a:srgbClr val="000000"/>
                </a:solidFill>
                <a:effectLst/>
                <a:latin typeface="system-ui"/>
              </a:rPr>
              <a:t>(NASB95)</a:t>
            </a:r>
          </a:p>
        </p:txBody>
      </p:sp>
      <p:sp>
        <p:nvSpPr>
          <p:cNvPr id="5" name="Content Placeholder 2">
            <a:extLst>
              <a:ext uri="{FF2B5EF4-FFF2-40B4-BE49-F238E27FC236}">
                <a16:creationId xmlns:a16="http://schemas.microsoft.com/office/drawing/2014/main" id="{DC22641F-2CDF-44A1-B5E9-ED8C21AB3657}"/>
              </a:ext>
            </a:extLst>
          </p:cNvPr>
          <p:cNvSpPr txBox="1">
            <a:spLocks/>
          </p:cNvSpPr>
          <p:nvPr/>
        </p:nvSpPr>
        <p:spPr>
          <a:xfrm>
            <a:off x="0" y="1"/>
            <a:ext cx="9144000" cy="56273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US" sz="600" dirty="0"/>
          </a:p>
          <a:p>
            <a:r>
              <a:rPr lang="en-US" sz="2800" dirty="0"/>
              <a:t>Series: Making Progress </a:t>
            </a:r>
            <a:r>
              <a:rPr lang="en-US" sz="2800" b="1" dirty="0"/>
              <a:t>Part </a:t>
            </a:r>
            <a:r>
              <a:rPr lang="en-US" b="1" dirty="0"/>
              <a:t>1</a:t>
            </a:r>
            <a:r>
              <a:rPr lang="en-US" sz="2800" b="1" dirty="0"/>
              <a:t>. </a:t>
            </a:r>
          </a:p>
        </p:txBody>
      </p:sp>
      <p:pic>
        <p:nvPicPr>
          <p:cNvPr id="3074" name="Picture 2" descr="May be an image of text that says &quot;for foyou you Mark 10:45 John 1:12 John 14:6 Romans 5:8, 6:23 11 Corinthians Corinthians 5:19 Galatians 2:20 /Ephesians 2:8-9 Hebrews 9:14/1 Peter 2:24-25 1 Peter 3:18/ John 2:2 Romans 5:8 But God commendeth his love toward us, in that, while we were yet sinners, Christ died for us.&quot;">
            <a:extLst>
              <a:ext uri="{FF2B5EF4-FFF2-40B4-BE49-F238E27FC236}">
                <a16:creationId xmlns:a16="http://schemas.microsoft.com/office/drawing/2014/main" id="{50731C8E-78A6-4161-B6E4-02C253EDEC4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572" b="34151"/>
          <a:stretch/>
        </p:blipFill>
        <p:spPr bwMode="auto">
          <a:xfrm>
            <a:off x="0" y="2450798"/>
            <a:ext cx="4285397" cy="2926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1034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6362</TotalTime>
  <Words>599</Words>
  <Application>Microsoft Office PowerPoint</Application>
  <PresentationFormat>On-screen Show (4:3)</PresentationFormat>
  <Paragraphs>92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Staiger</dc:creator>
  <cp:lastModifiedBy>HODGMAN, Geoff (BOSTSC)</cp:lastModifiedBy>
  <cp:revision>68</cp:revision>
  <dcterms:created xsi:type="dcterms:W3CDTF">2020-05-24T01:32:13Z</dcterms:created>
  <dcterms:modified xsi:type="dcterms:W3CDTF">2022-09-20T12:54:34Z</dcterms:modified>
</cp:coreProperties>
</file>