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377" r:id="rId2"/>
    <p:sldId id="770" r:id="rId3"/>
    <p:sldId id="1014" r:id="rId4"/>
    <p:sldId id="1018" r:id="rId5"/>
    <p:sldId id="1032" r:id="rId6"/>
    <p:sldId id="1015" r:id="rId7"/>
    <p:sldId id="1033" r:id="rId8"/>
    <p:sldId id="1034" r:id="rId9"/>
    <p:sldId id="1035" r:id="rId10"/>
    <p:sldId id="1036" r:id="rId11"/>
    <p:sldId id="1037" r:id="rId12"/>
    <p:sldId id="1038" r:id="rId13"/>
    <p:sldId id="1017" r:id="rId14"/>
    <p:sldId id="1039" r:id="rId15"/>
    <p:sldId id="1020" r:id="rId16"/>
    <p:sldId id="1040" r:id="rId17"/>
    <p:sldId id="1041" r:id="rId18"/>
    <p:sldId id="1042" r:id="rId19"/>
    <p:sldId id="1043" r:id="rId20"/>
    <p:sldId id="1044" r:id="rId21"/>
    <p:sldId id="1045" r:id="rId22"/>
    <p:sldId id="1019" r:id="rId23"/>
    <p:sldId id="1022" r:id="rId24"/>
    <p:sldId id="1023" r:id="rId25"/>
    <p:sldId id="1024" r:id="rId26"/>
    <p:sldId id="1025" r:id="rId27"/>
    <p:sldId id="1026" r:id="rId28"/>
    <p:sldId id="1021" r:id="rId29"/>
    <p:sldId id="1028" r:id="rId30"/>
    <p:sldId id="1029" r:id="rId31"/>
    <p:sldId id="1027" r:id="rId32"/>
    <p:sldId id="1030" r:id="rId33"/>
    <p:sldId id="1046" r:id="rId34"/>
    <p:sldId id="1047" r:id="rId35"/>
    <p:sldId id="1048" r:id="rId36"/>
    <p:sldId id="1031" r:id="rId37"/>
    <p:sldId id="1016" r:id="rId38"/>
    <p:sldId id="1049" r:id="rId39"/>
    <p:sldId id="943" r:id="rId40"/>
    <p:sldId id="818" r:id="rId4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114" d="100"/>
          <a:sy n="114" d="100"/>
        </p:scale>
        <p:origin x="1560"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Z"/>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A115DC6-9C2B-404E-9AB5-298E8BFE102E}" type="datetimeFigureOut">
              <a:rPr lang="en-NZ" smtClean="0"/>
              <a:t>22/09/2022</a:t>
            </a:fld>
            <a:endParaRPr lang="en-NZ"/>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NZ"/>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Z"/>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Z"/>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AF8C6-3B3D-466F-9913-7CD7BF14313C}" type="slidenum">
              <a:rPr lang="en-NZ" smtClean="0"/>
              <a:t>‹#›</a:t>
            </a:fld>
            <a:endParaRPr lang="en-NZ"/>
          </a:p>
        </p:txBody>
      </p:sp>
    </p:spTree>
    <p:extLst>
      <p:ext uri="{BB962C8B-B14F-4D97-AF65-F5344CB8AC3E}">
        <p14:creationId xmlns:p14="http://schemas.microsoft.com/office/powerpoint/2010/main" val="19308341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22/09/2022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10620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22/09/2022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419508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22/09/2022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034970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DA9E8AE-1A02-47E6-8981-2455664E0B65}" type="datetimeFigureOut">
              <a:rPr lang="en-NZ" smtClean="0"/>
              <a:t>22/09/2022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581300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A9E8AE-1A02-47E6-8981-2455664E0B65}" type="datetimeFigureOut">
              <a:rPr lang="en-NZ" smtClean="0"/>
              <a:t>22/09/2022</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773206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A9E8AE-1A02-47E6-8981-2455664E0B65}" type="datetimeFigureOut">
              <a:rPr lang="en-NZ" smtClean="0"/>
              <a:t>22/09/2022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872924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DA9E8AE-1A02-47E6-8981-2455664E0B65}" type="datetimeFigureOut">
              <a:rPr lang="en-NZ" smtClean="0"/>
              <a:t>22/09/2022</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22057236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DA9E8AE-1A02-47E6-8981-2455664E0B65}" type="datetimeFigureOut">
              <a:rPr lang="en-NZ" smtClean="0"/>
              <a:t>22/09/2022</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19162158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DA9E8AE-1A02-47E6-8981-2455664E0B65}" type="datetimeFigureOut">
              <a:rPr lang="en-NZ" smtClean="0"/>
              <a:t>22/09/2022</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3458803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9E8AE-1A02-47E6-8981-2455664E0B65}" type="datetimeFigureOut">
              <a:rPr lang="en-NZ" smtClean="0"/>
              <a:t>22/09/2022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6344730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DA9E8AE-1A02-47E6-8981-2455664E0B65}" type="datetimeFigureOut">
              <a:rPr lang="en-NZ" smtClean="0"/>
              <a:t>22/09/2022</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18A186-388E-43A1-AA4A-2F56347E496F}" type="slidenum">
              <a:rPr lang="en-NZ" smtClean="0"/>
              <a:t>‹#›</a:t>
            </a:fld>
            <a:endParaRPr lang="en-NZ"/>
          </a:p>
        </p:txBody>
      </p:sp>
    </p:spTree>
    <p:extLst>
      <p:ext uri="{BB962C8B-B14F-4D97-AF65-F5344CB8AC3E}">
        <p14:creationId xmlns:p14="http://schemas.microsoft.com/office/powerpoint/2010/main" val="416439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A9E8AE-1A02-47E6-8981-2455664E0B65}" type="datetimeFigureOut">
              <a:rPr lang="en-NZ" smtClean="0"/>
              <a:t>22/09/2022</a:t>
            </a:fld>
            <a:endParaRPr lang="en-N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18A186-388E-43A1-AA4A-2F56347E496F}" type="slidenum">
              <a:rPr lang="en-NZ" smtClean="0"/>
              <a:t>‹#›</a:t>
            </a:fld>
            <a:endParaRPr lang="en-NZ"/>
          </a:p>
        </p:txBody>
      </p:sp>
    </p:spTree>
    <p:extLst>
      <p:ext uri="{BB962C8B-B14F-4D97-AF65-F5344CB8AC3E}">
        <p14:creationId xmlns:p14="http://schemas.microsoft.com/office/powerpoint/2010/main" val="11199582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85A3B99-EB2F-4BAB-AB64-F6E13F957339}"/>
              </a:ext>
            </a:extLst>
          </p:cNvPr>
          <p:cNvSpPr txBox="1">
            <a:spLocks/>
          </p:cNvSpPr>
          <p:nvPr/>
        </p:nvSpPr>
        <p:spPr>
          <a:xfrm>
            <a:off x="0" y="278296"/>
            <a:ext cx="9144000" cy="657970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600" dirty="0"/>
              <a:t>Series: Making Progress</a:t>
            </a:r>
          </a:p>
          <a:p>
            <a:endParaRPr lang="en-US" sz="800" dirty="0"/>
          </a:p>
          <a:p>
            <a:r>
              <a:rPr lang="en-US" sz="3400" b="1" dirty="0"/>
              <a:t>Part 5.</a:t>
            </a:r>
            <a:r>
              <a:rPr lang="en-US" sz="3600" b="1" dirty="0"/>
              <a:t> “Clearing the Way.”</a:t>
            </a:r>
          </a:p>
          <a:p>
            <a:pPr marL="0" indent="0">
              <a:buNone/>
            </a:pPr>
            <a:endParaRPr lang="en-US" sz="800" dirty="0"/>
          </a:p>
          <a:p>
            <a:r>
              <a:rPr lang="en-NZ" sz="3600" dirty="0"/>
              <a:t>John Staiger</a:t>
            </a:r>
          </a:p>
          <a:p>
            <a:endParaRPr lang="en-NZ" sz="800" dirty="0"/>
          </a:p>
          <a:p>
            <a:r>
              <a:rPr lang="en-NZ" sz="3600" dirty="0"/>
              <a:t>Morningside Church of Christ </a:t>
            </a:r>
          </a:p>
          <a:p>
            <a:endParaRPr lang="en-NZ" sz="800" dirty="0"/>
          </a:p>
          <a:p>
            <a:r>
              <a:rPr lang="en-NZ" sz="3600" dirty="0"/>
              <a:t>Sunday 8 May 2022</a:t>
            </a:r>
          </a:p>
          <a:p>
            <a:endParaRPr lang="en-NZ" sz="800" dirty="0"/>
          </a:p>
          <a:p>
            <a:r>
              <a:rPr lang="en-NZ" sz="3600" dirty="0"/>
              <a:t>AM Sermon</a:t>
            </a:r>
          </a:p>
          <a:p>
            <a:endParaRPr lang="en-NZ" sz="800" dirty="0"/>
          </a:p>
          <a:p>
            <a:r>
              <a:rPr lang="en-NZ" sz="3600" dirty="0"/>
              <a:t>Broadcast live from 42 Leslie Ave, Auckland, Aotearoa/NZ.</a:t>
            </a:r>
          </a:p>
        </p:txBody>
      </p:sp>
    </p:spTree>
    <p:extLst>
      <p:ext uri="{BB962C8B-B14F-4D97-AF65-F5344CB8AC3E}">
        <p14:creationId xmlns:p14="http://schemas.microsoft.com/office/powerpoint/2010/main" val="747564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pPr marL="0" indent="0">
              <a:buNone/>
            </a:pPr>
            <a:r>
              <a:rPr lang="en-NZ" dirty="0"/>
              <a:t>Progress is Messy!</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629150" y="1825625"/>
            <a:ext cx="3886200" cy="5032374"/>
          </a:xfrm>
        </p:spPr>
        <p:txBody>
          <a:bodyPr>
            <a:normAutofit/>
          </a:bodyPr>
          <a:lstStyle/>
          <a:p>
            <a:r>
              <a:rPr lang="en-NZ" b="0" i="0" dirty="0">
                <a:solidFill>
                  <a:srgbClr val="000000"/>
                </a:solidFill>
                <a:effectLst/>
                <a:latin typeface="system-ui"/>
              </a:rPr>
              <a:t>We left the mess on The Broad Way.</a:t>
            </a:r>
          </a:p>
          <a:p>
            <a:r>
              <a:rPr lang="en-NZ" dirty="0">
                <a:solidFill>
                  <a:srgbClr val="000000"/>
                </a:solidFill>
                <a:latin typeface="system-ui"/>
              </a:rPr>
              <a:t>We brought ourselves.</a:t>
            </a:r>
          </a:p>
          <a:p>
            <a:r>
              <a:rPr lang="en-NZ" b="0" i="0" dirty="0">
                <a:solidFill>
                  <a:srgbClr val="000000"/>
                </a:solidFill>
                <a:effectLst/>
                <a:latin typeface="system-ui"/>
              </a:rPr>
              <a:t>We brought baggage.</a:t>
            </a:r>
          </a:p>
          <a:p>
            <a:r>
              <a:rPr lang="en-NZ" dirty="0">
                <a:solidFill>
                  <a:srgbClr val="000000"/>
                </a:solidFill>
                <a:latin typeface="system-ui"/>
              </a:rPr>
              <a:t>Satan will make a mess wherever he can.</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3074" name="Picture 2" descr="The Middle Is Messy | Progress quotes, Writing life ...">
            <a:extLst>
              <a:ext uri="{FF2B5EF4-FFF2-40B4-BE49-F238E27FC236}">
                <a16:creationId xmlns:a16="http://schemas.microsoft.com/office/drawing/2014/main" id="{CF0237F3-F046-8660-CED1-05F65EB40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51" y="1480781"/>
            <a:ext cx="4278573" cy="427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7030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pPr marL="0" indent="0">
              <a:buNone/>
            </a:pPr>
            <a:r>
              <a:rPr lang="en-NZ" dirty="0"/>
              <a:t>Progress is Messy!</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629150" y="1825625"/>
            <a:ext cx="3886200" cy="5032374"/>
          </a:xfrm>
        </p:spPr>
        <p:txBody>
          <a:bodyPr>
            <a:normAutofit/>
          </a:bodyPr>
          <a:lstStyle/>
          <a:p>
            <a:r>
              <a:rPr lang="en-NZ" b="0" i="0" dirty="0">
                <a:solidFill>
                  <a:srgbClr val="000000"/>
                </a:solidFill>
                <a:effectLst/>
                <a:latin typeface="system-ui"/>
              </a:rPr>
              <a:t>We left the mess on The Broad Way.</a:t>
            </a:r>
          </a:p>
          <a:p>
            <a:r>
              <a:rPr lang="en-NZ" dirty="0">
                <a:solidFill>
                  <a:srgbClr val="000000"/>
                </a:solidFill>
                <a:latin typeface="system-ui"/>
              </a:rPr>
              <a:t>We brought ourselves.</a:t>
            </a:r>
          </a:p>
          <a:p>
            <a:r>
              <a:rPr lang="en-NZ" b="0" i="0" dirty="0">
                <a:solidFill>
                  <a:srgbClr val="000000"/>
                </a:solidFill>
                <a:effectLst/>
                <a:latin typeface="system-ui"/>
              </a:rPr>
              <a:t>We brought baggage.</a:t>
            </a:r>
          </a:p>
          <a:p>
            <a:r>
              <a:rPr lang="en-NZ" dirty="0">
                <a:solidFill>
                  <a:srgbClr val="000000"/>
                </a:solidFill>
                <a:latin typeface="system-ui"/>
              </a:rPr>
              <a:t>Satan will make a mess wherever he can.</a:t>
            </a:r>
          </a:p>
          <a:p>
            <a:r>
              <a:rPr lang="en-NZ" b="0" i="0" dirty="0">
                <a:solidFill>
                  <a:srgbClr val="000000"/>
                </a:solidFill>
                <a:effectLst/>
                <a:latin typeface="system-ui"/>
              </a:rPr>
              <a:t>Ruin our friendships.</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3074" name="Picture 2" descr="The Middle Is Messy | Progress quotes, Writing life ...">
            <a:extLst>
              <a:ext uri="{FF2B5EF4-FFF2-40B4-BE49-F238E27FC236}">
                <a16:creationId xmlns:a16="http://schemas.microsoft.com/office/drawing/2014/main" id="{CF0237F3-F046-8660-CED1-05F65EB40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51" y="1480781"/>
            <a:ext cx="4278573" cy="427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635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pPr marL="0" indent="0">
              <a:buNone/>
            </a:pPr>
            <a:r>
              <a:rPr lang="en-NZ" dirty="0"/>
              <a:t>Progress is Messy!</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629150" y="1825625"/>
            <a:ext cx="3886200" cy="5032374"/>
          </a:xfrm>
        </p:spPr>
        <p:txBody>
          <a:bodyPr>
            <a:normAutofit/>
          </a:bodyPr>
          <a:lstStyle/>
          <a:p>
            <a:r>
              <a:rPr lang="en-NZ" b="0" i="0" dirty="0">
                <a:solidFill>
                  <a:srgbClr val="000000"/>
                </a:solidFill>
                <a:effectLst/>
                <a:latin typeface="system-ui"/>
              </a:rPr>
              <a:t>We left the mess on The Broad Way.</a:t>
            </a:r>
          </a:p>
          <a:p>
            <a:r>
              <a:rPr lang="en-NZ" dirty="0">
                <a:solidFill>
                  <a:srgbClr val="000000"/>
                </a:solidFill>
                <a:latin typeface="system-ui"/>
              </a:rPr>
              <a:t>We brought ourselves.</a:t>
            </a:r>
          </a:p>
          <a:p>
            <a:r>
              <a:rPr lang="en-NZ" b="0" i="0" dirty="0">
                <a:solidFill>
                  <a:srgbClr val="000000"/>
                </a:solidFill>
                <a:effectLst/>
                <a:latin typeface="system-ui"/>
              </a:rPr>
              <a:t>We brought baggage.</a:t>
            </a:r>
          </a:p>
          <a:p>
            <a:r>
              <a:rPr lang="en-NZ" dirty="0">
                <a:solidFill>
                  <a:srgbClr val="000000"/>
                </a:solidFill>
                <a:latin typeface="system-ui"/>
              </a:rPr>
              <a:t>Satan will make a mess wherever he can.</a:t>
            </a:r>
          </a:p>
          <a:p>
            <a:r>
              <a:rPr lang="en-NZ" b="0" i="0" dirty="0">
                <a:solidFill>
                  <a:srgbClr val="000000"/>
                </a:solidFill>
                <a:effectLst/>
                <a:latin typeface="system-ui"/>
              </a:rPr>
              <a:t>Ruin our friendships.</a:t>
            </a:r>
          </a:p>
          <a:p>
            <a:r>
              <a:rPr lang="en-NZ" b="0" i="0" dirty="0">
                <a:solidFill>
                  <a:srgbClr val="000000"/>
                </a:solidFill>
                <a:effectLst/>
                <a:latin typeface="system-ui"/>
              </a:rPr>
              <a:t>Break </a:t>
            </a:r>
            <a:r>
              <a:rPr lang="en-NZ" dirty="0">
                <a:solidFill>
                  <a:srgbClr val="000000"/>
                </a:solidFill>
                <a:latin typeface="system-ui"/>
              </a:rPr>
              <a:t>up everything into piles of rubbish.</a:t>
            </a:r>
            <a:endParaRPr lang="en-NZ"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3074" name="Picture 2" descr="The Middle Is Messy | Progress quotes, Writing life ...">
            <a:extLst>
              <a:ext uri="{FF2B5EF4-FFF2-40B4-BE49-F238E27FC236}">
                <a16:creationId xmlns:a16="http://schemas.microsoft.com/office/drawing/2014/main" id="{CF0237F3-F046-8660-CED1-05F65EB40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51" y="1480781"/>
            <a:ext cx="4278573" cy="427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17448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46161"/>
            <a:ext cx="7886700" cy="873458"/>
          </a:xfrm>
        </p:spPr>
        <p:txBody>
          <a:bodyPr>
            <a:normAutofit/>
          </a:bodyPr>
          <a:lstStyle/>
          <a:p>
            <a:r>
              <a:rPr lang="en-NZ" sz="36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4351338"/>
          </a:xfrm>
        </p:spPr>
        <p:txBody>
          <a:bodyPr>
            <a:normAutofit/>
          </a:bodyPr>
          <a:lstStyle/>
          <a:p>
            <a:r>
              <a:rPr lang="en-NZ" b="0" i="0" dirty="0">
                <a:solidFill>
                  <a:srgbClr val="000000"/>
                </a:solidFill>
                <a:effectLst/>
                <a:latin typeface="system-ui"/>
              </a:rPr>
              <a:t>Nehemiah 4:10—</a:t>
            </a:r>
          </a:p>
          <a:p>
            <a:r>
              <a:rPr lang="en-NZ" b="0" i="0" dirty="0">
                <a:solidFill>
                  <a:schemeClr val="bg1"/>
                </a:solidFill>
                <a:effectLst/>
                <a:latin typeface="system-ui"/>
              </a:rPr>
              <a:t>Meanwhile, the people in Judah said, “The strength of the laborers is giving out, and there is so much rubble that we cannot rebuild the wall.”</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4098" name="Picture 2" descr="Grace-Lifeline: N is for Nehemiah">
            <a:extLst>
              <a:ext uri="{FF2B5EF4-FFF2-40B4-BE49-F238E27FC236}">
                <a16:creationId xmlns:a16="http://schemas.microsoft.com/office/drawing/2014/main" id="{DFDEBE90-8F41-4C94-2D2D-E31A3A39D8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0" y="1951631"/>
            <a:ext cx="4985996" cy="386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0492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46161"/>
            <a:ext cx="7886700" cy="873458"/>
          </a:xfrm>
        </p:spPr>
        <p:txBody>
          <a:bodyPr>
            <a:normAutofit/>
          </a:bodyPr>
          <a:lstStyle/>
          <a:p>
            <a:r>
              <a:rPr lang="en-NZ" sz="36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4351338"/>
          </a:xfrm>
        </p:spPr>
        <p:txBody>
          <a:bodyPr>
            <a:normAutofit/>
          </a:bodyPr>
          <a:lstStyle/>
          <a:p>
            <a:r>
              <a:rPr lang="en-NZ" b="0" i="0" dirty="0">
                <a:solidFill>
                  <a:srgbClr val="000000"/>
                </a:solidFill>
                <a:effectLst/>
                <a:latin typeface="system-ui"/>
              </a:rPr>
              <a:t>Nehemiah 4:10—</a:t>
            </a:r>
          </a:p>
          <a:p>
            <a:r>
              <a:rPr lang="en-NZ" b="0" i="0" dirty="0">
                <a:solidFill>
                  <a:srgbClr val="000000"/>
                </a:solidFill>
                <a:effectLst/>
                <a:latin typeface="system-ui"/>
              </a:rPr>
              <a:t>Meanwhile, the people in Judah said, “The strength of the laborers is giving out, and there is so much rubble that we cannot rebuild the wall.”</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8" name="Picture 2" descr="Grace-Lifeline: N is for Nehemiah">
            <a:extLst>
              <a:ext uri="{FF2B5EF4-FFF2-40B4-BE49-F238E27FC236}">
                <a16:creationId xmlns:a16="http://schemas.microsoft.com/office/drawing/2014/main" id="{998BCF55-EC92-9D19-C2D4-F241F4F927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10" y="1951631"/>
            <a:ext cx="4985996" cy="38691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77564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5032374"/>
          </a:xfrm>
        </p:spPr>
        <p:txBody>
          <a:bodyPr>
            <a:normAutofit/>
          </a:bodyPr>
          <a:lstStyle/>
          <a:p>
            <a:pPr algn="l"/>
            <a:r>
              <a:rPr lang="en-NZ" b="0" i="0" dirty="0">
                <a:solidFill>
                  <a:srgbClr val="000000"/>
                </a:solidFill>
                <a:effectLst/>
                <a:latin typeface="system-ui"/>
              </a:rPr>
              <a:t>Ephesians 4:31—</a:t>
            </a:r>
          </a:p>
          <a:p>
            <a:pPr algn="l"/>
            <a:r>
              <a:rPr lang="en-NZ" b="1" i="0" baseline="30000" dirty="0">
                <a:solidFill>
                  <a:srgbClr val="000000"/>
                </a:solidFill>
                <a:effectLst/>
                <a:latin typeface="system-ui"/>
              </a:rPr>
              <a:t>31</a:t>
            </a:r>
            <a:r>
              <a:rPr lang="en-NZ" b="0" i="0" dirty="0">
                <a:solidFill>
                  <a:srgbClr val="000000"/>
                </a:solidFill>
                <a:effectLst/>
                <a:latin typeface="system-ui"/>
              </a:rPr>
              <a:t>Get rid of all… </a:t>
            </a:r>
          </a:p>
          <a:p>
            <a:pPr marL="0" indent="0" algn="l">
              <a:buNone/>
            </a:pPr>
            <a:r>
              <a:rPr lang="en-NZ" dirty="0">
                <a:solidFill>
                  <a:srgbClr val="000000"/>
                </a:solidFill>
                <a:latin typeface="system-ui"/>
              </a:rPr>
              <a:t>	</a:t>
            </a:r>
            <a:r>
              <a:rPr lang="en-NZ" b="0" i="0" dirty="0">
                <a:solidFill>
                  <a:schemeClr val="bg1"/>
                </a:solidFill>
                <a:effectLst/>
                <a:latin typeface="system-ui"/>
              </a:rPr>
              <a:t>bitterness, </a:t>
            </a:r>
          </a:p>
          <a:p>
            <a:pPr marL="0" indent="0" algn="l">
              <a:buNone/>
            </a:pPr>
            <a:r>
              <a:rPr lang="en-NZ" dirty="0">
                <a:solidFill>
                  <a:schemeClr val="bg1"/>
                </a:solidFill>
                <a:latin typeface="system-ui"/>
              </a:rPr>
              <a:t>	</a:t>
            </a:r>
            <a:r>
              <a:rPr lang="en-NZ" b="0" i="0" dirty="0">
                <a:solidFill>
                  <a:schemeClr val="bg1"/>
                </a:solidFill>
                <a:effectLst/>
                <a:latin typeface="system-ui"/>
              </a:rPr>
              <a:t>rage </a:t>
            </a:r>
          </a:p>
          <a:p>
            <a:pPr marL="0" indent="0" algn="l">
              <a:buNone/>
            </a:pPr>
            <a:r>
              <a:rPr lang="en-NZ" dirty="0">
                <a:solidFill>
                  <a:schemeClr val="bg1"/>
                </a:solidFill>
                <a:latin typeface="system-ui"/>
              </a:rPr>
              <a:t>	</a:t>
            </a:r>
            <a:r>
              <a:rPr lang="en-NZ" b="0" i="0" dirty="0">
                <a:solidFill>
                  <a:schemeClr val="bg1"/>
                </a:solidFill>
                <a:effectLst/>
                <a:latin typeface="system-ui"/>
              </a:rPr>
              <a:t>and anger,</a:t>
            </a:r>
          </a:p>
          <a:p>
            <a:pPr marL="0" indent="0" algn="l">
              <a:buNone/>
            </a:pPr>
            <a:r>
              <a:rPr lang="en-NZ" b="0" i="0" dirty="0">
                <a:solidFill>
                  <a:schemeClr val="bg1"/>
                </a:solidFill>
                <a:effectLst/>
                <a:latin typeface="system-ui"/>
              </a:rPr>
              <a:t> 	brawling </a:t>
            </a:r>
          </a:p>
          <a:p>
            <a:pPr marL="0" indent="0" algn="l">
              <a:buNone/>
            </a:pPr>
            <a:r>
              <a:rPr lang="en-NZ" dirty="0">
                <a:solidFill>
                  <a:schemeClr val="bg1"/>
                </a:solidFill>
                <a:latin typeface="system-ui"/>
              </a:rPr>
              <a:t>	</a:t>
            </a:r>
            <a:r>
              <a:rPr lang="en-NZ" b="0" i="0" dirty="0">
                <a:solidFill>
                  <a:schemeClr val="bg1"/>
                </a:solidFill>
                <a:effectLst/>
                <a:latin typeface="system-ui"/>
              </a:rPr>
              <a:t>and slander,</a:t>
            </a:r>
          </a:p>
          <a:p>
            <a:pPr marL="0" indent="0" algn="l">
              <a:buNone/>
            </a:pPr>
            <a:r>
              <a:rPr lang="en-NZ" dirty="0">
                <a:solidFill>
                  <a:schemeClr val="bg1"/>
                </a:solidFill>
                <a:latin typeface="system-ui"/>
              </a:rPr>
              <a:t>	</a:t>
            </a:r>
            <a:r>
              <a:rPr lang="en-NZ" b="0" i="0" dirty="0">
                <a:solidFill>
                  <a:schemeClr val="bg1"/>
                </a:solidFill>
                <a:effectLst/>
                <a:latin typeface="system-ui"/>
              </a:rPr>
              <a:t>along with 	every form of 	malice.</a:t>
            </a:r>
            <a:r>
              <a:rPr lang="en-NZ" sz="1400" b="0" i="0" dirty="0">
                <a:solidFill>
                  <a:schemeClr val="bg1"/>
                </a:solidFill>
                <a:effectLst/>
                <a:latin typeface="system-ui"/>
              </a:rPr>
              <a:t> (NIV)</a:t>
            </a:r>
          </a:p>
          <a:p>
            <a:pPr algn="l"/>
            <a:endParaRPr lang="en-NZ" sz="1400"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 name="Picture 4">
            <a:extLst>
              <a:ext uri="{FF2B5EF4-FFF2-40B4-BE49-F238E27FC236}">
                <a16:creationId xmlns:a16="http://schemas.microsoft.com/office/drawing/2014/main" id="{C0A53675-B034-75AA-CF21-864826639544}"/>
              </a:ext>
            </a:extLst>
          </p:cNvPr>
          <p:cNvPicPr>
            <a:picLocks noChangeAspect="1"/>
          </p:cNvPicPr>
          <p:nvPr/>
        </p:nvPicPr>
        <p:blipFill>
          <a:blip r:embed="rId2"/>
          <a:stretch>
            <a:fillRect/>
          </a:stretch>
        </p:blipFill>
        <p:spPr>
          <a:xfrm>
            <a:off x="-1" y="2183642"/>
            <a:ext cx="5005323" cy="3728965"/>
          </a:xfrm>
          <a:prstGeom prst="rect">
            <a:avLst/>
          </a:prstGeom>
        </p:spPr>
      </p:pic>
    </p:spTree>
    <p:extLst>
      <p:ext uri="{BB962C8B-B14F-4D97-AF65-F5344CB8AC3E}">
        <p14:creationId xmlns:p14="http://schemas.microsoft.com/office/powerpoint/2010/main" val="1552650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5032374"/>
          </a:xfrm>
        </p:spPr>
        <p:txBody>
          <a:bodyPr>
            <a:normAutofit/>
          </a:bodyPr>
          <a:lstStyle/>
          <a:p>
            <a:pPr algn="l"/>
            <a:r>
              <a:rPr lang="en-NZ" b="0" i="0" dirty="0">
                <a:solidFill>
                  <a:srgbClr val="000000"/>
                </a:solidFill>
                <a:effectLst/>
                <a:latin typeface="system-ui"/>
              </a:rPr>
              <a:t>Ephesians 4:31—</a:t>
            </a:r>
          </a:p>
          <a:p>
            <a:pPr algn="l"/>
            <a:r>
              <a:rPr lang="en-NZ" b="1" i="0" baseline="30000" dirty="0">
                <a:solidFill>
                  <a:srgbClr val="000000"/>
                </a:solidFill>
                <a:effectLst/>
                <a:latin typeface="system-ui"/>
              </a:rPr>
              <a:t>31</a:t>
            </a:r>
            <a:r>
              <a:rPr lang="en-NZ" b="0" i="0" dirty="0">
                <a:solidFill>
                  <a:srgbClr val="000000"/>
                </a:solidFill>
                <a:effectLst/>
                <a:latin typeface="system-ui"/>
              </a:rPr>
              <a:t>Get rid of all… </a:t>
            </a:r>
          </a:p>
          <a:p>
            <a:pPr marL="0" indent="0" algn="l">
              <a:buNone/>
            </a:pPr>
            <a:r>
              <a:rPr lang="en-NZ" dirty="0">
                <a:solidFill>
                  <a:srgbClr val="000000"/>
                </a:solidFill>
                <a:latin typeface="system-ui"/>
              </a:rPr>
              <a:t>	</a:t>
            </a:r>
            <a:r>
              <a:rPr lang="en-NZ" b="0" i="0" dirty="0">
                <a:solidFill>
                  <a:srgbClr val="000000"/>
                </a:solidFill>
                <a:effectLst/>
                <a:latin typeface="system-ui"/>
              </a:rPr>
              <a:t>bitterness, </a:t>
            </a:r>
          </a:p>
          <a:p>
            <a:pPr marL="0" indent="0" algn="l">
              <a:buNone/>
            </a:pPr>
            <a:r>
              <a:rPr lang="en-NZ" dirty="0">
                <a:solidFill>
                  <a:srgbClr val="000000"/>
                </a:solidFill>
                <a:latin typeface="system-ui"/>
              </a:rPr>
              <a:t>	</a:t>
            </a:r>
            <a:r>
              <a:rPr lang="en-NZ" b="0" i="0" dirty="0">
                <a:solidFill>
                  <a:schemeClr val="bg1"/>
                </a:solidFill>
                <a:effectLst/>
                <a:latin typeface="system-ui"/>
              </a:rPr>
              <a:t>rage </a:t>
            </a:r>
          </a:p>
          <a:p>
            <a:pPr marL="0" indent="0" algn="l">
              <a:buNone/>
            </a:pPr>
            <a:r>
              <a:rPr lang="en-NZ" dirty="0">
                <a:solidFill>
                  <a:schemeClr val="bg1"/>
                </a:solidFill>
                <a:latin typeface="system-ui"/>
              </a:rPr>
              <a:t>	</a:t>
            </a:r>
            <a:r>
              <a:rPr lang="en-NZ" b="0" i="0" dirty="0">
                <a:solidFill>
                  <a:schemeClr val="bg1"/>
                </a:solidFill>
                <a:effectLst/>
                <a:latin typeface="system-ui"/>
              </a:rPr>
              <a:t>and anger,</a:t>
            </a:r>
          </a:p>
          <a:p>
            <a:pPr marL="0" indent="0" algn="l">
              <a:buNone/>
            </a:pPr>
            <a:r>
              <a:rPr lang="en-NZ" b="0" i="0" dirty="0">
                <a:solidFill>
                  <a:schemeClr val="bg1"/>
                </a:solidFill>
                <a:effectLst/>
                <a:latin typeface="system-ui"/>
              </a:rPr>
              <a:t> 	brawling </a:t>
            </a:r>
          </a:p>
          <a:p>
            <a:pPr marL="0" indent="0" algn="l">
              <a:buNone/>
            </a:pPr>
            <a:r>
              <a:rPr lang="en-NZ" dirty="0">
                <a:solidFill>
                  <a:schemeClr val="bg1"/>
                </a:solidFill>
                <a:latin typeface="system-ui"/>
              </a:rPr>
              <a:t>	</a:t>
            </a:r>
            <a:r>
              <a:rPr lang="en-NZ" b="0" i="0" dirty="0">
                <a:solidFill>
                  <a:schemeClr val="bg1"/>
                </a:solidFill>
                <a:effectLst/>
                <a:latin typeface="system-ui"/>
              </a:rPr>
              <a:t>and slander,</a:t>
            </a:r>
          </a:p>
          <a:p>
            <a:pPr marL="0" indent="0" algn="l">
              <a:buNone/>
            </a:pPr>
            <a:r>
              <a:rPr lang="en-NZ" dirty="0">
                <a:solidFill>
                  <a:schemeClr val="bg1"/>
                </a:solidFill>
                <a:latin typeface="system-ui"/>
              </a:rPr>
              <a:t>	</a:t>
            </a:r>
            <a:r>
              <a:rPr lang="en-NZ" b="0" i="0" dirty="0">
                <a:solidFill>
                  <a:schemeClr val="bg1"/>
                </a:solidFill>
                <a:effectLst/>
                <a:latin typeface="system-ui"/>
              </a:rPr>
              <a:t>along with 	every form of 	malice.</a:t>
            </a:r>
            <a:r>
              <a:rPr lang="en-NZ" sz="1400" b="0" i="0" dirty="0">
                <a:solidFill>
                  <a:schemeClr val="bg1"/>
                </a:solidFill>
                <a:effectLst/>
                <a:latin typeface="system-ui"/>
              </a:rPr>
              <a:t> (NIV)</a:t>
            </a:r>
          </a:p>
          <a:p>
            <a:pPr algn="l"/>
            <a:endParaRPr lang="en-NZ" sz="1400"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 name="Picture 4">
            <a:extLst>
              <a:ext uri="{FF2B5EF4-FFF2-40B4-BE49-F238E27FC236}">
                <a16:creationId xmlns:a16="http://schemas.microsoft.com/office/drawing/2014/main" id="{C0A53675-B034-75AA-CF21-864826639544}"/>
              </a:ext>
            </a:extLst>
          </p:cNvPr>
          <p:cNvPicPr>
            <a:picLocks noChangeAspect="1"/>
          </p:cNvPicPr>
          <p:nvPr/>
        </p:nvPicPr>
        <p:blipFill>
          <a:blip r:embed="rId2"/>
          <a:stretch>
            <a:fillRect/>
          </a:stretch>
        </p:blipFill>
        <p:spPr>
          <a:xfrm>
            <a:off x="-1" y="2183642"/>
            <a:ext cx="5005323" cy="3728965"/>
          </a:xfrm>
          <a:prstGeom prst="rect">
            <a:avLst/>
          </a:prstGeom>
        </p:spPr>
      </p:pic>
    </p:spTree>
    <p:extLst>
      <p:ext uri="{BB962C8B-B14F-4D97-AF65-F5344CB8AC3E}">
        <p14:creationId xmlns:p14="http://schemas.microsoft.com/office/powerpoint/2010/main" val="288667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5032374"/>
          </a:xfrm>
        </p:spPr>
        <p:txBody>
          <a:bodyPr>
            <a:normAutofit/>
          </a:bodyPr>
          <a:lstStyle/>
          <a:p>
            <a:pPr algn="l"/>
            <a:r>
              <a:rPr lang="en-NZ" b="0" i="0" dirty="0">
                <a:solidFill>
                  <a:srgbClr val="000000"/>
                </a:solidFill>
                <a:effectLst/>
                <a:latin typeface="system-ui"/>
              </a:rPr>
              <a:t>Ephesians 4:31—</a:t>
            </a:r>
          </a:p>
          <a:p>
            <a:pPr algn="l"/>
            <a:r>
              <a:rPr lang="en-NZ" b="1" i="0" baseline="30000" dirty="0">
                <a:solidFill>
                  <a:srgbClr val="000000"/>
                </a:solidFill>
                <a:effectLst/>
                <a:latin typeface="system-ui"/>
              </a:rPr>
              <a:t>31</a:t>
            </a:r>
            <a:r>
              <a:rPr lang="en-NZ" b="0" i="0" dirty="0">
                <a:solidFill>
                  <a:srgbClr val="000000"/>
                </a:solidFill>
                <a:effectLst/>
                <a:latin typeface="system-ui"/>
              </a:rPr>
              <a:t>Get rid of all… </a:t>
            </a:r>
          </a:p>
          <a:p>
            <a:pPr marL="0" indent="0" algn="l">
              <a:buNone/>
            </a:pPr>
            <a:r>
              <a:rPr lang="en-NZ" dirty="0">
                <a:solidFill>
                  <a:srgbClr val="000000"/>
                </a:solidFill>
                <a:latin typeface="system-ui"/>
              </a:rPr>
              <a:t>	</a:t>
            </a:r>
            <a:r>
              <a:rPr lang="en-NZ" b="0" i="0" dirty="0">
                <a:solidFill>
                  <a:srgbClr val="000000"/>
                </a:solidFill>
                <a:effectLst/>
                <a:latin typeface="system-ui"/>
              </a:rPr>
              <a:t>bitterness, </a:t>
            </a:r>
          </a:p>
          <a:p>
            <a:pPr marL="0" indent="0" algn="l">
              <a:buNone/>
            </a:pPr>
            <a:r>
              <a:rPr lang="en-NZ" dirty="0">
                <a:solidFill>
                  <a:srgbClr val="000000"/>
                </a:solidFill>
                <a:latin typeface="system-ui"/>
              </a:rPr>
              <a:t>	</a:t>
            </a:r>
            <a:r>
              <a:rPr lang="en-NZ" b="0" i="0" dirty="0">
                <a:solidFill>
                  <a:srgbClr val="000000"/>
                </a:solidFill>
                <a:effectLst/>
                <a:latin typeface="system-ui"/>
              </a:rPr>
              <a:t>rage </a:t>
            </a:r>
          </a:p>
          <a:p>
            <a:pPr marL="0" indent="0" algn="l">
              <a:buNone/>
            </a:pPr>
            <a:r>
              <a:rPr lang="en-NZ" dirty="0">
                <a:solidFill>
                  <a:srgbClr val="000000"/>
                </a:solidFill>
                <a:latin typeface="system-ui"/>
              </a:rPr>
              <a:t>	</a:t>
            </a:r>
            <a:r>
              <a:rPr lang="en-NZ" b="0" i="0" dirty="0">
                <a:solidFill>
                  <a:schemeClr val="bg1"/>
                </a:solidFill>
                <a:effectLst/>
                <a:latin typeface="system-ui"/>
              </a:rPr>
              <a:t>and anger,</a:t>
            </a:r>
          </a:p>
          <a:p>
            <a:pPr marL="0" indent="0" algn="l">
              <a:buNone/>
            </a:pPr>
            <a:r>
              <a:rPr lang="en-NZ" b="0" i="0" dirty="0">
                <a:solidFill>
                  <a:schemeClr val="bg1"/>
                </a:solidFill>
                <a:effectLst/>
                <a:latin typeface="system-ui"/>
              </a:rPr>
              <a:t> 	brawling </a:t>
            </a:r>
          </a:p>
          <a:p>
            <a:pPr marL="0" indent="0" algn="l">
              <a:buNone/>
            </a:pPr>
            <a:r>
              <a:rPr lang="en-NZ" dirty="0">
                <a:solidFill>
                  <a:schemeClr val="bg1"/>
                </a:solidFill>
                <a:latin typeface="system-ui"/>
              </a:rPr>
              <a:t>	</a:t>
            </a:r>
            <a:r>
              <a:rPr lang="en-NZ" b="0" i="0" dirty="0">
                <a:solidFill>
                  <a:schemeClr val="bg1"/>
                </a:solidFill>
                <a:effectLst/>
                <a:latin typeface="system-ui"/>
              </a:rPr>
              <a:t>and slander,</a:t>
            </a:r>
          </a:p>
          <a:p>
            <a:pPr marL="0" indent="0" algn="l">
              <a:buNone/>
            </a:pPr>
            <a:r>
              <a:rPr lang="en-NZ" dirty="0">
                <a:solidFill>
                  <a:schemeClr val="bg1"/>
                </a:solidFill>
                <a:latin typeface="system-ui"/>
              </a:rPr>
              <a:t>	</a:t>
            </a:r>
            <a:r>
              <a:rPr lang="en-NZ" b="0" i="0" dirty="0">
                <a:solidFill>
                  <a:schemeClr val="bg1"/>
                </a:solidFill>
                <a:effectLst/>
                <a:latin typeface="system-ui"/>
              </a:rPr>
              <a:t>along with 	every form of 	malice.</a:t>
            </a:r>
            <a:r>
              <a:rPr lang="en-NZ" sz="1400" b="0" i="0" dirty="0">
                <a:solidFill>
                  <a:schemeClr val="bg1"/>
                </a:solidFill>
                <a:effectLst/>
                <a:latin typeface="system-ui"/>
              </a:rPr>
              <a:t> (NIV)</a:t>
            </a:r>
          </a:p>
          <a:p>
            <a:pPr algn="l"/>
            <a:endParaRPr lang="en-NZ" sz="1400"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 name="Picture 4">
            <a:extLst>
              <a:ext uri="{FF2B5EF4-FFF2-40B4-BE49-F238E27FC236}">
                <a16:creationId xmlns:a16="http://schemas.microsoft.com/office/drawing/2014/main" id="{C0A53675-B034-75AA-CF21-864826639544}"/>
              </a:ext>
            </a:extLst>
          </p:cNvPr>
          <p:cNvPicPr>
            <a:picLocks noChangeAspect="1"/>
          </p:cNvPicPr>
          <p:nvPr/>
        </p:nvPicPr>
        <p:blipFill>
          <a:blip r:embed="rId2"/>
          <a:stretch>
            <a:fillRect/>
          </a:stretch>
        </p:blipFill>
        <p:spPr>
          <a:xfrm>
            <a:off x="-1" y="2183642"/>
            <a:ext cx="5005323" cy="3728965"/>
          </a:xfrm>
          <a:prstGeom prst="rect">
            <a:avLst/>
          </a:prstGeom>
        </p:spPr>
      </p:pic>
    </p:spTree>
    <p:extLst>
      <p:ext uri="{BB962C8B-B14F-4D97-AF65-F5344CB8AC3E}">
        <p14:creationId xmlns:p14="http://schemas.microsoft.com/office/powerpoint/2010/main" val="11322368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5032374"/>
          </a:xfrm>
        </p:spPr>
        <p:txBody>
          <a:bodyPr>
            <a:normAutofit/>
          </a:bodyPr>
          <a:lstStyle/>
          <a:p>
            <a:pPr algn="l"/>
            <a:r>
              <a:rPr lang="en-NZ" b="0" i="0" dirty="0">
                <a:solidFill>
                  <a:srgbClr val="000000"/>
                </a:solidFill>
                <a:effectLst/>
                <a:latin typeface="system-ui"/>
              </a:rPr>
              <a:t>Ephesians 4:31—</a:t>
            </a:r>
          </a:p>
          <a:p>
            <a:pPr algn="l"/>
            <a:r>
              <a:rPr lang="en-NZ" b="1" i="0" baseline="30000" dirty="0">
                <a:solidFill>
                  <a:srgbClr val="000000"/>
                </a:solidFill>
                <a:effectLst/>
                <a:latin typeface="system-ui"/>
              </a:rPr>
              <a:t>31</a:t>
            </a:r>
            <a:r>
              <a:rPr lang="en-NZ" b="0" i="0" dirty="0">
                <a:solidFill>
                  <a:srgbClr val="000000"/>
                </a:solidFill>
                <a:effectLst/>
                <a:latin typeface="system-ui"/>
              </a:rPr>
              <a:t>Get rid of all… </a:t>
            </a:r>
          </a:p>
          <a:p>
            <a:pPr marL="0" indent="0" algn="l">
              <a:buNone/>
            </a:pPr>
            <a:r>
              <a:rPr lang="en-NZ" dirty="0">
                <a:solidFill>
                  <a:srgbClr val="000000"/>
                </a:solidFill>
                <a:latin typeface="system-ui"/>
              </a:rPr>
              <a:t>	</a:t>
            </a:r>
            <a:r>
              <a:rPr lang="en-NZ" b="0" i="0" dirty="0">
                <a:solidFill>
                  <a:srgbClr val="000000"/>
                </a:solidFill>
                <a:effectLst/>
                <a:latin typeface="system-ui"/>
              </a:rPr>
              <a:t>bitterness, </a:t>
            </a:r>
          </a:p>
          <a:p>
            <a:pPr marL="0" indent="0" algn="l">
              <a:buNone/>
            </a:pPr>
            <a:r>
              <a:rPr lang="en-NZ" dirty="0">
                <a:solidFill>
                  <a:srgbClr val="000000"/>
                </a:solidFill>
                <a:latin typeface="system-ui"/>
              </a:rPr>
              <a:t>	</a:t>
            </a:r>
            <a:r>
              <a:rPr lang="en-NZ" b="0" i="0" dirty="0">
                <a:solidFill>
                  <a:srgbClr val="000000"/>
                </a:solidFill>
                <a:effectLst/>
                <a:latin typeface="system-ui"/>
              </a:rPr>
              <a:t>rage </a:t>
            </a:r>
          </a:p>
          <a:p>
            <a:pPr marL="0" indent="0" algn="l">
              <a:buNone/>
            </a:pPr>
            <a:r>
              <a:rPr lang="en-NZ" dirty="0">
                <a:solidFill>
                  <a:srgbClr val="000000"/>
                </a:solidFill>
                <a:latin typeface="system-ui"/>
              </a:rPr>
              <a:t>	</a:t>
            </a:r>
            <a:r>
              <a:rPr lang="en-NZ" b="0" i="0" dirty="0">
                <a:solidFill>
                  <a:srgbClr val="000000"/>
                </a:solidFill>
                <a:effectLst/>
                <a:latin typeface="system-ui"/>
              </a:rPr>
              <a:t>and anger,</a:t>
            </a:r>
          </a:p>
          <a:p>
            <a:pPr marL="0" indent="0" algn="l">
              <a:buNone/>
            </a:pPr>
            <a:r>
              <a:rPr lang="en-NZ" b="0" i="0" dirty="0">
                <a:solidFill>
                  <a:srgbClr val="000000"/>
                </a:solidFill>
                <a:effectLst/>
                <a:latin typeface="system-ui"/>
              </a:rPr>
              <a:t> 	</a:t>
            </a:r>
            <a:r>
              <a:rPr lang="en-NZ" b="0" i="0" dirty="0">
                <a:solidFill>
                  <a:schemeClr val="bg1"/>
                </a:solidFill>
                <a:effectLst/>
                <a:latin typeface="system-ui"/>
              </a:rPr>
              <a:t>brawling </a:t>
            </a:r>
          </a:p>
          <a:p>
            <a:pPr marL="0" indent="0" algn="l">
              <a:buNone/>
            </a:pPr>
            <a:r>
              <a:rPr lang="en-NZ" dirty="0">
                <a:solidFill>
                  <a:schemeClr val="bg1"/>
                </a:solidFill>
                <a:latin typeface="system-ui"/>
              </a:rPr>
              <a:t>	</a:t>
            </a:r>
            <a:r>
              <a:rPr lang="en-NZ" b="0" i="0" dirty="0">
                <a:solidFill>
                  <a:schemeClr val="bg1"/>
                </a:solidFill>
                <a:effectLst/>
                <a:latin typeface="system-ui"/>
              </a:rPr>
              <a:t>and slander,</a:t>
            </a:r>
          </a:p>
          <a:p>
            <a:pPr marL="0" indent="0" algn="l">
              <a:buNone/>
            </a:pPr>
            <a:r>
              <a:rPr lang="en-NZ" dirty="0">
                <a:solidFill>
                  <a:schemeClr val="bg1"/>
                </a:solidFill>
                <a:latin typeface="system-ui"/>
              </a:rPr>
              <a:t>	</a:t>
            </a:r>
            <a:r>
              <a:rPr lang="en-NZ" b="0" i="0" dirty="0">
                <a:solidFill>
                  <a:schemeClr val="bg1"/>
                </a:solidFill>
                <a:effectLst/>
                <a:latin typeface="system-ui"/>
              </a:rPr>
              <a:t>along with 	every form of 	malice.</a:t>
            </a:r>
            <a:r>
              <a:rPr lang="en-NZ" sz="1400" b="0" i="0" dirty="0">
                <a:solidFill>
                  <a:schemeClr val="bg1"/>
                </a:solidFill>
                <a:effectLst/>
                <a:latin typeface="system-ui"/>
              </a:rPr>
              <a:t> (NIV)</a:t>
            </a:r>
          </a:p>
          <a:p>
            <a:pPr algn="l"/>
            <a:endParaRPr lang="en-NZ" sz="1400"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 name="Picture 4">
            <a:extLst>
              <a:ext uri="{FF2B5EF4-FFF2-40B4-BE49-F238E27FC236}">
                <a16:creationId xmlns:a16="http://schemas.microsoft.com/office/drawing/2014/main" id="{C0A53675-B034-75AA-CF21-864826639544}"/>
              </a:ext>
            </a:extLst>
          </p:cNvPr>
          <p:cNvPicPr>
            <a:picLocks noChangeAspect="1"/>
          </p:cNvPicPr>
          <p:nvPr/>
        </p:nvPicPr>
        <p:blipFill>
          <a:blip r:embed="rId2"/>
          <a:stretch>
            <a:fillRect/>
          </a:stretch>
        </p:blipFill>
        <p:spPr>
          <a:xfrm>
            <a:off x="-1" y="2183642"/>
            <a:ext cx="5005323" cy="3728965"/>
          </a:xfrm>
          <a:prstGeom prst="rect">
            <a:avLst/>
          </a:prstGeom>
        </p:spPr>
      </p:pic>
    </p:spTree>
    <p:extLst>
      <p:ext uri="{BB962C8B-B14F-4D97-AF65-F5344CB8AC3E}">
        <p14:creationId xmlns:p14="http://schemas.microsoft.com/office/powerpoint/2010/main" val="11841946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5032374"/>
          </a:xfrm>
        </p:spPr>
        <p:txBody>
          <a:bodyPr>
            <a:normAutofit/>
          </a:bodyPr>
          <a:lstStyle/>
          <a:p>
            <a:pPr algn="l"/>
            <a:r>
              <a:rPr lang="en-NZ" b="0" i="0" dirty="0">
                <a:solidFill>
                  <a:srgbClr val="000000"/>
                </a:solidFill>
                <a:effectLst/>
                <a:latin typeface="system-ui"/>
              </a:rPr>
              <a:t>Ephesians 4:31—</a:t>
            </a:r>
          </a:p>
          <a:p>
            <a:pPr algn="l"/>
            <a:r>
              <a:rPr lang="en-NZ" b="1" i="0" baseline="30000" dirty="0">
                <a:solidFill>
                  <a:srgbClr val="000000"/>
                </a:solidFill>
                <a:effectLst/>
                <a:latin typeface="system-ui"/>
              </a:rPr>
              <a:t>31</a:t>
            </a:r>
            <a:r>
              <a:rPr lang="en-NZ" b="0" i="0" dirty="0">
                <a:solidFill>
                  <a:srgbClr val="000000"/>
                </a:solidFill>
                <a:effectLst/>
                <a:latin typeface="system-ui"/>
              </a:rPr>
              <a:t>Get rid of all… </a:t>
            </a:r>
          </a:p>
          <a:p>
            <a:pPr marL="0" indent="0" algn="l">
              <a:buNone/>
            </a:pPr>
            <a:r>
              <a:rPr lang="en-NZ" dirty="0">
                <a:solidFill>
                  <a:srgbClr val="000000"/>
                </a:solidFill>
                <a:latin typeface="system-ui"/>
              </a:rPr>
              <a:t>	</a:t>
            </a:r>
            <a:r>
              <a:rPr lang="en-NZ" b="0" i="0" dirty="0">
                <a:solidFill>
                  <a:srgbClr val="000000"/>
                </a:solidFill>
                <a:effectLst/>
                <a:latin typeface="system-ui"/>
              </a:rPr>
              <a:t>bitterness, </a:t>
            </a:r>
          </a:p>
          <a:p>
            <a:pPr marL="0" indent="0" algn="l">
              <a:buNone/>
            </a:pPr>
            <a:r>
              <a:rPr lang="en-NZ" dirty="0">
                <a:solidFill>
                  <a:srgbClr val="000000"/>
                </a:solidFill>
                <a:latin typeface="system-ui"/>
              </a:rPr>
              <a:t>	</a:t>
            </a:r>
            <a:r>
              <a:rPr lang="en-NZ" b="0" i="0" dirty="0">
                <a:solidFill>
                  <a:srgbClr val="000000"/>
                </a:solidFill>
                <a:effectLst/>
                <a:latin typeface="system-ui"/>
              </a:rPr>
              <a:t>rage </a:t>
            </a:r>
          </a:p>
          <a:p>
            <a:pPr marL="0" indent="0" algn="l">
              <a:buNone/>
            </a:pPr>
            <a:r>
              <a:rPr lang="en-NZ" dirty="0">
                <a:solidFill>
                  <a:srgbClr val="000000"/>
                </a:solidFill>
                <a:latin typeface="system-ui"/>
              </a:rPr>
              <a:t>	</a:t>
            </a:r>
            <a:r>
              <a:rPr lang="en-NZ" b="0" i="0" dirty="0">
                <a:solidFill>
                  <a:srgbClr val="000000"/>
                </a:solidFill>
                <a:effectLst/>
                <a:latin typeface="system-ui"/>
              </a:rPr>
              <a:t>and anger,</a:t>
            </a:r>
          </a:p>
          <a:p>
            <a:pPr marL="0" indent="0" algn="l">
              <a:buNone/>
            </a:pPr>
            <a:r>
              <a:rPr lang="en-NZ" b="0" i="0" dirty="0">
                <a:solidFill>
                  <a:srgbClr val="000000"/>
                </a:solidFill>
                <a:effectLst/>
                <a:latin typeface="system-ui"/>
              </a:rPr>
              <a:t> 	brawling </a:t>
            </a:r>
          </a:p>
          <a:p>
            <a:pPr marL="0" indent="0" algn="l">
              <a:buNone/>
            </a:pPr>
            <a:r>
              <a:rPr lang="en-NZ" dirty="0">
                <a:solidFill>
                  <a:srgbClr val="000000"/>
                </a:solidFill>
                <a:latin typeface="system-ui"/>
              </a:rPr>
              <a:t>	</a:t>
            </a:r>
            <a:r>
              <a:rPr lang="en-NZ" b="0" i="0" dirty="0">
                <a:solidFill>
                  <a:schemeClr val="bg1"/>
                </a:solidFill>
                <a:effectLst/>
                <a:latin typeface="system-ui"/>
              </a:rPr>
              <a:t>and slander,</a:t>
            </a:r>
          </a:p>
          <a:p>
            <a:pPr marL="0" indent="0" algn="l">
              <a:buNone/>
            </a:pPr>
            <a:r>
              <a:rPr lang="en-NZ" dirty="0">
                <a:solidFill>
                  <a:schemeClr val="bg1"/>
                </a:solidFill>
                <a:latin typeface="system-ui"/>
              </a:rPr>
              <a:t>	</a:t>
            </a:r>
            <a:r>
              <a:rPr lang="en-NZ" b="0" i="0" dirty="0">
                <a:solidFill>
                  <a:schemeClr val="bg1"/>
                </a:solidFill>
                <a:effectLst/>
                <a:latin typeface="system-ui"/>
              </a:rPr>
              <a:t>along with 	every form of 	malice.</a:t>
            </a:r>
            <a:r>
              <a:rPr lang="en-NZ" sz="1400" b="0" i="0" dirty="0">
                <a:solidFill>
                  <a:schemeClr val="bg1"/>
                </a:solidFill>
                <a:effectLst/>
                <a:latin typeface="system-ui"/>
              </a:rPr>
              <a:t> (NIV)</a:t>
            </a:r>
          </a:p>
          <a:p>
            <a:pPr algn="l"/>
            <a:endParaRPr lang="en-NZ" sz="1400"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 name="Picture 4">
            <a:extLst>
              <a:ext uri="{FF2B5EF4-FFF2-40B4-BE49-F238E27FC236}">
                <a16:creationId xmlns:a16="http://schemas.microsoft.com/office/drawing/2014/main" id="{C0A53675-B034-75AA-CF21-864826639544}"/>
              </a:ext>
            </a:extLst>
          </p:cNvPr>
          <p:cNvPicPr>
            <a:picLocks noChangeAspect="1"/>
          </p:cNvPicPr>
          <p:nvPr/>
        </p:nvPicPr>
        <p:blipFill>
          <a:blip r:embed="rId2"/>
          <a:stretch>
            <a:fillRect/>
          </a:stretch>
        </p:blipFill>
        <p:spPr>
          <a:xfrm>
            <a:off x="-1" y="2183642"/>
            <a:ext cx="5005323" cy="3728965"/>
          </a:xfrm>
          <a:prstGeom prst="rect">
            <a:avLst/>
          </a:prstGeom>
        </p:spPr>
      </p:pic>
    </p:spTree>
    <p:extLst>
      <p:ext uri="{BB962C8B-B14F-4D97-AF65-F5344CB8AC3E}">
        <p14:creationId xmlns:p14="http://schemas.microsoft.com/office/powerpoint/2010/main" val="32338158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05D6A851-FBAF-4295-91F5-09F643D69B92}"/>
              </a:ext>
            </a:extLst>
          </p:cNvPr>
          <p:cNvSpPr txBox="1">
            <a:spLocks/>
          </p:cNvSpPr>
          <p:nvPr/>
        </p:nvSpPr>
        <p:spPr>
          <a:xfrm>
            <a:off x="480060" y="4885898"/>
            <a:ext cx="8183880" cy="1583141"/>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b="1" dirty="0">
                <a:solidFill>
                  <a:schemeClr val="tx1"/>
                </a:solidFill>
                <a:latin typeface="+mj-lt"/>
                <a:ea typeface="+mj-ea"/>
                <a:cs typeface="+mj-cs"/>
              </a:rPr>
              <a:t>Series: Making Progress</a:t>
            </a:r>
            <a:endParaRPr lang="en-US" sz="600" dirty="0"/>
          </a:p>
          <a:p>
            <a:pPr marL="0" indent="0" algn="ctr">
              <a:buNone/>
            </a:pPr>
            <a:r>
              <a:rPr lang="en-US" sz="2800" b="1" dirty="0"/>
              <a:t>Part 5.</a:t>
            </a:r>
          </a:p>
          <a:p>
            <a:pPr marL="0" indent="0" algn="ctr">
              <a:buNone/>
            </a:pPr>
            <a:r>
              <a:rPr lang="en-US" sz="2800" b="1" dirty="0"/>
              <a:t>  “</a:t>
            </a:r>
            <a:r>
              <a:rPr lang="en-US" b="1" dirty="0"/>
              <a:t>Clearing the Way</a:t>
            </a:r>
            <a:r>
              <a:rPr lang="en-US" sz="2800" b="1" dirty="0"/>
              <a:t>.”</a:t>
            </a:r>
          </a:p>
        </p:txBody>
      </p:sp>
      <p:pic>
        <p:nvPicPr>
          <p:cNvPr id="1026" name="Picture 2" descr="May be an image of text that says &quot;10 Signs You're Doing Well In Life 1. You have JESUS 2. You have 3. You have JESUS JESUS 4. You have JESUS 5. You have 6. JESUS JESUS cares for you. 7. You have 8. You have JESUS JESUS 9. You have JESUS 10.You're breathing. BREATHING GIVES THE FAITHFUL MORE TIME το SERVE CHRIST. BREATHING GIVES THE UNFAITHFUL TIME ΤΟ REPENT AND OBEY CHRIST. BE THANKFUL!&quot;">
            <a:extLst>
              <a:ext uri="{FF2B5EF4-FFF2-40B4-BE49-F238E27FC236}">
                <a16:creationId xmlns:a16="http://schemas.microsoft.com/office/drawing/2014/main" id="{E53F260B-8EB9-422F-9505-05B68C23FEDB}"/>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59957" t="30094" b="15049"/>
          <a:stretch/>
        </p:blipFill>
        <p:spPr bwMode="auto">
          <a:xfrm>
            <a:off x="3446841" y="968989"/>
            <a:ext cx="2250317" cy="3657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1520344"/>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5032374"/>
          </a:xfrm>
        </p:spPr>
        <p:txBody>
          <a:bodyPr>
            <a:normAutofit/>
          </a:bodyPr>
          <a:lstStyle/>
          <a:p>
            <a:pPr algn="l"/>
            <a:r>
              <a:rPr lang="en-NZ" b="0" i="0" dirty="0">
                <a:solidFill>
                  <a:srgbClr val="000000"/>
                </a:solidFill>
                <a:effectLst/>
                <a:latin typeface="system-ui"/>
              </a:rPr>
              <a:t>Ephesians 4:31—</a:t>
            </a:r>
          </a:p>
          <a:p>
            <a:pPr algn="l"/>
            <a:r>
              <a:rPr lang="en-NZ" b="1" i="0" baseline="30000" dirty="0">
                <a:solidFill>
                  <a:srgbClr val="000000"/>
                </a:solidFill>
                <a:effectLst/>
                <a:latin typeface="system-ui"/>
              </a:rPr>
              <a:t>31</a:t>
            </a:r>
            <a:r>
              <a:rPr lang="en-NZ" b="0" i="0" dirty="0">
                <a:solidFill>
                  <a:srgbClr val="000000"/>
                </a:solidFill>
                <a:effectLst/>
                <a:latin typeface="system-ui"/>
              </a:rPr>
              <a:t>Get rid of all… </a:t>
            </a:r>
          </a:p>
          <a:p>
            <a:pPr marL="0" indent="0" algn="l">
              <a:buNone/>
            </a:pPr>
            <a:r>
              <a:rPr lang="en-NZ" dirty="0">
                <a:solidFill>
                  <a:srgbClr val="000000"/>
                </a:solidFill>
                <a:latin typeface="system-ui"/>
              </a:rPr>
              <a:t>	</a:t>
            </a:r>
            <a:r>
              <a:rPr lang="en-NZ" b="0" i="0" dirty="0">
                <a:solidFill>
                  <a:srgbClr val="000000"/>
                </a:solidFill>
                <a:effectLst/>
                <a:latin typeface="system-ui"/>
              </a:rPr>
              <a:t>bitterness, </a:t>
            </a:r>
          </a:p>
          <a:p>
            <a:pPr marL="0" indent="0" algn="l">
              <a:buNone/>
            </a:pPr>
            <a:r>
              <a:rPr lang="en-NZ" dirty="0">
                <a:solidFill>
                  <a:srgbClr val="000000"/>
                </a:solidFill>
                <a:latin typeface="system-ui"/>
              </a:rPr>
              <a:t>	</a:t>
            </a:r>
            <a:r>
              <a:rPr lang="en-NZ" b="0" i="0" dirty="0">
                <a:solidFill>
                  <a:srgbClr val="000000"/>
                </a:solidFill>
                <a:effectLst/>
                <a:latin typeface="system-ui"/>
              </a:rPr>
              <a:t>rage </a:t>
            </a:r>
          </a:p>
          <a:p>
            <a:pPr marL="0" indent="0" algn="l">
              <a:buNone/>
            </a:pPr>
            <a:r>
              <a:rPr lang="en-NZ" dirty="0">
                <a:solidFill>
                  <a:srgbClr val="000000"/>
                </a:solidFill>
                <a:latin typeface="system-ui"/>
              </a:rPr>
              <a:t>	</a:t>
            </a:r>
            <a:r>
              <a:rPr lang="en-NZ" b="0" i="0" dirty="0">
                <a:solidFill>
                  <a:srgbClr val="000000"/>
                </a:solidFill>
                <a:effectLst/>
                <a:latin typeface="system-ui"/>
              </a:rPr>
              <a:t>and anger,</a:t>
            </a:r>
          </a:p>
          <a:p>
            <a:pPr marL="0" indent="0" algn="l">
              <a:buNone/>
            </a:pPr>
            <a:r>
              <a:rPr lang="en-NZ" b="0" i="0" dirty="0">
                <a:solidFill>
                  <a:srgbClr val="000000"/>
                </a:solidFill>
                <a:effectLst/>
                <a:latin typeface="system-ui"/>
              </a:rPr>
              <a:t> 	brawling </a:t>
            </a:r>
          </a:p>
          <a:p>
            <a:pPr marL="0" indent="0" algn="l">
              <a:buNone/>
            </a:pPr>
            <a:r>
              <a:rPr lang="en-NZ" dirty="0">
                <a:solidFill>
                  <a:srgbClr val="000000"/>
                </a:solidFill>
                <a:latin typeface="system-ui"/>
              </a:rPr>
              <a:t>	</a:t>
            </a:r>
            <a:r>
              <a:rPr lang="en-NZ" b="0" i="0" dirty="0">
                <a:solidFill>
                  <a:srgbClr val="000000"/>
                </a:solidFill>
                <a:effectLst/>
                <a:latin typeface="system-ui"/>
              </a:rPr>
              <a:t>and slander,</a:t>
            </a:r>
          </a:p>
          <a:p>
            <a:pPr marL="0" indent="0" algn="l">
              <a:buNone/>
            </a:pPr>
            <a:r>
              <a:rPr lang="en-NZ" dirty="0">
                <a:solidFill>
                  <a:srgbClr val="000000"/>
                </a:solidFill>
                <a:latin typeface="system-ui"/>
              </a:rPr>
              <a:t>	</a:t>
            </a:r>
            <a:r>
              <a:rPr lang="en-NZ" b="0" i="0" dirty="0">
                <a:solidFill>
                  <a:schemeClr val="bg1"/>
                </a:solidFill>
                <a:effectLst/>
                <a:latin typeface="system-ui"/>
              </a:rPr>
              <a:t>along with 	every form of 	malice.</a:t>
            </a:r>
            <a:r>
              <a:rPr lang="en-NZ" sz="1400" b="0" i="0" dirty="0">
                <a:solidFill>
                  <a:schemeClr val="bg1"/>
                </a:solidFill>
                <a:effectLst/>
                <a:latin typeface="system-ui"/>
              </a:rPr>
              <a:t> (NIV)</a:t>
            </a:r>
          </a:p>
          <a:p>
            <a:pPr algn="l"/>
            <a:endParaRPr lang="en-NZ" sz="1400"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 name="Picture 4">
            <a:extLst>
              <a:ext uri="{FF2B5EF4-FFF2-40B4-BE49-F238E27FC236}">
                <a16:creationId xmlns:a16="http://schemas.microsoft.com/office/drawing/2014/main" id="{C0A53675-B034-75AA-CF21-864826639544}"/>
              </a:ext>
            </a:extLst>
          </p:cNvPr>
          <p:cNvPicPr>
            <a:picLocks noChangeAspect="1"/>
          </p:cNvPicPr>
          <p:nvPr/>
        </p:nvPicPr>
        <p:blipFill>
          <a:blip r:embed="rId2"/>
          <a:stretch>
            <a:fillRect/>
          </a:stretch>
        </p:blipFill>
        <p:spPr>
          <a:xfrm>
            <a:off x="-1" y="2183642"/>
            <a:ext cx="5005323" cy="3728965"/>
          </a:xfrm>
          <a:prstGeom prst="rect">
            <a:avLst/>
          </a:prstGeom>
        </p:spPr>
      </p:pic>
    </p:spTree>
    <p:extLst>
      <p:ext uri="{BB962C8B-B14F-4D97-AF65-F5344CB8AC3E}">
        <p14:creationId xmlns:p14="http://schemas.microsoft.com/office/powerpoint/2010/main" val="4752297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5032374"/>
          </a:xfrm>
        </p:spPr>
        <p:txBody>
          <a:bodyPr>
            <a:normAutofit/>
          </a:bodyPr>
          <a:lstStyle/>
          <a:p>
            <a:pPr algn="l"/>
            <a:r>
              <a:rPr lang="en-NZ" b="0" i="0" dirty="0">
                <a:solidFill>
                  <a:srgbClr val="000000"/>
                </a:solidFill>
                <a:effectLst/>
                <a:latin typeface="system-ui"/>
              </a:rPr>
              <a:t>Ephesians 4:31—</a:t>
            </a:r>
          </a:p>
          <a:p>
            <a:pPr algn="l"/>
            <a:r>
              <a:rPr lang="en-NZ" b="1" i="0" baseline="30000" dirty="0">
                <a:solidFill>
                  <a:srgbClr val="000000"/>
                </a:solidFill>
                <a:effectLst/>
                <a:latin typeface="system-ui"/>
              </a:rPr>
              <a:t>31</a:t>
            </a:r>
            <a:r>
              <a:rPr lang="en-NZ" b="0" i="0" dirty="0">
                <a:solidFill>
                  <a:srgbClr val="000000"/>
                </a:solidFill>
                <a:effectLst/>
                <a:latin typeface="system-ui"/>
              </a:rPr>
              <a:t>Get rid of all… </a:t>
            </a:r>
          </a:p>
          <a:p>
            <a:pPr marL="0" indent="0" algn="l">
              <a:buNone/>
            </a:pPr>
            <a:r>
              <a:rPr lang="en-NZ" dirty="0">
                <a:solidFill>
                  <a:srgbClr val="000000"/>
                </a:solidFill>
                <a:latin typeface="system-ui"/>
              </a:rPr>
              <a:t>	</a:t>
            </a:r>
            <a:r>
              <a:rPr lang="en-NZ" b="0" i="0" dirty="0">
                <a:solidFill>
                  <a:srgbClr val="000000"/>
                </a:solidFill>
                <a:effectLst/>
                <a:latin typeface="system-ui"/>
              </a:rPr>
              <a:t>bitterness, </a:t>
            </a:r>
          </a:p>
          <a:p>
            <a:pPr marL="0" indent="0" algn="l">
              <a:buNone/>
            </a:pPr>
            <a:r>
              <a:rPr lang="en-NZ" dirty="0">
                <a:solidFill>
                  <a:srgbClr val="000000"/>
                </a:solidFill>
                <a:latin typeface="system-ui"/>
              </a:rPr>
              <a:t>	</a:t>
            </a:r>
            <a:r>
              <a:rPr lang="en-NZ" b="0" i="0" dirty="0">
                <a:solidFill>
                  <a:srgbClr val="000000"/>
                </a:solidFill>
                <a:effectLst/>
                <a:latin typeface="system-ui"/>
              </a:rPr>
              <a:t>rage </a:t>
            </a:r>
          </a:p>
          <a:p>
            <a:pPr marL="0" indent="0" algn="l">
              <a:buNone/>
            </a:pPr>
            <a:r>
              <a:rPr lang="en-NZ" dirty="0">
                <a:solidFill>
                  <a:srgbClr val="000000"/>
                </a:solidFill>
                <a:latin typeface="system-ui"/>
              </a:rPr>
              <a:t>	</a:t>
            </a:r>
            <a:r>
              <a:rPr lang="en-NZ" b="0" i="0" dirty="0">
                <a:solidFill>
                  <a:srgbClr val="000000"/>
                </a:solidFill>
                <a:effectLst/>
                <a:latin typeface="system-ui"/>
              </a:rPr>
              <a:t>and anger,</a:t>
            </a:r>
          </a:p>
          <a:p>
            <a:pPr marL="0" indent="0" algn="l">
              <a:buNone/>
            </a:pPr>
            <a:r>
              <a:rPr lang="en-NZ" b="0" i="0" dirty="0">
                <a:solidFill>
                  <a:srgbClr val="000000"/>
                </a:solidFill>
                <a:effectLst/>
                <a:latin typeface="system-ui"/>
              </a:rPr>
              <a:t> 	brawling </a:t>
            </a:r>
          </a:p>
          <a:p>
            <a:pPr marL="0" indent="0" algn="l">
              <a:buNone/>
            </a:pPr>
            <a:r>
              <a:rPr lang="en-NZ" dirty="0">
                <a:solidFill>
                  <a:srgbClr val="000000"/>
                </a:solidFill>
                <a:latin typeface="system-ui"/>
              </a:rPr>
              <a:t>	</a:t>
            </a:r>
            <a:r>
              <a:rPr lang="en-NZ" b="0" i="0" dirty="0">
                <a:solidFill>
                  <a:srgbClr val="000000"/>
                </a:solidFill>
                <a:effectLst/>
                <a:latin typeface="system-ui"/>
              </a:rPr>
              <a:t>and slander,</a:t>
            </a:r>
          </a:p>
          <a:p>
            <a:pPr marL="0" indent="0" algn="l">
              <a:buNone/>
            </a:pPr>
            <a:r>
              <a:rPr lang="en-NZ" dirty="0">
                <a:solidFill>
                  <a:srgbClr val="000000"/>
                </a:solidFill>
                <a:latin typeface="system-ui"/>
              </a:rPr>
              <a:t>	</a:t>
            </a:r>
            <a:r>
              <a:rPr lang="en-NZ" b="0" i="0" dirty="0">
                <a:solidFill>
                  <a:srgbClr val="000000"/>
                </a:solidFill>
                <a:effectLst/>
                <a:latin typeface="system-ui"/>
              </a:rPr>
              <a:t>along with 	every form of 	malice.</a:t>
            </a:r>
            <a:r>
              <a:rPr lang="en-NZ" sz="1400" b="0" i="0" dirty="0">
                <a:solidFill>
                  <a:srgbClr val="000000"/>
                </a:solidFill>
                <a:effectLst/>
                <a:latin typeface="system-ui"/>
              </a:rPr>
              <a:t> (NIV)</a:t>
            </a:r>
          </a:p>
          <a:p>
            <a:pPr algn="l"/>
            <a:endParaRPr lang="en-NZ" sz="1400"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 name="Picture 4">
            <a:extLst>
              <a:ext uri="{FF2B5EF4-FFF2-40B4-BE49-F238E27FC236}">
                <a16:creationId xmlns:a16="http://schemas.microsoft.com/office/drawing/2014/main" id="{C0A53675-B034-75AA-CF21-864826639544}"/>
              </a:ext>
            </a:extLst>
          </p:cNvPr>
          <p:cNvPicPr>
            <a:picLocks noChangeAspect="1"/>
          </p:cNvPicPr>
          <p:nvPr/>
        </p:nvPicPr>
        <p:blipFill>
          <a:blip r:embed="rId2"/>
          <a:stretch>
            <a:fillRect/>
          </a:stretch>
        </p:blipFill>
        <p:spPr>
          <a:xfrm>
            <a:off x="-1" y="2183642"/>
            <a:ext cx="5005323" cy="3728965"/>
          </a:xfrm>
          <a:prstGeom prst="rect">
            <a:avLst/>
          </a:prstGeom>
        </p:spPr>
      </p:pic>
    </p:spTree>
    <p:extLst>
      <p:ext uri="{BB962C8B-B14F-4D97-AF65-F5344CB8AC3E}">
        <p14:creationId xmlns:p14="http://schemas.microsoft.com/office/powerpoint/2010/main" val="3824500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lnSpcReduction="10000"/>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36024" y="1825625"/>
            <a:ext cx="3479326" cy="5032374"/>
          </a:xfrm>
        </p:spPr>
        <p:txBody>
          <a:bodyPr>
            <a:normAutofit lnSpcReduction="10000"/>
          </a:bodyPr>
          <a:lstStyle/>
          <a:p>
            <a:pPr algn="l"/>
            <a:r>
              <a:rPr lang="en-NZ" b="0" i="0" dirty="0">
                <a:solidFill>
                  <a:srgbClr val="000000"/>
                </a:solidFill>
                <a:effectLst/>
                <a:latin typeface="system-ui"/>
              </a:rPr>
              <a:t>Colossians 3:8—</a:t>
            </a:r>
          </a:p>
          <a:p>
            <a:pPr algn="l"/>
            <a:r>
              <a:rPr lang="en-NZ" b="1" i="0" baseline="30000" dirty="0">
                <a:solidFill>
                  <a:srgbClr val="000000"/>
                </a:solidFill>
                <a:effectLst/>
                <a:latin typeface="system-ui"/>
              </a:rPr>
              <a:t>8</a:t>
            </a:r>
            <a:r>
              <a:rPr lang="en-NZ" b="0" i="0" dirty="0">
                <a:solidFill>
                  <a:srgbClr val="000000"/>
                </a:solidFill>
                <a:effectLst/>
                <a:latin typeface="system-ui"/>
              </a:rPr>
              <a:t>But now you must also </a:t>
            </a:r>
            <a:r>
              <a:rPr lang="en-NZ" b="0" i="0" u="sng" dirty="0">
                <a:solidFill>
                  <a:srgbClr val="000000"/>
                </a:solidFill>
                <a:effectLst/>
                <a:latin typeface="system-ui"/>
              </a:rPr>
              <a:t>rid yourselves</a:t>
            </a:r>
            <a:r>
              <a:rPr lang="en-NZ" b="0" i="0" dirty="0">
                <a:solidFill>
                  <a:srgbClr val="000000"/>
                </a:solidFill>
                <a:effectLst/>
                <a:latin typeface="system-ui"/>
              </a:rPr>
              <a:t> of all such things as these: </a:t>
            </a:r>
          </a:p>
          <a:p>
            <a:pPr marL="0" indent="0" algn="l">
              <a:buNone/>
            </a:pPr>
            <a:r>
              <a:rPr lang="en-NZ" dirty="0">
                <a:solidFill>
                  <a:srgbClr val="000000"/>
                </a:solidFill>
                <a:latin typeface="system-ui"/>
              </a:rPr>
              <a:t>	</a:t>
            </a:r>
            <a:r>
              <a:rPr lang="en-NZ" b="0" i="0" dirty="0">
                <a:solidFill>
                  <a:schemeClr val="bg1"/>
                </a:solidFill>
                <a:effectLst/>
                <a:latin typeface="system-ui"/>
              </a:rPr>
              <a:t>anger, </a:t>
            </a:r>
          </a:p>
          <a:p>
            <a:pPr marL="0" indent="0" algn="l">
              <a:buNone/>
            </a:pPr>
            <a:r>
              <a:rPr lang="en-NZ" dirty="0">
                <a:solidFill>
                  <a:schemeClr val="bg1"/>
                </a:solidFill>
                <a:latin typeface="system-ui"/>
              </a:rPr>
              <a:t>	</a:t>
            </a:r>
            <a:r>
              <a:rPr lang="en-NZ" b="0" i="0" dirty="0">
                <a:solidFill>
                  <a:schemeClr val="bg1"/>
                </a:solidFill>
                <a:effectLst/>
                <a:latin typeface="system-ui"/>
              </a:rPr>
              <a:t>rage, </a:t>
            </a:r>
          </a:p>
          <a:p>
            <a:pPr marL="0" indent="0" algn="l">
              <a:buNone/>
            </a:pPr>
            <a:r>
              <a:rPr lang="en-NZ" dirty="0">
                <a:solidFill>
                  <a:schemeClr val="bg1"/>
                </a:solidFill>
                <a:latin typeface="system-ui"/>
              </a:rPr>
              <a:t>	</a:t>
            </a:r>
            <a:r>
              <a:rPr lang="en-NZ" b="0" i="0" dirty="0">
                <a:solidFill>
                  <a:schemeClr val="bg1"/>
                </a:solidFill>
                <a:effectLst/>
                <a:latin typeface="system-ui"/>
              </a:rPr>
              <a:t>malice,</a:t>
            </a:r>
          </a:p>
          <a:p>
            <a:pPr marL="0" indent="0" algn="l">
              <a:buNone/>
            </a:pPr>
            <a:r>
              <a:rPr lang="en-NZ" dirty="0">
                <a:solidFill>
                  <a:schemeClr val="bg1"/>
                </a:solidFill>
                <a:latin typeface="system-ui"/>
              </a:rPr>
              <a:t>	</a:t>
            </a:r>
            <a:r>
              <a:rPr lang="en-NZ" b="0" i="0" dirty="0">
                <a:solidFill>
                  <a:schemeClr val="bg1"/>
                </a:solidFill>
                <a:effectLst/>
                <a:latin typeface="system-ui"/>
              </a:rPr>
              <a:t> slander, </a:t>
            </a:r>
          </a:p>
          <a:p>
            <a:pPr marL="0" indent="0" algn="l">
              <a:buNone/>
            </a:pPr>
            <a:r>
              <a:rPr lang="en-NZ" b="0" i="0" dirty="0">
                <a:solidFill>
                  <a:schemeClr val="bg1"/>
                </a:solidFill>
                <a:effectLst/>
                <a:latin typeface="system-ui"/>
              </a:rPr>
              <a:t>	and filthy 	language from 	your lips.</a:t>
            </a:r>
            <a:r>
              <a:rPr lang="en-NZ" dirty="0">
                <a:solidFill>
                  <a:schemeClr val="bg1"/>
                </a:solidFill>
                <a:latin typeface="system-ui"/>
              </a:rPr>
              <a:t> </a:t>
            </a:r>
            <a:r>
              <a:rPr lang="en-NZ" sz="1400" dirty="0">
                <a:solidFill>
                  <a:schemeClr val="bg1"/>
                </a:solidFill>
                <a:latin typeface="system-ui"/>
              </a:rPr>
              <a:t>(NIV)</a:t>
            </a:r>
            <a:endParaRPr lang="en-NZ" b="0" i="0" dirty="0">
              <a:solidFill>
                <a:schemeClr val="bg1"/>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1026" name="Picture 2" descr="Girl Taking Out The Trash Cartoon Clipart Vector - FriendlyStock">
            <a:extLst>
              <a:ext uri="{FF2B5EF4-FFF2-40B4-BE49-F238E27FC236}">
                <a16:creationId xmlns:a16="http://schemas.microsoft.com/office/drawing/2014/main" id="{D99D0DCA-1619-FC8E-0D7B-AF7F8A073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7" y="1736679"/>
            <a:ext cx="42021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679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lnSpcReduction="10000"/>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36024" y="1825625"/>
            <a:ext cx="3479326" cy="5032374"/>
          </a:xfrm>
        </p:spPr>
        <p:txBody>
          <a:bodyPr>
            <a:normAutofit lnSpcReduction="10000"/>
          </a:bodyPr>
          <a:lstStyle/>
          <a:p>
            <a:pPr algn="l"/>
            <a:r>
              <a:rPr lang="en-NZ" b="0" i="0" dirty="0">
                <a:solidFill>
                  <a:srgbClr val="000000"/>
                </a:solidFill>
                <a:effectLst/>
                <a:latin typeface="system-ui"/>
              </a:rPr>
              <a:t>Colossians 3:8—</a:t>
            </a:r>
          </a:p>
          <a:p>
            <a:pPr algn="l"/>
            <a:r>
              <a:rPr lang="en-NZ" b="1" i="0" baseline="30000" dirty="0">
                <a:solidFill>
                  <a:srgbClr val="000000"/>
                </a:solidFill>
                <a:effectLst/>
                <a:latin typeface="system-ui"/>
              </a:rPr>
              <a:t>8</a:t>
            </a:r>
            <a:r>
              <a:rPr lang="en-NZ" b="0" i="0" dirty="0">
                <a:solidFill>
                  <a:srgbClr val="000000"/>
                </a:solidFill>
                <a:effectLst/>
                <a:latin typeface="system-ui"/>
              </a:rPr>
              <a:t>But now you must also </a:t>
            </a:r>
            <a:r>
              <a:rPr lang="en-NZ" b="0" i="0" u="sng" dirty="0">
                <a:solidFill>
                  <a:srgbClr val="000000"/>
                </a:solidFill>
                <a:effectLst/>
                <a:latin typeface="system-ui"/>
              </a:rPr>
              <a:t>rid yourselves</a:t>
            </a:r>
            <a:r>
              <a:rPr lang="en-NZ" b="0" i="0" dirty="0">
                <a:solidFill>
                  <a:srgbClr val="000000"/>
                </a:solidFill>
                <a:effectLst/>
                <a:latin typeface="system-ui"/>
              </a:rPr>
              <a:t> of all such things as these: </a:t>
            </a:r>
          </a:p>
          <a:p>
            <a:pPr marL="0" indent="0" algn="l">
              <a:buNone/>
            </a:pPr>
            <a:r>
              <a:rPr lang="en-NZ" dirty="0">
                <a:solidFill>
                  <a:srgbClr val="000000"/>
                </a:solidFill>
                <a:latin typeface="system-ui"/>
              </a:rPr>
              <a:t>	</a:t>
            </a:r>
            <a:r>
              <a:rPr lang="en-NZ" b="0" i="0" dirty="0">
                <a:solidFill>
                  <a:srgbClr val="000000"/>
                </a:solidFill>
                <a:effectLst/>
                <a:latin typeface="system-ui"/>
              </a:rPr>
              <a:t>anger, </a:t>
            </a:r>
          </a:p>
          <a:p>
            <a:pPr marL="0" indent="0" algn="l">
              <a:buNone/>
            </a:pPr>
            <a:r>
              <a:rPr lang="en-NZ" dirty="0">
                <a:solidFill>
                  <a:srgbClr val="000000"/>
                </a:solidFill>
                <a:latin typeface="system-ui"/>
              </a:rPr>
              <a:t>	</a:t>
            </a:r>
            <a:r>
              <a:rPr lang="en-NZ" b="0" i="0" dirty="0">
                <a:solidFill>
                  <a:schemeClr val="bg1"/>
                </a:solidFill>
                <a:effectLst/>
                <a:latin typeface="system-ui"/>
              </a:rPr>
              <a:t>rage, </a:t>
            </a:r>
          </a:p>
          <a:p>
            <a:pPr marL="0" indent="0" algn="l">
              <a:buNone/>
            </a:pPr>
            <a:r>
              <a:rPr lang="en-NZ" dirty="0">
                <a:solidFill>
                  <a:schemeClr val="bg1"/>
                </a:solidFill>
                <a:latin typeface="system-ui"/>
              </a:rPr>
              <a:t>	</a:t>
            </a:r>
            <a:r>
              <a:rPr lang="en-NZ" b="0" i="0" dirty="0">
                <a:solidFill>
                  <a:schemeClr val="bg1"/>
                </a:solidFill>
                <a:effectLst/>
                <a:latin typeface="system-ui"/>
              </a:rPr>
              <a:t>malice,</a:t>
            </a:r>
          </a:p>
          <a:p>
            <a:pPr marL="0" indent="0" algn="l">
              <a:buNone/>
            </a:pPr>
            <a:r>
              <a:rPr lang="en-NZ" dirty="0">
                <a:solidFill>
                  <a:schemeClr val="bg1"/>
                </a:solidFill>
                <a:latin typeface="system-ui"/>
              </a:rPr>
              <a:t>	</a:t>
            </a:r>
            <a:r>
              <a:rPr lang="en-NZ" b="0" i="0" dirty="0">
                <a:solidFill>
                  <a:schemeClr val="bg1"/>
                </a:solidFill>
                <a:effectLst/>
                <a:latin typeface="system-ui"/>
              </a:rPr>
              <a:t> slander, </a:t>
            </a:r>
          </a:p>
          <a:p>
            <a:pPr marL="0" indent="0" algn="l">
              <a:buNone/>
            </a:pPr>
            <a:r>
              <a:rPr lang="en-NZ" b="0" i="0" dirty="0">
                <a:solidFill>
                  <a:schemeClr val="bg1"/>
                </a:solidFill>
                <a:effectLst/>
                <a:latin typeface="system-ui"/>
              </a:rPr>
              <a:t>	and filthy 	language from 	your lips.</a:t>
            </a:r>
            <a:r>
              <a:rPr lang="en-NZ" dirty="0">
                <a:solidFill>
                  <a:schemeClr val="bg1"/>
                </a:solidFill>
                <a:latin typeface="system-ui"/>
              </a:rPr>
              <a:t> </a:t>
            </a:r>
            <a:r>
              <a:rPr lang="en-NZ" sz="1400" dirty="0">
                <a:solidFill>
                  <a:schemeClr val="bg1"/>
                </a:solidFill>
                <a:latin typeface="system-ui"/>
              </a:rPr>
              <a:t>(NIV)</a:t>
            </a:r>
            <a:endParaRPr lang="en-NZ" b="0" i="0" dirty="0">
              <a:solidFill>
                <a:schemeClr val="bg1"/>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1026" name="Picture 2" descr="Girl Taking Out The Trash Cartoon Clipart Vector - FriendlyStock">
            <a:extLst>
              <a:ext uri="{FF2B5EF4-FFF2-40B4-BE49-F238E27FC236}">
                <a16:creationId xmlns:a16="http://schemas.microsoft.com/office/drawing/2014/main" id="{D99D0DCA-1619-FC8E-0D7B-AF7F8A073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7" y="1736679"/>
            <a:ext cx="42021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026008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lnSpcReduction="10000"/>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36024" y="1825625"/>
            <a:ext cx="3479326" cy="5032374"/>
          </a:xfrm>
        </p:spPr>
        <p:txBody>
          <a:bodyPr>
            <a:normAutofit lnSpcReduction="10000"/>
          </a:bodyPr>
          <a:lstStyle/>
          <a:p>
            <a:pPr algn="l"/>
            <a:r>
              <a:rPr lang="en-NZ" b="0" i="0" dirty="0">
                <a:solidFill>
                  <a:srgbClr val="000000"/>
                </a:solidFill>
                <a:effectLst/>
                <a:latin typeface="system-ui"/>
              </a:rPr>
              <a:t>Colossians 3:8—</a:t>
            </a:r>
          </a:p>
          <a:p>
            <a:pPr algn="l"/>
            <a:r>
              <a:rPr lang="en-NZ" b="1" i="0" baseline="30000" dirty="0">
                <a:solidFill>
                  <a:srgbClr val="000000"/>
                </a:solidFill>
                <a:effectLst/>
                <a:latin typeface="system-ui"/>
              </a:rPr>
              <a:t>8</a:t>
            </a:r>
            <a:r>
              <a:rPr lang="en-NZ" b="0" i="0" dirty="0">
                <a:solidFill>
                  <a:srgbClr val="000000"/>
                </a:solidFill>
                <a:effectLst/>
                <a:latin typeface="system-ui"/>
              </a:rPr>
              <a:t>But now you must also </a:t>
            </a:r>
            <a:r>
              <a:rPr lang="en-NZ" b="0" i="0" u="sng" dirty="0">
                <a:solidFill>
                  <a:srgbClr val="000000"/>
                </a:solidFill>
                <a:effectLst/>
                <a:latin typeface="system-ui"/>
              </a:rPr>
              <a:t>rid yourselves</a:t>
            </a:r>
            <a:r>
              <a:rPr lang="en-NZ" b="0" i="0" dirty="0">
                <a:solidFill>
                  <a:srgbClr val="000000"/>
                </a:solidFill>
                <a:effectLst/>
                <a:latin typeface="system-ui"/>
              </a:rPr>
              <a:t> of all such things as these: </a:t>
            </a:r>
          </a:p>
          <a:p>
            <a:pPr marL="0" indent="0" algn="l">
              <a:buNone/>
            </a:pPr>
            <a:r>
              <a:rPr lang="en-NZ" dirty="0">
                <a:solidFill>
                  <a:srgbClr val="000000"/>
                </a:solidFill>
                <a:latin typeface="system-ui"/>
              </a:rPr>
              <a:t>	</a:t>
            </a:r>
            <a:r>
              <a:rPr lang="en-NZ" b="0" i="0" dirty="0">
                <a:solidFill>
                  <a:srgbClr val="000000"/>
                </a:solidFill>
                <a:effectLst/>
                <a:latin typeface="system-ui"/>
              </a:rPr>
              <a:t>anger, </a:t>
            </a:r>
          </a:p>
          <a:p>
            <a:pPr marL="0" indent="0" algn="l">
              <a:buNone/>
            </a:pPr>
            <a:r>
              <a:rPr lang="en-NZ" dirty="0">
                <a:solidFill>
                  <a:srgbClr val="000000"/>
                </a:solidFill>
                <a:latin typeface="system-ui"/>
              </a:rPr>
              <a:t>	</a:t>
            </a:r>
            <a:r>
              <a:rPr lang="en-NZ" b="0" i="0" dirty="0">
                <a:solidFill>
                  <a:srgbClr val="000000"/>
                </a:solidFill>
                <a:effectLst/>
                <a:latin typeface="system-ui"/>
              </a:rPr>
              <a:t>rage, </a:t>
            </a:r>
          </a:p>
          <a:p>
            <a:pPr marL="0" indent="0" algn="l">
              <a:buNone/>
            </a:pPr>
            <a:r>
              <a:rPr lang="en-NZ" dirty="0">
                <a:solidFill>
                  <a:srgbClr val="000000"/>
                </a:solidFill>
                <a:latin typeface="system-ui"/>
              </a:rPr>
              <a:t>	</a:t>
            </a:r>
            <a:r>
              <a:rPr lang="en-NZ" b="0" i="0" dirty="0">
                <a:solidFill>
                  <a:schemeClr val="bg1"/>
                </a:solidFill>
                <a:effectLst/>
                <a:latin typeface="system-ui"/>
              </a:rPr>
              <a:t>malice,</a:t>
            </a:r>
          </a:p>
          <a:p>
            <a:pPr marL="0" indent="0" algn="l">
              <a:buNone/>
            </a:pPr>
            <a:r>
              <a:rPr lang="en-NZ" dirty="0">
                <a:solidFill>
                  <a:schemeClr val="bg1"/>
                </a:solidFill>
                <a:latin typeface="system-ui"/>
              </a:rPr>
              <a:t>	</a:t>
            </a:r>
            <a:r>
              <a:rPr lang="en-NZ" b="0" i="0" dirty="0">
                <a:solidFill>
                  <a:schemeClr val="bg1"/>
                </a:solidFill>
                <a:effectLst/>
                <a:latin typeface="system-ui"/>
              </a:rPr>
              <a:t> slander, </a:t>
            </a:r>
          </a:p>
          <a:p>
            <a:pPr marL="0" indent="0" algn="l">
              <a:buNone/>
            </a:pPr>
            <a:r>
              <a:rPr lang="en-NZ" b="0" i="0" dirty="0">
                <a:solidFill>
                  <a:schemeClr val="bg1"/>
                </a:solidFill>
                <a:effectLst/>
                <a:latin typeface="system-ui"/>
              </a:rPr>
              <a:t>	and filthy 	language from 	your lips.</a:t>
            </a:r>
            <a:r>
              <a:rPr lang="en-NZ" dirty="0">
                <a:solidFill>
                  <a:schemeClr val="bg1"/>
                </a:solidFill>
                <a:latin typeface="system-ui"/>
              </a:rPr>
              <a:t> </a:t>
            </a:r>
            <a:r>
              <a:rPr lang="en-NZ" sz="1400" dirty="0">
                <a:solidFill>
                  <a:schemeClr val="bg1"/>
                </a:solidFill>
                <a:latin typeface="system-ui"/>
              </a:rPr>
              <a:t>(NIV)</a:t>
            </a:r>
            <a:endParaRPr lang="en-NZ" b="0" i="0" dirty="0">
              <a:solidFill>
                <a:schemeClr val="bg1"/>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1026" name="Picture 2" descr="Girl Taking Out The Trash Cartoon Clipart Vector - FriendlyStock">
            <a:extLst>
              <a:ext uri="{FF2B5EF4-FFF2-40B4-BE49-F238E27FC236}">
                <a16:creationId xmlns:a16="http://schemas.microsoft.com/office/drawing/2014/main" id="{D99D0DCA-1619-FC8E-0D7B-AF7F8A073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7" y="1736679"/>
            <a:ext cx="42021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8832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lnSpcReduction="10000"/>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36024" y="1825625"/>
            <a:ext cx="3479326" cy="5032374"/>
          </a:xfrm>
        </p:spPr>
        <p:txBody>
          <a:bodyPr>
            <a:normAutofit lnSpcReduction="10000"/>
          </a:bodyPr>
          <a:lstStyle/>
          <a:p>
            <a:pPr algn="l"/>
            <a:r>
              <a:rPr lang="en-NZ" b="0" i="0" dirty="0">
                <a:solidFill>
                  <a:srgbClr val="000000"/>
                </a:solidFill>
                <a:effectLst/>
                <a:latin typeface="system-ui"/>
              </a:rPr>
              <a:t>Colossians 3:8—</a:t>
            </a:r>
          </a:p>
          <a:p>
            <a:pPr algn="l"/>
            <a:r>
              <a:rPr lang="en-NZ" b="1" i="0" baseline="30000" dirty="0">
                <a:solidFill>
                  <a:srgbClr val="000000"/>
                </a:solidFill>
                <a:effectLst/>
                <a:latin typeface="system-ui"/>
              </a:rPr>
              <a:t>8</a:t>
            </a:r>
            <a:r>
              <a:rPr lang="en-NZ" b="0" i="0" dirty="0">
                <a:solidFill>
                  <a:srgbClr val="000000"/>
                </a:solidFill>
                <a:effectLst/>
                <a:latin typeface="system-ui"/>
              </a:rPr>
              <a:t>But now you must also </a:t>
            </a:r>
            <a:r>
              <a:rPr lang="en-NZ" b="0" i="0" u="sng" dirty="0">
                <a:solidFill>
                  <a:srgbClr val="000000"/>
                </a:solidFill>
                <a:effectLst/>
                <a:latin typeface="system-ui"/>
              </a:rPr>
              <a:t>rid yourselves</a:t>
            </a:r>
            <a:r>
              <a:rPr lang="en-NZ" b="0" i="0" dirty="0">
                <a:solidFill>
                  <a:srgbClr val="000000"/>
                </a:solidFill>
                <a:effectLst/>
                <a:latin typeface="system-ui"/>
              </a:rPr>
              <a:t> of all such things as these: </a:t>
            </a:r>
          </a:p>
          <a:p>
            <a:pPr marL="0" indent="0" algn="l">
              <a:buNone/>
            </a:pPr>
            <a:r>
              <a:rPr lang="en-NZ" dirty="0">
                <a:solidFill>
                  <a:srgbClr val="000000"/>
                </a:solidFill>
                <a:latin typeface="system-ui"/>
              </a:rPr>
              <a:t>	</a:t>
            </a:r>
            <a:r>
              <a:rPr lang="en-NZ" b="0" i="0" dirty="0">
                <a:solidFill>
                  <a:srgbClr val="000000"/>
                </a:solidFill>
                <a:effectLst/>
                <a:latin typeface="system-ui"/>
              </a:rPr>
              <a:t>anger, </a:t>
            </a:r>
          </a:p>
          <a:p>
            <a:pPr marL="0" indent="0" algn="l">
              <a:buNone/>
            </a:pPr>
            <a:r>
              <a:rPr lang="en-NZ" dirty="0">
                <a:solidFill>
                  <a:srgbClr val="000000"/>
                </a:solidFill>
                <a:latin typeface="system-ui"/>
              </a:rPr>
              <a:t>	</a:t>
            </a:r>
            <a:r>
              <a:rPr lang="en-NZ" b="0" i="0" dirty="0">
                <a:solidFill>
                  <a:srgbClr val="000000"/>
                </a:solidFill>
                <a:effectLst/>
                <a:latin typeface="system-ui"/>
              </a:rPr>
              <a:t>rage, </a:t>
            </a:r>
          </a:p>
          <a:p>
            <a:pPr marL="0" indent="0" algn="l">
              <a:buNone/>
            </a:pPr>
            <a:r>
              <a:rPr lang="en-NZ" dirty="0">
                <a:solidFill>
                  <a:srgbClr val="000000"/>
                </a:solidFill>
                <a:latin typeface="system-ui"/>
              </a:rPr>
              <a:t>	</a:t>
            </a:r>
            <a:r>
              <a:rPr lang="en-NZ" b="0" i="0" dirty="0">
                <a:solidFill>
                  <a:srgbClr val="000000"/>
                </a:solidFill>
                <a:effectLst/>
                <a:latin typeface="system-ui"/>
              </a:rPr>
              <a:t>malice,</a:t>
            </a:r>
          </a:p>
          <a:p>
            <a:pPr marL="0" indent="0" algn="l">
              <a:buNone/>
            </a:pPr>
            <a:r>
              <a:rPr lang="en-NZ" dirty="0">
                <a:solidFill>
                  <a:srgbClr val="000000"/>
                </a:solidFill>
                <a:latin typeface="system-ui"/>
              </a:rPr>
              <a:t>	</a:t>
            </a:r>
            <a:r>
              <a:rPr lang="en-NZ" b="0" i="0" dirty="0">
                <a:solidFill>
                  <a:schemeClr val="bg1"/>
                </a:solidFill>
                <a:effectLst/>
                <a:latin typeface="system-ui"/>
              </a:rPr>
              <a:t> slander, </a:t>
            </a:r>
          </a:p>
          <a:p>
            <a:pPr marL="0" indent="0" algn="l">
              <a:buNone/>
            </a:pPr>
            <a:r>
              <a:rPr lang="en-NZ" b="0" i="0" dirty="0">
                <a:solidFill>
                  <a:schemeClr val="bg1"/>
                </a:solidFill>
                <a:effectLst/>
                <a:latin typeface="system-ui"/>
              </a:rPr>
              <a:t>	and filthy 	language from 	your lips.</a:t>
            </a:r>
            <a:r>
              <a:rPr lang="en-NZ" dirty="0">
                <a:solidFill>
                  <a:schemeClr val="bg1"/>
                </a:solidFill>
                <a:latin typeface="system-ui"/>
              </a:rPr>
              <a:t> </a:t>
            </a:r>
            <a:r>
              <a:rPr lang="en-NZ" sz="1400" dirty="0">
                <a:solidFill>
                  <a:schemeClr val="bg1"/>
                </a:solidFill>
                <a:latin typeface="system-ui"/>
              </a:rPr>
              <a:t>(NIV)</a:t>
            </a:r>
            <a:endParaRPr lang="en-NZ" b="0" i="0" dirty="0">
              <a:solidFill>
                <a:schemeClr val="bg1"/>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1026" name="Picture 2" descr="Girl Taking Out The Trash Cartoon Clipart Vector - FriendlyStock">
            <a:extLst>
              <a:ext uri="{FF2B5EF4-FFF2-40B4-BE49-F238E27FC236}">
                <a16:creationId xmlns:a16="http://schemas.microsoft.com/office/drawing/2014/main" id="{D99D0DCA-1619-FC8E-0D7B-AF7F8A073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7" y="1736679"/>
            <a:ext cx="42021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16722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lnSpcReduction="10000"/>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36024" y="1825625"/>
            <a:ext cx="3479326" cy="5032374"/>
          </a:xfrm>
        </p:spPr>
        <p:txBody>
          <a:bodyPr>
            <a:normAutofit lnSpcReduction="10000"/>
          </a:bodyPr>
          <a:lstStyle/>
          <a:p>
            <a:pPr algn="l"/>
            <a:r>
              <a:rPr lang="en-NZ" b="0" i="0" dirty="0">
                <a:solidFill>
                  <a:srgbClr val="000000"/>
                </a:solidFill>
                <a:effectLst/>
                <a:latin typeface="system-ui"/>
              </a:rPr>
              <a:t>Colossians 3:8—</a:t>
            </a:r>
          </a:p>
          <a:p>
            <a:pPr algn="l"/>
            <a:r>
              <a:rPr lang="en-NZ" b="1" i="0" baseline="30000" dirty="0">
                <a:solidFill>
                  <a:srgbClr val="000000"/>
                </a:solidFill>
                <a:effectLst/>
                <a:latin typeface="system-ui"/>
              </a:rPr>
              <a:t>8</a:t>
            </a:r>
            <a:r>
              <a:rPr lang="en-NZ" b="0" i="0" dirty="0">
                <a:solidFill>
                  <a:srgbClr val="000000"/>
                </a:solidFill>
                <a:effectLst/>
                <a:latin typeface="system-ui"/>
              </a:rPr>
              <a:t>But now you must also </a:t>
            </a:r>
            <a:r>
              <a:rPr lang="en-NZ" b="0" i="0" u="sng" dirty="0">
                <a:solidFill>
                  <a:srgbClr val="000000"/>
                </a:solidFill>
                <a:effectLst/>
                <a:latin typeface="system-ui"/>
              </a:rPr>
              <a:t>rid yourselves</a:t>
            </a:r>
            <a:r>
              <a:rPr lang="en-NZ" b="0" i="0" dirty="0">
                <a:solidFill>
                  <a:srgbClr val="000000"/>
                </a:solidFill>
                <a:effectLst/>
                <a:latin typeface="system-ui"/>
              </a:rPr>
              <a:t> of all such things as these: </a:t>
            </a:r>
          </a:p>
          <a:p>
            <a:pPr marL="0" indent="0" algn="l">
              <a:buNone/>
            </a:pPr>
            <a:r>
              <a:rPr lang="en-NZ" dirty="0">
                <a:solidFill>
                  <a:srgbClr val="000000"/>
                </a:solidFill>
                <a:latin typeface="system-ui"/>
              </a:rPr>
              <a:t>	</a:t>
            </a:r>
            <a:r>
              <a:rPr lang="en-NZ" b="0" i="0" dirty="0">
                <a:solidFill>
                  <a:srgbClr val="000000"/>
                </a:solidFill>
                <a:effectLst/>
                <a:latin typeface="system-ui"/>
              </a:rPr>
              <a:t>anger, </a:t>
            </a:r>
          </a:p>
          <a:p>
            <a:pPr marL="0" indent="0" algn="l">
              <a:buNone/>
            </a:pPr>
            <a:r>
              <a:rPr lang="en-NZ" dirty="0">
                <a:solidFill>
                  <a:srgbClr val="000000"/>
                </a:solidFill>
                <a:latin typeface="system-ui"/>
              </a:rPr>
              <a:t>	</a:t>
            </a:r>
            <a:r>
              <a:rPr lang="en-NZ" b="0" i="0" dirty="0">
                <a:solidFill>
                  <a:srgbClr val="000000"/>
                </a:solidFill>
                <a:effectLst/>
                <a:latin typeface="system-ui"/>
              </a:rPr>
              <a:t>rage, </a:t>
            </a:r>
          </a:p>
          <a:p>
            <a:pPr marL="0" indent="0" algn="l">
              <a:buNone/>
            </a:pPr>
            <a:r>
              <a:rPr lang="en-NZ" dirty="0">
                <a:solidFill>
                  <a:srgbClr val="000000"/>
                </a:solidFill>
                <a:latin typeface="system-ui"/>
              </a:rPr>
              <a:t>	</a:t>
            </a:r>
            <a:r>
              <a:rPr lang="en-NZ" b="0" i="0" dirty="0">
                <a:solidFill>
                  <a:srgbClr val="000000"/>
                </a:solidFill>
                <a:effectLst/>
                <a:latin typeface="system-ui"/>
              </a:rPr>
              <a:t>malice,</a:t>
            </a:r>
          </a:p>
          <a:p>
            <a:pPr marL="0" indent="0" algn="l">
              <a:buNone/>
            </a:pPr>
            <a:r>
              <a:rPr lang="en-NZ" dirty="0">
                <a:solidFill>
                  <a:srgbClr val="000000"/>
                </a:solidFill>
                <a:latin typeface="system-ui"/>
              </a:rPr>
              <a:t>	</a:t>
            </a:r>
            <a:r>
              <a:rPr lang="en-NZ" b="0" i="0" dirty="0">
                <a:solidFill>
                  <a:srgbClr val="000000"/>
                </a:solidFill>
                <a:effectLst/>
                <a:latin typeface="system-ui"/>
              </a:rPr>
              <a:t> slander, </a:t>
            </a:r>
          </a:p>
          <a:p>
            <a:pPr marL="0" indent="0" algn="l">
              <a:buNone/>
            </a:pPr>
            <a:r>
              <a:rPr lang="en-NZ" b="0" i="0" dirty="0">
                <a:solidFill>
                  <a:srgbClr val="000000"/>
                </a:solidFill>
                <a:effectLst/>
                <a:latin typeface="system-ui"/>
              </a:rPr>
              <a:t>	</a:t>
            </a:r>
            <a:r>
              <a:rPr lang="en-NZ" b="0" i="0" dirty="0">
                <a:solidFill>
                  <a:schemeClr val="bg1"/>
                </a:solidFill>
                <a:effectLst/>
                <a:latin typeface="system-ui"/>
              </a:rPr>
              <a:t>and filthy 	language from 	your lips.</a:t>
            </a:r>
            <a:r>
              <a:rPr lang="en-NZ" dirty="0">
                <a:solidFill>
                  <a:schemeClr val="bg1"/>
                </a:solidFill>
                <a:latin typeface="system-ui"/>
              </a:rPr>
              <a:t> </a:t>
            </a:r>
            <a:r>
              <a:rPr lang="en-NZ" sz="1400" dirty="0">
                <a:solidFill>
                  <a:schemeClr val="bg1"/>
                </a:solidFill>
                <a:latin typeface="system-ui"/>
              </a:rPr>
              <a:t>(NIV)</a:t>
            </a:r>
            <a:endParaRPr lang="en-NZ" b="0" i="0" dirty="0">
              <a:solidFill>
                <a:schemeClr val="bg1"/>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1026" name="Picture 2" descr="Girl Taking Out The Trash Cartoon Clipart Vector - FriendlyStock">
            <a:extLst>
              <a:ext uri="{FF2B5EF4-FFF2-40B4-BE49-F238E27FC236}">
                <a16:creationId xmlns:a16="http://schemas.microsoft.com/office/drawing/2014/main" id="{D99D0DCA-1619-FC8E-0D7B-AF7F8A073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7" y="1736679"/>
            <a:ext cx="42021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76819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lnSpcReduction="10000"/>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36024" y="1825625"/>
            <a:ext cx="3479326" cy="5032374"/>
          </a:xfrm>
        </p:spPr>
        <p:txBody>
          <a:bodyPr>
            <a:normAutofit lnSpcReduction="10000"/>
          </a:bodyPr>
          <a:lstStyle/>
          <a:p>
            <a:pPr algn="l"/>
            <a:r>
              <a:rPr lang="en-NZ" b="0" i="0" dirty="0">
                <a:solidFill>
                  <a:srgbClr val="000000"/>
                </a:solidFill>
                <a:effectLst/>
                <a:latin typeface="system-ui"/>
              </a:rPr>
              <a:t>Colossians 3:8—</a:t>
            </a:r>
          </a:p>
          <a:p>
            <a:pPr algn="l"/>
            <a:r>
              <a:rPr lang="en-NZ" b="1" i="0" baseline="30000" dirty="0">
                <a:solidFill>
                  <a:srgbClr val="000000"/>
                </a:solidFill>
                <a:effectLst/>
                <a:latin typeface="system-ui"/>
              </a:rPr>
              <a:t>8</a:t>
            </a:r>
            <a:r>
              <a:rPr lang="en-NZ" b="0" i="0" dirty="0">
                <a:solidFill>
                  <a:srgbClr val="000000"/>
                </a:solidFill>
                <a:effectLst/>
                <a:latin typeface="system-ui"/>
              </a:rPr>
              <a:t>But now you must also </a:t>
            </a:r>
            <a:r>
              <a:rPr lang="en-NZ" b="0" i="0" u="sng" dirty="0">
                <a:solidFill>
                  <a:srgbClr val="000000"/>
                </a:solidFill>
                <a:effectLst/>
                <a:latin typeface="system-ui"/>
              </a:rPr>
              <a:t>rid yourselves</a:t>
            </a:r>
            <a:r>
              <a:rPr lang="en-NZ" b="0" i="0" dirty="0">
                <a:solidFill>
                  <a:srgbClr val="000000"/>
                </a:solidFill>
                <a:effectLst/>
                <a:latin typeface="system-ui"/>
              </a:rPr>
              <a:t> of all such things as these: </a:t>
            </a:r>
          </a:p>
          <a:p>
            <a:pPr marL="0" indent="0" algn="l">
              <a:buNone/>
            </a:pPr>
            <a:r>
              <a:rPr lang="en-NZ" dirty="0">
                <a:solidFill>
                  <a:srgbClr val="000000"/>
                </a:solidFill>
                <a:latin typeface="system-ui"/>
              </a:rPr>
              <a:t>	</a:t>
            </a:r>
            <a:r>
              <a:rPr lang="en-NZ" b="0" i="0" dirty="0">
                <a:solidFill>
                  <a:srgbClr val="000000"/>
                </a:solidFill>
                <a:effectLst/>
                <a:latin typeface="system-ui"/>
              </a:rPr>
              <a:t>anger, </a:t>
            </a:r>
          </a:p>
          <a:p>
            <a:pPr marL="0" indent="0" algn="l">
              <a:buNone/>
            </a:pPr>
            <a:r>
              <a:rPr lang="en-NZ" dirty="0">
                <a:solidFill>
                  <a:srgbClr val="000000"/>
                </a:solidFill>
                <a:latin typeface="system-ui"/>
              </a:rPr>
              <a:t>	</a:t>
            </a:r>
            <a:r>
              <a:rPr lang="en-NZ" b="0" i="0" dirty="0">
                <a:solidFill>
                  <a:srgbClr val="000000"/>
                </a:solidFill>
                <a:effectLst/>
                <a:latin typeface="system-ui"/>
              </a:rPr>
              <a:t>rage, </a:t>
            </a:r>
          </a:p>
          <a:p>
            <a:pPr marL="0" indent="0" algn="l">
              <a:buNone/>
            </a:pPr>
            <a:r>
              <a:rPr lang="en-NZ" dirty="0">
                <a:solidFill>
                  <a:srgbClr val="000000"/>
                </a:solidFill>
                <a:latin typeface="system-ui"/>
              </a:rPr>
              <a:t>	</a:t>
            </a:r>
            <a:r>
              <a:rPr lang="en-NZ" b="0" i="0" dirty="0">
                <a:solidFill>
                  <a:srgbClr val="000000"/>
                </a:solidFill>
                <a:effectLst/>
                <a:latin typeface="system-ui"/>
              </a:rPr>
              <a:t>malice,</a:t>
            </a:r>
          </a:p>
          <a:p>
            <a:pPr marL="0" indent="0" algn="l">
              <a:buNone/>
            </a:pPr>
            <a:r>
              <a:rPr lang="en-NZ" dirty="0">
                <a:solidFill>
                  <a:srgbClr val="000000"/>
                </a:solidFill>
                <a:latin typeface="system-ui"/>
              </a:rPr>
              <a:t>	</a:t>
            </a:r>
            <a:r>
              <a:rPr lang="en-NZ" b="0" i="0" dirty="0">
                <a:solidFill>
                  <a:srgbClr val="000000"/>
                </a:solidFill>
                <a:effectLst/>
                <a:latin typeface="system-ui"/>
              </a:rPr>
              <a:t> slander, </a:t>
            </a:r>
          </a:p>
          <a:p>
            <a:pPr marL="0" indent="0" algn="l">
              <a:buNone/>
            </a:pPr>
            <a:r>
              <a:rPr lang="en-NZ" b="0" i="0" dirty="0">
                <a:solidFill>
                  <a:srgbClr val="000000"/>
                </a:solidFill>
                <a:effectLst/>
                <a:latin typeface="system-ui"/>
              </a:rPr>
              <a:t>	and filthy 	language from 	your lips.</a:t>
            </a:r>
            <a:r>
              <a:rPr lang="en-NZ" dirty="0">
                <a:solidFill>
                  <a:srgbClr val="000000"/>
                </a:solidFill>
                <a:latin typeface="system-ui"/>
              </a:rPr>
              <a:t> </a:t>
            </a:r>
            <a:r>
              <a:rPr lang="en-NZ" sz="1400" dirty="0">
                <a:solidFill>
                  <a:srgbClr val="000000"/>
                </a:solidFill>
                <a:latin typeface="system-ui"/>
              </a:rPr>
              <a:t>(NIV)</a:t>
            </a:r>
            <a:endParaRPr lang="en-NZ"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1026" name="Picture 2" descr="Girl Taking Out The Trash Cartoon Clipart Vector - FriendlyStock">
            <a:extLst>
              <a:ext uri="{FF2B5EF4-FFF2-40B4-BE49-F238E27FC236}">
                <a16:creationId xmlns:a16="http://schemas.microsoft.com/office/drawing/2014/main" id="{D99D0DCA-1619-FC8E-0D7B-AF7F8A0734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887" y="1736679"/>
            <a:ext cx="4202113"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4837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122" name="Picture 2" descr="The Living... — Matthew 7:5 (NASB) - You hypocrite, first take the...">
            <a:extLst>
              <a:ext uri="{FF2B5EF4-FFF2-40B4-BE49-F238E27FC236}">
                <a16:creationId xmlns:a16="http://schemas.microsoft.com/office/drawing/2014/main" id="{4159075D-BDD7-7D81-5793-8BE23B95F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6" y="1962102"/>
            <a:ext cx="4549538" cy="403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5934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5032374"/>
          </a:xfrm>
        </p:spPr>
        <p:txBody>
          <a:bodyPr>
            <a:normAutofit/>
          </a:bodyPr>
          <a:lstStyle/>
          <a:p>
            <a:r>
              <a:rPr lang="en-NZ" b="0" i="0" dirty="0">
                <a:solidFill>
                  <a:srgbClr val="000000"/>
                </a:solidFill>
                <a:effectLst/>
                <a:latin typeface="system-ui"/>
              </a:rPr>
              <a:t>A brother like this is going to:</a:t>
            </a:r>
          </a:p>
          <a:p>
            <a:pPr lvl="1"/>
            <a:r>
              <a:rPr lang="en-NZ" sz="2800" dirty="0">
                <a:solidFill>
                  <a:schemeClr val="bg1"/>
                </a:solidFill>
                <a:latin typeface="system-ui"/>
              </a:rPr>
              <a:t>Pile up of mountains of resentment.</a:t>
            </a:r>
            <a:endParaRPr lang="en-NZ" sz="2800" b="0" i="0" dirty="0">
              <a:solidFill>
                <a:schemeClr val="bg1"/>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122" name="Picture 2" descr="The Living... — Matthew 7:5 (NASB) - You hypocrite, first take the...">
            <a:extLst>
              <a:ext uri="{FF2B5EF4-FFF2-40B4-BE49-F238E27FC236}">
                <a16:creationId xmlns:a16="http://schemas.microsoft.com/office/drawing/2014/main" id="{4159075D-BDD7-7D81-5793-8BE23B95F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6" y="1962102"/>
            <a:ext cx="4549538" cy="403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58332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pPr marL="0" indent="0">
              <a:buNone/>
            </a:pPr>
            <a:r>
              <a:rPr lang="en-NZ" dirty="0"/>
              <a:t>1. The Way has been Paved!</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2054" name="Picture 6" descr="Sharefaith: Church Websites, Church Graphics, Sunday ...">
            <a:extLst>
              <a:ext uri="{FF2B5EF4-FFF2-40B4-BE49-F238E27FC236}">
                <a16:creationId xmlns:a16="http://schemas.microsoft.com/office/drawing/2014/main" id="{CFA1520C-9D82-73AE-DC63-A2282DE21FB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523"/>
          <a:stretch/>
        </p:blipFill>
        <p:spPr bwMode="auto">
          <a:xfrm>
            <a:off x="1" y="1446662"/>
            <a:ext cx="2487600" cy="541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20319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5032374"/>
          </a:xfrm>
        </p:spPr>
        <p:txBody>
          <a:bodyPr>
            <a:normAutofit/>
          </a:bodyPr>
          <a:lstStyle/>
          <a:p>
            <a:r>
              <a:rPr lang="en-NZ" b="0" i="0" dirty="0">
                <a:solidFill>
                  <a:srgbClr val="000000"/>
                </a:solidFill>
                <a:effectLst/>
                <a:latin typeface="system-ui"/>
              </a:rPr>
              <a:t>A brother like this is going to:</a:t>
            </a:r>
          </a:p>
          <a:p>
            <a:pPr lvl="1"/>
            <a:r>
              <a:rPr lang="en-NZ" sz="2800" dirty="0">
                <a:solidFill>
                  <a:srgbClr val="000000"/>
                </a:solidFill>
                <a:latin typeface="system-ui"/>
              </a:rPr>
              <a:t>Pile up of mountains of resentment.</a:t>
            </a:r>
            <a:endParaRPr lang="en-NZ" sz="2800"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122" name="Picture 2" descr="The Living... — Matthew 7:5 (NASB) - You hypocrite, first take the...">
            <a:extLst>
              <a:ext uri="{FF2B5EF4-FFF2-40B4-BE49-F238E27FC236}">
                <a16:creationId xmlns:a16="http://schemas.microsoft.com/office/drawing/2014/main" id="{4159075D-BDD7-7D81-5793-8BE23B95F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6" y="1962102"/>
            <a:ext cx="4549538" cy="403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426637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431544" cy="5032374"/>
          </a:xfrm>
        </p:spPr>
        <p:txBody>
          <a:bodyPr>
            <a:normAutofit/>
          </a:bodyPr>
          <a:lstStyle/>
          <a:p>
            <a:pPr algn="l"/>
            <a:r>
              <a:rPr lang="en-NZ" sz="2800" b="0" i="0" dirty="0">
                <a:solidFill>
                  <a:srgbClr val="000000"/>
                </a:solidFill>
                <a:effectLst/>
                <a:latin typeface="system-ui"/>
              </a:rPr>
              <a:t>1 Peter 4:15-16—</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122" name="Picture 2" descr="The Living... — Matthew 7:5 (NASB) - You hypocrite, first take the...">
            <a:extLst>
              <a:ext uri="{FF2B5EF4-FFF2-40B4-BE49-F238E27FC236}">
                <a16:creationId xmlns:a16="http://schemas.microsoft.com/office/drawing/2014/main" id="{4159075D-BDD7-7D81-5793-8BE23B95F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6" y="1962102"/>
            <a:ext cx="4549538" cy="403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20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910070" cy="5032374"/>
          </a:xfrm>
        </p:spPr>
        <p:txBody>
          <a:bodyPr>
            <a:normAutofit/>
          </a:bodyPr>
          <a:lstStyle/>
          <a:p>
            <a:pPr algn="l"/>
            <a:r>
              <a:rPr lang="en-NZ" sz="2800" b="0" i="0" dirty="0">
                <a:solidFill>
                  <a:srgbClr val="000000"/>
                </a:solidFill>
                <a:effectLst/>
                <a:latin typeface="system-ui"/>
              </a:rPr>
              <a:t>1 Peter 4:15-16—</a:t>
            </a:r>
          </a:p>
          <a:p>
            <a:pPr algn="l"/>
            <a:r>
              <a:rPr lang="en-NZ" sz="2800" b="1" i="0" baseline="30000" dirty="0">
                <a:solidFill>
                  <a:srgbClr val="000000"/>
                </a:solidFill>
                <a:effectLst/>
                <a:latin typeface="system-ui"/>
              </a:rPr>
              <a:t>15</a:t>
            </a:r>
            <a:r>
              <a:rPr lang="en-NZ" sz="2800" b="0" i="0" dirty="0">
                <a:solidFill>
                  <a:srgbClr val="000000"/>
                </a:solidFill>
                <a:effectLst/>
                <a:latin typeface="system-ui"/>
              </a:rPr>
              <a:t>Make sure that </a:t>
            </a:r>
            <a:r>
              <a:rPr lang="en-NZ" b="0" i="0" dirty="0">
                <a:solidFill>
                  <a:srgbClr val="000000"/>
                </a:solidFill>
                <a:effectLst/>
                <a:latin typeface="system-ui"/>
              </a:rPr>
              <a:t>none of you suffers as… 	a murderer, </a:t>
            </a:r>
          </a:p>
          <a:p>
            <a:pPr marL="914400" lvl="2" indent="0">
              <a:buNone/>
            </a:pPr>
            <a:r>
              <a:rPr lang="en-NZ" sz="2800" b="0" i="0" dirty="0">
                <a:solidFill>
                  <a:schemeClr val="bg1"/>
                </a:solidFill>
                <a:effectLst/>
                <a:latin typeface="system-ui"/>
              </a:rPr>
              <a:t>or thief, </a:t>
            </a:r>
          </a:p>
          <a:p>
            <a:pPr marL="914400" lvl="2" indent="0">
              <a:buNone/>
            </a:pPr>
            <a:r>
              <a:rPr lang="en-NZ" sz="2800" b="0" i="0" dirty="0">
                <a:solidFill>
                  <a:schemeClr val="bg1"/>
                </a:solidFill>
                <a:effectLst/>
                <a:latin typeface="system-ui"/>
              </a:rPr>
              <a:t>or evildoer, </a:t>
            </a:r>
          </a:p>
          <a:p>
            <a:pPr marL="914400" lvl="2" indent="0">
              <a:buNone/>
            </a:pPr>
            <a:r>
              <a:rPr lang="en-NZ" sz="2800" b="0" i="0" dirty="0">
                <a:solidFill>
                  <a:schemeClr val="bg1"/>
                </a:solidFill>
                <a:effectLst/>
                <a:latin typeface="system-ui"/>
              </a:rPr>
              <a:t>or a troublesome meddler;</a:t>
            </a:r>
            <a:r>
              <a:rPr lang="en-NZ" b="0" i="0" dirty="0">
                <a:solidFill>
                  <a:schemeClr val="bg1"/>
                </a:solidFill>
                <a:effectLst/>
                <a:latin typeface="system-ui"/>
              </a:rPr>
              <a:t> </a:t>
            </a:r>
            <a:r>
              <a:rPr lang="en-NZ" sz="400" b="0" i="0" dirty="0">
                <a:solidFill>
                  <a:schemeClr val="bg1"/>
                </a:solidFill>
                <a:effectLst/>
                <a:latin typeface="system-ui"/>
              </a:rPr>
              <a:t> (NASB95)</a:t>
            </a:r>
          </a:p>
          <a:p>
            <a:pPr marL="0" indent="0" algn="l">
              <a:buNone/>
            </a:pPr>
            <a:endParaRPr lang="en-NZ"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122" name="Picture 2" descr="The Living... — Matthew 7:5 (NASB) - You hypocrite, first take the...">
            <a:extLst>
              <a:ext uri="{FF2B5EF4-FFF2-40B4-BE49-F238E27FC236}">
                <a16:creationId xmlns:a16="http://schemas.microsoft.com/office/drawing/2014/main" id="{4159075D-BDD7-7D81-5793-8BE23B95F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6" y="1962102"/>
            <a:ext cx="4549538" cy="403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9006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910070" cy="5032374"/>
          </a:xfrm>
        </p:spPr>
        <p:txBody>
          <a:bodyPr>
            <a:normAutofit/>
          </a:bodyPr>
          <a:lstStyle/>
          <a:p>
            <a:pPr algn="l"/>
            <a:r>
              <a:rPr lang="en-NZ" sz="2800" b="0" i="0" dirty="0">
                <a:solidFill>
                  <a:srgbClr val="000000"/>
                </a:solidFill>
                <a:effectLst/>
                <a:latin typeface="system-ui"/>
              </a:rPr>
              <a:t>1 Peter 4:15-16—</a:t>
            </a:r>
          </a:p>
          <a:p>
            <a:pPr algn="l"/>
            <a:r>
              <a:rPr lang="en-NZ" sz="2800" b="1" i="0" baseline="30000" dirty="0">
                <a:solidFill>
                  <a:srgbClr val="000000"/>
                </a:solidFill>
                <a:effectLst/>
                <a:latin typeface="system-ui"/>
              </a:rPr>
              <a:t>15</a:t>
            </a:r>
            <a:r>
              <a:rPr lang="en-NZ" sz="2800" b="0" i="0" dirty="0">
                <a:solidFill>
                  <a:srgbClr val="000000"/>
                </a:solidFill>
                <a:effectLst/>
                <a:latin typeface="system-ui"/>
              </a:rPr>
              <a:t>Make sure that </a:t>
            </a:r>
            <a:r>
              <a:rPr lang="en-NZ" b="0" i="0" dirty="0">
                <a:solidFill>
                  <a:srgbClr val="000000"/>
                </a:solidFill>
                <a:effectLst/>
                <a:latin typeface="system-ui"/>
              </a:rPr>
              <a:t>none of you suffers as… 	a murderer, </a:t>
            </a:r>
          </a:p>
          <a:p>
            <a:pPr marL="914400" lvl="2" indent="0">
              <a:buNone/>
            </a:pPr>
            <a:r>
              <a:rPr lang="en-NZ" sz="2800" b="0" i="0" dirty="0">
                <a:solidFill>
                  <a:srgbClr val="000000"/>
                </a:solidFill>
                <a:effectLst/>
                <a:latin typeface="system-ui"/>
              </a:rPr>
              <a:t>or thief, </a:t>
            </a:r>
          </a:p>
          <a:p>
            <a:pPr marL="914400" lvl="2" indent="0">
              <a:buNone/>
            </a:pPr>
            <a:r>
              <a:rPr lang="en-NZ" sz="2800" b="0" i="0" dirty="0">
                <a:solidFill>
                  <a:schemeClr val="bg1"/>
                </a:solidFill>
                <a:effectLst/>
                <a:latin typeface="system-ui"/>
              </a:rPr>
              <a:t>or evildoer, </a:t>
            </a:r>
          </a:p>
          <a:p>
            <a:pPr marL="914400" lvl="2" indent="0">
              <a:buNone/>
            </a:pPr>
            <a:r>
              <a:rPr lang="en-NZ" sz="2800" b="0" i="0" dirty="0">
                <a:solidFill>
                  <a:schemeClr val="bg1"/>
                </a:solidFill>
                <a:effectLst/>
                <a:latin typeface="system-ui"/>
              </a:rPr>
              <a:t>or a troublesome meddler;</a:t>
            </a:r>
            <a:r>
              <a:rPr lang="en-NZ" b="0" i="0" dirty="0">
                <a:solidFill>
                  <a:schemeClr val="bg1"/>
                </a:solidFill>
                <a:effectLst/>
                <a:latin typeface="system-ui"/>
              </a:rPr>
              <a:t> </a:t>
            </a:r>
            <a:r>
              <a:rPr lang="en-NZ" sz="400" b="0" i="0" dirty="0">
                <a:solidFill>
                  <a:schemeClr val="bg1"/>
                </a:solidFill>
                <a:effectLst/>
                <a:latin typeface="system-ui"/>
              </a:rPr>
              <a:t> (NASB95)</a:t>
            </a:r>
          </a:p>
          <a:p>
            <a:pPr marL="0" indent="0" algn="l">
              <a:buNone/>
            </a:pPr>
            <a:endParaRPr lang="en-NZ"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122" name="Picture 2" descr="The Living... — Matthew 7:5 (NASB) - You hypocrite, first take the...">
            <a:extLst>
              <a:ext uri="{FF2B5EF4-FFF2-40B4-BE49-F238E27FC236}">
                <a16:creationId xmlns:a16="http://schemas.microsoft.com/office/drawing/2014/main" id="{4159075D-BDD7-7D81-5793-8BE23B95F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6" y="1962102"/>
            <a:ext cx="4549538" cy="403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48658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910070" cy="5032374"/>
          </a:xfrm>
        </p:spPr>
        <p:txBody>
          <a:bodyPr>
            <a:normAutofit/>
          </a:bodyPr>
          <a:lstStyle/>
          <a:p>
            <a:pPr algn="l"/>
            <a:r>
              <a:rPr lang="en-NZ" sz="2800" b="0" i="0" dirty="0">
                <a:solidFill>
                  <a:srgbClr val="000000"/>
                </a:solidFill>
                <a:effectLst/>
                <a:latin typeface="system-ui"/>
              </a:rPr>
              <a:t>1 Peter 4:15-16—</a:t>
            </a:r>
          </a:p>
          <a:p>
            <a:pPr algn="l"/>
            <a:r>
              <a:rPr lang="en-NZ" sz="2800" b="1" i="0" baseline="30000" dirty="0">
                <a:solidFill>
                  <a:srgbClr val="000000"/>
                </a:solidFill>
                <a:effectLst/>
                <a:latin typeface="system-ui"/>
              </a:rPr>
              <a:t>15</a:t>
            </a:r>
            <a:r>
              <a:rPr lang="en-NZ" sz="2800" b="0" i="0" dirty="0">
                <a:solidFill>
                  <a:srgbClr val="000000"/>
                </a:solidFill>
                <a:effectLst/>
                <a:latin typeface="system-ui"/>
              </a:rPr>
              <a:t>Make sure that </a:t>
            </a:r>
            <a:r>
              <a:rPr lang="en-NZ" b="0" i="0" dirty="0">
                <a:solidFill>
                  <a:srgbClr val="000000"/>
                </a:solidFill>
                <a:effectLst/>
                <a:latin typeface="system-ui"/>
              </a:rPr>
              <a:t>none of you suffers as… 	a murderer, </a:t>
            </a:r>
          </a:p>
          <a:p>
            <a:pPr marL="914400" lvl="2" indent="0">
              <a:buNone/>
            </a:pPr>
            <a:r>
              <a:rPr lang="en-NZ" sz="2800" b="0" i="0" dirty="0">
                <a:solidFill>
                  <a:srgbClr val="000000"/>
                </a:solidFill>
                <a:effectLst/>
                <a:latin typeface="system-ui"/>
              </a:rPr>
              <a:t>or thief, </a:t>
            </a:r>
          </a:p>
          <a:p>
            <a:pPr marL="914400" lvl="2" indent="0">
              <a:buNone/>
            </a:pPr>
            <a:r>
              <a:rPr lang="en-NZ" sz="2800" b="0" i="0" dirty="0">
                <a:solidFill>
                  <a:srgbClr val="000000"/>
                </a:solidFill>
                <a:effectLst/>
                <a:latin typeface="system-ui"/>
              </a:rPr>
              <a:t>or evildoer, </a:t>
            </a:r>
          </a:p>
          <a:p>
            <a:pPr marL="914400" lvl="2" indent="0">
              <a:buNone/>
            </a:pPr>
            <a:r>
              <a:rPr lang="en-NZ" sz="2800" b="0" i="0" dirty="0">
                <a:solidFill>
                  <a:schemeClr val="bg1"/>
                </a:solidFill>
                <a:effectLst/>
                <a:latin typeface="system-ui"/>
              </a:rPr>
              <a:t>or a troublesome meddler;</a:t>
            </a:r>
            <a:r>
              <a:rPr lang="en-NZ" b="0" i="0" dirty="0">
                <a:solidFill>
                  <a:schemeClr val="bg1"/>
                </a:solidFill>
                <a:effectLst/>
                <a:latin typeface="system-ui"/>
              </a:rPr>
              <a:t> </a:t>
            </a:r>
            <a:r>
              <a:rPr lang="en-NZ" sz="400" b="0" i="0" dirty="0">
                <a:solidFill>
                  <a:schemeClr val="bg1"/>
                </a:solidFill>
                <a:effectLst/>
                <a:latin typeface="system-ui"/>
              </a:rPr>
              <a:t> (NASB95)</a:t>
            </a:r>
          </a:p>
          <a:p>
            <a:pPr marL="0" indent="0" algn="l">
              <a:buNone/>
            </a:pPr>
            <a:endParaRPr lang="en-NZ"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122" name="Picture 2" descr="The Living... — Matthew 7:5 (NASB) - You hypocrite, first take the...">
            <a:extLst>
              <a:ext uri="{FF2B5EF4-FFF2-40B4-BE49-F238E27FC236}">
                <a16:creationId xmlns:a16="http://schemas.microsoft.com/office/drawing/2014/main" id="{4159075D-BDD7-7D81-5793-8BE23B95F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6" y="1962102"/>
            <a:ext cx="4549538" cy="403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520587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910070" cy="5032374"/>
          </a:xfrm>
        </p:spPr>
        <p:txBody>
          <a:bodyPr>
            <a:normAutofit/>
          </a:bodyPr>
          <a:lstStyle/>
          <a:p>
            <a:pPr algn="l"/>
            <a:r>
              <a:rPr lang="en-NZ" sz="2800" b="0" i="0" dirty="0">
                <a:solidFill>
                  <a:srgbClr val="000000"/>
                </a:solidFill>
                <a:effectLst/>
                <a:latin typeface="system-ui"/>
              </a:rPr>
              <a:t>1 Peter 4:15-16—</a:t>
            </a:r>
          </a:p>
          <a:p>
            <a:pPr algn="l"/>
            <a:r>
              <a:rPr lang="en-NZ" sz="2800" b="1" i="0" baseline="30000" dirty="0">
                <a:solidFill>
                  <a:srgbClr val="000000"/>
                </a:solidFill>
                <a:effectLst/>
                <a:latin typeface="system-ui"/>
              </a:rPr>
              <a:t>15</a:t>
            </a:r>
            <a:r>
              <a:rPr lang="en-NZ" sz="2800" b="0" i="0" dirty="0">
                <a:solidFill>
                  <a:srgbClr val="000000"/>
                </a:solidFill>
                <a:effectLst/>
                <a:latin typeface="system-ui"/>
              </a:rPr>
              <a:t>Make sure that </a:t>
            </a:r>
            <a:r>
              <a:rPr lang="en-NZ" b="0" i="0" dirty="0">
                <a:solidFill>
                  <a:srgbClr val="000000"/>
                </a:solidFill>
                <a:effectLst/>
                <a:latin typeface="system-ui"/>
              </a:rPr>
              <a:t>none of you suffers as… 	a murderer, </a:t>
            </a:r>
          </a:p>
          <a:p>
            <a:pPr marL="914400" lvl="2" indent="0">
              <a:buNone/>
            </a:pPr>
            <a:r>
              <a:rPr lang="en-NZ" sz="2800" b="0" i="0" dirty="0">
                <a:solidFill>
                  <a:srgbClr val="000000"/>
                </a:solidFill>
                <a:effectLst/>
                <a:latin typeface="system-ui"/>
              </a:rPr>
              <a:t>or thief, </a:t>
            </a:r>
          </a:p>
          <a:p>
            <a:pPr marL="914400" lvl="2" indent="0">
              <a:buNone/>
            </a:pPr>
            <a:r>
              <a:rPr lang="en-NZ" sz="2800" b="0" i="0" dirty="0">
                <a:solidFill>
                  <a:srgbClr val="000000"/>
                </a:solidFill>
                <a:effectLst/>
                <a:latin typeface="system-ui"/>
              </a:rPr>
              <a:t>or evildoer, </a:t>
            </a:r>
          </a:p>
          <a:p>
            <a:pPr marL="914400" lvl="2" indent="0">
              <a:buNone/>
            </a:pPr>
            <a:r>
              <a:rPr lang="en-NZ" sz="2800" b="0" i="0" dirty="0">
                <a:solidFill>
                  <a:srgbClr val="000000"/>
                </a:solidFill>
                <a:effectLst/>
                <a:latin typeface="system-ui"/>
              </a:rPr>
              <a:t>or a troublesome meddler;</a:t>
            </a:r>
            <a:r>
              <a:rPr lang="en-NZ" b="0" i="0" dirty="0">
                <a:solidFill>
                  <a:srgbClr val="000000"/>
                </a:solidFill>
                <a:effectLst/>
                <a:latin typeface="system-ui"/>
              </a:rPr>
              <a:t> </a:t>
            </a:r>
            <a:r>
              <a:rPr lang="en-NZ" sz="400" b="0" i="0" dirty="0">
                <a:solidFill>
                  <a:srgbClr val="000000"/>
                </a:solidFill>
                <a:effectLst/>
                <a:latin typeface="system-ui"/>
              </a:rPr>
              <a:t> (NASB95)</a:t>
            </a:r>
          </a:p>
          <a:p>
            <a:pPr marL="0" indent="0" algn="l">
              <a:buNone/>
            </a:pPr>
            <a:endParaRPr lang="en-NZ"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122" name="Picture 2" descr="The Living... — Matthew 7:5 (NASB) - You hypocrite, first take the...">
            <a:extLst>
              <a:ext uri="{FF2B5EF4-FFF2-40B4-BE49-F238E27FC236}">
                <a16:creationId xmlns:a16="http://schemas.microsoft.com/office/drawing/2014/main" id="{4159075D-BDD7-7D81-5793-8BE23B95F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6" y="1962102"/>
            <a:ext cx="4549538" cy="403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84999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805217"/>
            <a:ext cx="7886700" cy="914401"/>
          </a:xfrm>
        </p:spPr>
        <p:txBody>
          <a:bodyPr>
            <a:normAutofit/>
          </a:bodyPr>
          <a:lstStyle/>
          <a:p>
            <a:r>
              <a:rPr lang="en-NZ" sz="4000" dirty="0">
                <a:latin typeface="Viner Hand ITC" panose="020B0604020202020204" pitchFamily="66" charset="0"/>
              </a:rPr>
              <a:t>Getting rid of the Rubbish!</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5083806" y="1825625"/>
            <a:ext cx="3910070" cy="5032374"/>
          </a:xfrm>
        </p:spPr>
        <p:txBody>
          <a:bodyPr>
            <a:normAutofit/>
          </a:bodyPr>
          <a:lstStyle/>
          <a:p>
            <a:pPr algn="l"/>
            <a:r>
              <a:rPr lang="en-NZ" sz="2800" b="0" i="0" dirty="0">
                <a:solidFill>
                  <a:srgbClr val="000000"/>
                </a:solidFill>
                <a:effectLst/>
                <a:latin typeface="system-ui"/>
              </a:rPr>
              <a:t>1 Peter 4:15-16—</a:t>
            </a:r>
          </a:p>
          <a:p>
            <a:pPr algn="l"/>
            <a:r>
              <a:rPr lang="en-NZ" b="1" i="0" baseline="30000" dirty="0">
                <a:solidFill>
                  <a:srgbClr val="000000"/>
                </a:solidFill>
                <a:effectLst/>
                <a:latin typeface="system-ui"/>
              </a:rPr>
              <a:t>16</a:t>
            </a:r>
            <a:r>
              <a:rPr lang="en-NZ" b="0" i="0" dirty="0">
                <a:solidFill>
                  <a:srgbClr val="000000"/>
                </a:solidFill>
                <a:effectLst/>
                <a:latin typeface="system-ui"/>
              </a:rPr>
              <a:t>but if </a:t>
            </a:r>
            <a:r>
              <a:rPr lang="en-NZ" b="0" i="1" dirty="0">
                <a:solidFill>
                  <a:srgbClr val="000000"/>
                </a:solidFill>
                <a:effectLst/>
                <a:latin typeface="system-ui"/>
              </a:rPr>
              <a:t>anyone suffers </a:t>
            </a:r>
            <a:r>
              <a:rPr lang="en-NZ" b="0" i="0" dirty="0">
                <a:solidFill>
                  <a:srgbClr val="000000"/>
                </a:solidFill>
                <a:effectLst/>
                <a:latin typeface="system-ui"/>
              </a:rPr>
              <a:t>as a Christian, he is not to be ashamed, but is to glorify God in this name.</a:t>
            </a:r>
            <a:r>
              <a:rPr lang="en-NZ" sz="400" b="0" i="0" dirty="0">
                <a:solidFill>
                  <a:srgbClr val="000000"/>
                </a:solidFill>
                <a:effectLst/>
                <a:latin typeface="system-ui"/>
              </a:rPr>
              <a:t> (NASB95)</a:t>
            </a:r>
          </a:p>
          <a:p>
            <a:pPr marL="0" indent="0" algn="l">
              <a:buNone/>
            </a:pPr>
            <a:endParaRPr lang="en-NZ"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5122" name="Picture 2" descr="The Living... — Matthew 7:5 (NASB) - You hypocrite, first take the...">
            <a:extLst>
              <a:ext uri="{FF2B5EF4-FFF2-40B4-BE49-F238E27FC236}">
                <a16:creationId xmlns:a16="http://schemas.microsoft.com/office/drawing/2014/main" id="{4159075D-BDD7-7D81-5793-8BE23B95F0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656" y="1962102"/>
            <a:ext cx="4549538" cy="40340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996424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solidFill>
                  <a:srgbClr val="222222"/>
                </a:solidFill>
                <a:latin typeface="DDG_ProximaNova"/>
              </a:rPr>
              <a:t>No Road to be on…!</a:t>
            </a:r>
            <a:endParaRPr lang="en-NZ" dirty="0"/>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1026" name="Picture 2" descr="The Road to Economic Hell is Paved with Good Intentions ...">
            <a:extLst>
              <a:ext uri="{FF2B5EF4-FFF2-40B4-BE49-F238E27FC236}">
                <a16:creationId xmlns:a16="http://schemas.microsoft.com/office/drawing/2014/main" id="{33B020F2-AB77-5A27-D5C4-C712F00A0F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50"/>
          <a:stretch/>
        </p:blipFill>
        <p:spPr bwMode="auto">
          <a:xfrm>
            <a:off x="1688910" y="1303287"/>
            <a:ext cx="5880479" cy="383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53855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solidFill>
                  <a:srgbClr val="222222"/>
                </a:solidFill>
                <a:latin typeface="DDG_ProximaNova"/>
              </a:rPr>
              <a:t>No Road to be on…!</a:t>
            </a:r>
            <a:endParaRPr lang="en-NZ" dirty="0"/>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1688910" y="5254388"/>
            <a:ext cx="5880479" cy="1337555"/>
          </a:xfrm>
        </p:spPr>
        <p:txBody>
          <a:bodyPr>
            <a:normAutofit/>
          </a:bodyPr>
          <a:lstStyle/>
          <a:p>
            <a:pPr marL="0" indent="0" algn="ctr">
              <a:buNone/>
            </a:pPr>
            <a:r>
              <a:rPr lang="en-NZ" b="0" i="0" dirty="0">
                <a:solidFill>
                  <a:srgbClr val="222222"/>
                </a:solidFill>
                <a:effectLst/>
                <a:latin typeface="DDG_ProximaNova"/>
              </a:rPr>
              <a:t>"Hell is full of good meanings, </a:t>
            </a:r>
          </a:p>
          <a:p>
            <a:pPr marL="0" indent="0" algn="ctr">
              <a:buNone/>
            </a:pPr>
            <a:r>
              <a:rPr lang="en-NZ" b="0" i="0" dirty="0">
                <a:solidFill>
                  <a:srgbClr val="222222"/>
                </a:solidFill>
                <a:effectLst/>
                <a:latin typeface="DDG_ProximaNova"/>
              </a:rPr>
              <a:t>but heaven is full of good works".</a:t>
            </a:r>
            <a:endParaRPr lang="en-NZ" b="0" i="0" dirty="0">
              <a:solidFill>
                <a:srgbClr val="000000"/>
              </a:solidFill>
              <a:effectLst/>
              <a:latin typeface="system-ui"/>
            </a:endParaRP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1026" name="Picture 2" descr="The Road to Economic Hell is Paved with Good Intentions ...">
            <a:extLst>
              <a:ext uri="{FF2B5EF4-FFF2-40B4-BE49-F238E27FC236}">
                <a16:creationId xmlns:a16="http://schemas.microsoft.com/office/drawing/2014/main" id="{33B020F2-AB77-5A27-D5C4-C712F00A0F2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3750"/>
          <a:stretch/>
        </p:blipFill>
        <p:spPr bwMode="auto">
          <a:xfrm>
            <a:off x="1688910" y="1303287"/>
            <a:ext cx="5880479" cy="38350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362060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May be an image of text that says &quot;Six Steps to Grace Paul and Jesus answer the question &quot;What must do to be saved?&quot; Check it out in your own Bible. .Hearing Christ's word (Romans 10:8-17, Matthew 7:24). 2. Believing -having faith (Romans :16-17, John 3:16) 3. Repentance from sin (Romans 2:4-5 Luke 5:31-32) 4. Confessing Christ (Romans 10:8-10, Matthew 10:32) 5. Being baptized (Romans 6:3 4, Mark 16:15 6. Ongoing commitment (Romans 12:1-2, 12:11-12, Luke 9:62)&quot;">
            <a:extLst>
              <a:ext uri="{FF2B5EF4-FFF2-40B4-BE49-F238E27FC236}">
                <a16:creationId xmlns:a16="http://schemas.microsoft.com/office/drawing/2014/main" id="{034FC90F-F106-4485-9F93-68EC16B2837C}"/>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26190"/>
          <a:stretch/>
        </p:blipFill>
        <p:spPr bwMode="auto">
          <a:xfrm>
            <a:off x="1480380" y="1235687"/>
            <a:ext cx="6183240" cy="5356182"/>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8CDB1E28-F47C-47D4-8CBF-1B42EB8049F7}"/>
              </a:ext>
            </a:extLst>
          </p:cNvPr>
          <p:cNvSpPr txBox="1">
            <a:spLocks/>
          </p:cNvSpPr>
          <p:nvPr/>
        </p:nvSpPr>
        <p:spPr>
          <a:xfrm>
            <a:off x="628650" y="764275"/>
            <a:ext cx="7886700" cy="914400"/>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NZ"/>
              <a:t>Where to Start—Be added to the church…</a:t>
            </a:r>
            <a:endParaRPr lang="en-NZ" dirty="0"/>
          </a:p>
        </p:txBody>
      </p:sp>
      <p:sp>
        <p:nvSpPr>
          <p:cNvPr id="4" name="Content Placeholder 2">
            <a:extLst>
              <a:ext uri="{FF2B5EF4-FFF2-40B4-BE49-F238E27FC236}">
                <a16:creationId xmlns:a16="http://schemas.microsoft.com/office/drawing/2014/main" id="{EBEBB660-BF17-4A39-8B30-F6E8053664D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a:t>
            </a:r>
            <a:r>
              <a:rPr lang="en-US" b="1" dirty="0"/>
              <a:t>4. </a:t>
            </a:r>
            <a:r>
              <a:rPr lang="en-US" sz="2800" b="1" dirty="0"/>
              <a:t>“Freely given all things.”</a:t>
            </a:r>
          </a:p>
        </p:txBody>
      </p:sp>
    </p:spTree>
    <p:extLst>
      <p:ext uri="{BB962C8B-B14F-4D97-AF65-F5344CB8AC3E}">
        <p14:creationId xmlns:p14="http://schemas.microsoft.com/office/powerpoint/2010/main" val="1450107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r>
              <a:rPr lang="en-NZ" dirty="0"/>
              <a:t>The Way has been Paved!</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2052" name="Picture 4">
            <a:extLst>
              <a:ext uri="{FF2B5EF4-FFF2-40B4-BE49-F238E27FC236}">
                <a16:creationId xmlns:a16="http://schemas.microsoft.com/office/drawing/2014/main" id="{4DFDFC64-E449-D9A5-B40A-9FDD031E09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06722" y="2944445"/>
            <a:ext cx="6014398" cy="2361904"/>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Sharefaith: Church Websites, Church Graphics, Sunday ...">
            <a:extLst>
              <a:ext uri="{FF2B5EF4-FFF2-40B4-BE49-F238E27FC236}">
                <a16:creationId xmlns:a16="http://schemas.microsoft.com/office/drawing/2014/main" id="{CFA1520C-9D82-73AE-DC63-A2282DE21FB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65523"/>
          <a:stretch/>
        </p:blipFill>
        <p:spPr bwMode="auto">
          <a:xfrm>
            <a:off x="1" y="1446662"/>
            <a:ext cx="2487600" cy="54113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58406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106DA41-2488-436A-9071-50DE90EEDB57}"/>
              </a:ext>
            </a:extLst>
          </p:cNvPr>
          <p:cNvSpPr>
            <a:spLocks noGrp="1"/>
          </p:cNvSpPr>
          <p:nvPr>
            <p:ph sz="half" idx="1"/>
          </p:nvPr>
        </p:nvSpPr>
        <p:spPr>
          <a:xfrm>
            <a:off x="628650" y="764275"/>
            <a:ext cx="7886700" cy="914400"/>
          </a:xfrm>
        </p:spPr>
        <p:txBody>
          <a:bodyPr>
            <a:normAutofit/>
          </a:bodyPr>
          <a:lstStyle/>
          <a:p>
            <a:r>
              <a:rPr lang="en-NZ" dirty="0"/>
              <a:t>Where to Start—Be added to the church…</a:t>
            </a:r>
          </a:p>
        </p:txBody>
      </p:sp>
      <p:sp>
        <p:nvSpPr>
          <p:cNvPr id="4" name="Content Placeholder 3">
            <a:extLst>
              <a:ext uri="{FF2B5EF4-FFF2-40B4-BE49-F238E27FC236}">
                <a16:creationId xmlns:a16="http://schemas.microsoft.com/office/drawing/2014/main" id="{19266502-31CC-4273-8F14-6E667BF7394A}"/>
              </a:ext>
            </a:extLst>
          </p:cNvPr>
          <p:cNvSpPr>
            <a:spLocks noGrp="1"/>
          </p:cNvSpPr>
          <p:nvPr>
            <p:ph sz="half" idx="2"/>
          </p:nvPr>
        </p:nvSpPr>
        <p:spPr>
          <a:xfrm>
            <a:off x="5076968" y="1678676"/>
            <a:ext cx="3438382" cy="4954136"/>
          </a:xfrm>
        </p:spPr>
        <p:txBody>
          <a:bodyPr>
            <a:normAutofit/>
          </a:bodyPr>
          <a:lstStyle/>
          <a:p>
            <a:pPr algn="l"/>
            <a:r>
              <a:rPr lang="en-NZ" b="0" i="0" dirty="0">
                <a:solidFill>
                  <a:srgbClr val="000000"/>
                </a:solidFill>
                <a:effectLst/>
                <a:latin typeface="system-ui"/>
              </a:rPr>
              <a:t>John 3:5—</a:t>
            </a:r>
          </a:p>
          <a:p>
            <a:pPr algn="l"/>
            <a:r>
              <a:rPr lang="en-NZ" b="1" i="0" baseline="30000" dirty="0">
                <a:solidFill>
                  <a:srgbClr val="000000"/>
                </a:solidFill>
                <a:effectLst/>
                <a:latin typeface="system-ui"/>
              </a:rPr>
              <a:t>5</a:t>
            </a:r>
            <a:r>
              <a:rPr lang="en-NZ" b="0" i="0" dirty="0">
                <a:solidFill>
                  <a:srgbClr val="000000"/>
                </a:solidFill>
                <a:effectLst/>
                <a:latin typeface="system-ui"/>
              </a:rPr>
              <a:t>Jesus answered, “Truly, truly, I say to you, unless one is born of water and the Spirit he cannot enter into the kingdom of God. </a:t>
            </a:r>
            <a:r>
              <a:rPr lang="en-NZ" sz="1200" b="0" i="0" dirty="0">
                <a:solidFill>
                  <a:srgbClr val="000000"/>
                </a:solidFill>
                <a:effectLst/>
                <a:latin typeface="system-ui"/>
              </a:rPr>
              <a:t>(NASB95)</a:t>
            </a:r>
          </a:p>
        </p:txBody>
      </p:sp>
      <p:sp>
        <p:nvSpPr>
          <p:cNvPr id="7" name="Content Placeholder 2">
            <a:extLst>
              <a:ext uri="{FF2B5EF4-FFF2-40B4-BE49-F238E27FC236}">
                <a16:creationId xmlns:a16="http://schemas.microsoft.com/office/drawing/2014/main" id="{CB8C3161-99A4-4F67-B13C-67289987CB04}"/>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8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r>
              <a:rPr lang="en-US" sz="2800" dirty="0"/>
              <a:t>Series: Making Progress </a:t>
            </a:r>
            <a:r>
              <a:rPr lang="en-US" sz="2800" b="1" dirty="0"/>
              <a:t>Part 4. “Freely given all things.”</a:t>
            </a:r>
          </a:p>
          <a:p>
            <a:endParaRPr lang="en-US" sz="2800" b="1" dirty="0"/>
          </a:p>
        </p:txBody>
      </p:sp>
      <p:pic>
        <p:nvPicPr>
          <p:cNvPr id="1026" name="Picture 2" descr="Help Bible Students Progress to Dedication and Baptism ...">
            <a:extLst>
              <a:ext uri="{FF2B5EF4-FFF2-40B4-BE49-F238E27FC236}">
                <a16:creationId xmlns:a16="http://schemas.microsoft.com/office/drawing/2014/main" id="{D825667F-EBC3-4496-AD1F-DFA80CEAD37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36" r="17840"/>
          <a:stretch/>
        </p:blipFill>
        <p:spPr bwMode="auto">
          <a:xfrm>
            <a:off x="0" y="1221475"/>
            <a:ext cx="5076968"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52941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pPr marL="0" indent="0">
              <a:buNone/>
            </a:pPr>
            <a:r>
              <a:rPr lang="en-NZ" dirty="0"/>
              <a:t>The Way has been Paved!</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6146" name="Picture 2" descr="Sermons | Berean Reformed Baptist Church">
            <a:extLst>
              <a:ext uri="{FF2B5EF4-FFF2-40B4-BE49-F238E27FC236}">
                <a16:creationId xmlns:a16="http://schemas.microsoft.com/office/drawing/2014/main" id="{6046EE3A-78CA-3929-946B-9E710A01FC7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0" y="1889361"/>
            <a:ext cx="7620000" cy="4286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6575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pPr marL="0" indent="0">
              <a:buNone/>
            </a:pPr>
            <a:r>
              <a:rPr lang="en-NZ" dirty="0"/>
              <a:t>Progress is Messy!</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3074" name="Picture 2" descr="The Middle Is Messy | Progress quotes, Writing life ...">
            <a:extLst>
              <a:ext uri="{FF2B5EF4-FFF2-40B4-BE49-F238E27FC236}">
                <a16:creationId xmlns:a16="http://schemas.microsoft.com/office/drawing/2014/main" id="{CF0237F3-F046-8660-CED1-05F65EB40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51" y="1480781"/>
            <a:ext cx="4278573" cy="427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05711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pPr marL="0" indent="0">
              <a:buNone/>
            </a:pPr>
            <a:r>
              <a:rPr lang="en-NZ" dirty="0"/>
              <a:t>Progress is Messy!</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629150" y="1825625"/>
            <a:ext cx="3886200" cy="5032374"/>
          </a:xfrm>
        </p:spPr>
        <p:txBody>
          <a:bodyPr>
            <a:normAutofit/>
          </a:bodyPr>
          <a:lstStyle/>
          <a:p>
            <a:r>
              <a:rPr lang="en-NZ" b="0" i="0" dirty="0">
                <a:solidFill>
                  <a:srgbClr val="000000"/>
                </a:solidFill>
                <a:effectLst/>
                <a:latin typeface="system-ui"/>
              </a:rPr>
              <a:t>We left the mess on The Broad Way.</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3074" name="Picture 2" descr="The Middle Is Messy | Progress quotes, Writing life ...">
            <a:extLst>
              <a:ext uri="{FF2B5EF4-FFF2-40B4-BE49-F238E27FC236}">
                <a16:creationId xmlns:a16="http://schemas.microsoft.com/office/drawing/2014/main" id="{CF0237F3-F046-8660-CED1-05F65EB40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51" y="1480781"/>
            <a:ext cx="4278573" cy="427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8432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pPr marL="0" indent="0">
              <a:buNone/>
            </a:pPr>
            <a:r>
              <a:rPr lang="en-NZ" dirty="0"/>
              <a:t>Progress is Messy!</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629150" y="1825625"/>
            <a:ext cx="3886200" cy="5032374"/>
          </a:xfrm>
        </p:spPr>
        <p:txBody>
          <a:bodyPr>
            <a:normAutofit/>
          </a:bodyPr>
          <a:lstStyle/>
          <a:p>
            <a:r>
              <a:rPr lang="en-NZ" b="0" i="0" dirty="0">
                <a:solidFill>
                  <a:srgbClr val="000000"/>
                </a:solidFill>
                <a:effectLst/>
                <a:latin typeface="system-ui"/>
              </a:rPr>
              <a:t>We left the mess on The Broad Way.</a:t>
            </a:r>
          </a:p>
          <a:p>
            <a:r>
              <a:rPr lang="en-NZ" dirty="0">
                <a:solidFill>
                  <a:srgbClr val="000000"/>
                </a:solidFill>
                <a:latin typeface="system-ui"/>
              </a:rPr>
              <a:t>We brought ourselves.</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3074" name="Picture 2" descr="The Middle Is Messy | Progress quotes, Writing life ...">
            <a:extLst>
              <a:ext uri="{FF2B5EF4-FFF2-40B4-BE49-F238E27FC236}">
                <a16:creationId xmlns:a16="http://schemas.microsoft.com/office/drawing/2014/main" id="{CF0237F3-F046-8660-CED1-05F65EB40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51" y="1480781"/>
            <a:ext cx="4278573" cy="427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3633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06DB07-8F66-4FB9-A6F2-4AD16BDB82A1}"/>
              </a:ext>
            </a:extLst>
          </p:cNvPr>
          <p:cNvSpPr>
            <a:spLocks noGrp="1"/>
          </p:cNvSpPr>
          <p:nvPr>
            <p:ph sz="half" idx="1"/>
          </p:nvPr>
        </p:nvSpPr>
        <p:spPr>
          <a:xfrm>
            <a:off x="628650" y="682389"/>
            <a:ext cx="7886700" cy="1037230"/>
          </a:xfrm>
        </p:spPr>
        <p:txBody>
          <a:bodyPr>
            <a:normAutofit/>
          </a:bodyPr>
          <a:lstStyle/>
          <a:p>
            <a:pPr marL="0" indent="0">
              <a:buNone/>
            </a:pPr>
            <a:r>
              <a:rPr lang="en-NZ" dirty="0"/>
              <a:t>Progress is Messy!</a:t>
            </a:r>
          </a:p>
        </p:txBody>
      </p:sp>
      <p:sp>
        <p:nvSpPr>
          <p:cNvPr id="4" name="Content Placeholder 3">
            <a:extLst>
              <a:ext uri="{FF2B5EF4-FFF2-40B4-BE49-F238E27FC236}">
                <a16:creationId xmlns:a16="http://schemas.microsoft.com/office/drawing/2014/main" id="{EF0F9287-2536-493D-99D9-282839226B1C}"/>
              </a:ext>
            </a:extLst>
          </p:cNvPr>
          <p:cNvSpPr>
            <a:spLocks noGrp="1"/>
          </p:cNvSpPr>
          <p:nvPr>
            <p:ph sz="half" idx="2"/>
          </p:nvPr>
        </p:nvSpPr>
        <p:spPr>
          <a:xfrm>
            <a:off x="4629150" y="1825625"/>
            <a:ext cx="3886200" cy="5032374"/>
          </a:xfrm>
        </p:spPr>
        <p:txBody>
          <a:bodyPr>
            <a:normAutofit/>
          </a:bodyPr>
          <a:lstStyle/>
          <a:p>
            <a:r>
              <a:rPr lang="en-NZ" b="0" i="0" dirty="0">
                <a:solidFill>
                  <a:srgbClr val="000000"/>
                </a:solidFill>
                <a:effectLst/>
                <a:latin typeface="system-ui"/>
              </a:rPr>
              <a:t>We left the mess on The Broad Way.</a:t>
            </a:r>
          </a:p>
          <a:p>
            <a:r>
              <a:rPr lang="en-NZ" dirty="0">
                <a:solidFill>
                  <a:srgbClr val="000000"/>
                </a:solidFill>
                <a:latin typeface="system-ui"/>
              </a:rPr>
              <a:t>We brought ourselves.</a:t>
            </a:r>
          </a:p>
          <a:p>
            <a:r>
              <a:rPr lang="en-NZ" b="0" i="0" dirty="0">
                <a:solidFill>
                  <a:srgbClr val="000000"/>
                </a:solidFill>
                <a:effectLst/>
                <a:latin typeface="system-ui"/>
              </a:rPr>
              <a:t>We brought baggage.</a:t>
            </a:r>
          </a:p>
        </p:txBody>
      </p:sp>
      <p:sp>
        <p:nvSpPr>
          <p:cNvPr id="7" name="Content Placeholder 2">
            <a:extLst>
              <a:ext uri="{FF2B5EF4-FFF2-40B4-BE49-F238E27FC236}">
                <a16:creationId xmlns:a16="http://schemas.microsoft.com/office/drawing/2014/main" id="{0B26BE57-3C02-46CF-8A65-E4708D5596BD}"/>
              </a:ext>
            </a:extLst>
          </p:cNvPr>
          <p:cNvSpPr txBox="1">
            <a:spLocks/>
          </p:cNvSpPr>
          <p:nvPr/>
        </p:nvSpPr>
        <p:spPr>
          <a:xfrm>
            <a:off x="0" y="1"/>
            <a:ext cx="9144000" cy="562732"/>
          </a:xfrm>
          <a:prstGeom prst="rect">
            <a:avLst/>
          </a:prstGeom>
        </p:spPr>
        <p:style>
          <a:lnRef idx="2">
            <a:schemeClr val="dk1">
              <a:shade val="50000"/>
            </a:schemeClr>
          </a:lnRef>
          <a:fillRef idx="1">
            <a:schemeClr val="dk1"/>
          </a:fillRef>
          <a:effectRef idx="0">
            <a:schemeClr val="dk1"/>
          </a:effectRef>
          <a:fontRef idx="minor">
            <a:schemeClr val="lt1"/>
          </a:fontRef>
        </p:style>
        <p:txBody>
          <a:bodyPr vert="horz" lIns="91440" tIns="45720" rIns="91440" bIns="45720" rtlCol="0">
            <a:normAutofit fontScale="6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endParaRPr lang="en-US" sz="600" dirty="0"/>
          </a:p>
          <a:p>
            <a:pPr marL="0" indent="0" algn="ctr">
              <a:buNone/>
            </a:pPr>
            <a:r>
              <a:rPr lang="en-US" sz="3800" dirty="0"/>
              <a:t>Series: Making Progress </a:t>
            </a:r>
            <a:r>
              <a:rPr lang="en-US" sz="3800" b="1" dirty="0"/>
              <a:t>Part 5. “Clearing the Way.”</a:t>
            </a:r>
          </a:p>
        </p:txBody>
      </p:sp>
      <p:pic>
        <p:nvPicPr>
          <p:cNvPr id="3074" name="Picture 2" descr="The Middle Is Messy | Progress quotes, Writing life ...">
            <a:extLst>
              <a:ext uri="{FF2B5EF4-FFF2-40B4-BE49-F238E27FC236}">
                <a16:creationId xmlns:a16="http://schemas.microsoft.com/office/drawing/2014/main" id="{CF0237F3-F046-8660-CED1-05F65EB408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4951" y="1480781"/>
            <a:ext cx="4278573" cy="4278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918859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8343</TotalTime>
  <Words>1692</Words>
  <Application>Microsoft Office PowerPoint</Application>
  <PresentationFormat>On-screen Show (4:3)</PresentationFormat>
  <Paragraphs>284</Paragraphs>
  <Slides>40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40</vt:i4>
      </vt:variant>
    </vt:vector>
  </HeadingPairs>
  <TitlesOfParts>
    <vt:vector size="47" baseType="lpstr">
      <vt:lpstr>Arial</vt:lpstr>
      <vt:lpstr>Calibri</vt:lpstr>
      <vt:lpstr>Calibri Light</vt:lpstr>
      <vt:lpstr>DDG_ProximaNova</vt:lpstr>
      <vt:lpstr>system-ui</vt:lpstr>
      <vt:lpstr>Viner Hand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John Staiger</dc:creator>
  <cp:lastModifiedBy>HODGMAN, Geoff (BOSTSC)</cp:lastModifiedBy>
  <cp:revision>82</cp:revision>
  <dcterms:created xsi:type="dcterms:W3CDTF">2020-05-24T01:32:13Z</dcterms:created>
  <dcterms:modified xsi:type="dcterms:W3CDTF">2022-09-22T00:50:38Z</dcterms:modified>
</cp:coreProperties>
</file>