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6" r:id="rId3"/>
    <p:sldId id="273" r:id="rId4"/>
    <p:sldId id="379" r:id="rId5"/>
    <p:sldId id="378" r:id="rId6"/>
    <p:sldId id="274" r:id="rId7"/>
    <p:sldId id="380" r:id="rId8"/>
    <p:sldId id="381" r:id="rId9"/>
    <p:sldId id="271" r:id="rId10"/>
    <p:sldId id="382" r:id="rId11"/>
    <p:sldId id="270" r:id="rId12"/>
    <p:sldId id="383" r:id="rId13"/>
    <p:sldId id="384" r:id="rId14"/>
    <p:sldId id="275" r:id="rId15"/>
    <p:sldId id="385" r:id="rId16"/>
    <p:sldId id="386" r:id="rId17"/>
    <p:sldId id="387" r:id="rId18"/>
    <p:sldId id="266" r:id="rId19"/>
    <p:sldId id="388" r:id="rId20"/>
    <p:sldId id="262" r:id="rId21"/>
    <p:sldId id="389" r:id="rId22"/>
    <p:sldId id="276" r:id="rId23"/>
    <p:sldId id="390" r:id="rId24"/>
    <p:sldId id="277" r:id="rId25"/>
    <p:sldId id="265" r:id="rId26"/>
    <p:sldId id="391" r:id="rId27"/>
    <p:sldId id="392" r:id="rId28"/>
    <p:sldId id="393" r:id="rId29"/>
    <p:sldId id="394" r:id="rId30"/>
    <p:sldId id="280" r:id="rId31"/>
    <p:sldId id="395" r:id="rId32"/>
    <p:sldId id="278" r:id="rId33"/>
    <p:sldId id="396" r:id="rId34"/>
    <p:sldId id="279" r:id="rId35"/>
    <p:sldId id="397" r:id="rId36"/>
    <p:sldId id="281" r:id="rId37"/>
    <p:sldId id="398" r:id="rId38"/>
    <p:sldId id="399" r:id="rId39"/>
    <p:sldId id="282" r:id="rId40"/>
    <p:sldId id="400" r:id="rId41"/>
    <p:sldId id="261" r:id="rId42"/>
    <p:sldId id="401" r:id="rId43"/>
    <p:sldId id="26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7B103B-0629-4FE0-BA92-CEC8452AE917}" type="datetimeFigureOut">
              <a:rPr lang="en-NZ" smtClean="0"/>
              <a:t>22/05/2022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218225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B103B-0629-4FE0-BA92-CEC8452AE917}" type="datetimeFigureOut">
              <a:rPr lang="en-NZ" smtClean="0"/>
              <a:t>22/05/2022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189608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B103B-0629-4FE0-BA92-CEC8452AE917}" type="datetimeFigureOut">
              <a:rPr lang="en-NZ" smtClean="0"/>
              <a:t>22/05/2022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140687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B103B-0629-4FE0-BA92-CEC8452AE917}" type="datetimeFigureOut">
              <a:rPr lang="en-NZ" smtClean="0"/>
              <a:t>22/05/2022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42875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B103B-0629-4FE0-BA92-CEC8452AE917}" type="datetimeFigureOut">
              <a:rPr lang="en-NZ" smtClean="0"/>
              <a:t>22/05/2022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36736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7B103B-0629-4FE0-BA92-CEC8452AE917}" type="datetimeFigureOut">
              <a:rPr lang="en-NZ" smtClean="0"/>
              <a:t>22/05/2022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116353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7B103B-0629-4FE0-BA92-CEC8452AE917}" type="datetimeFigureOut">
              <a:rPr lang="en-NZ" smtClean="0"/>
              <a:t>22/05/2022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50484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7B103B-0629-4FE0-BA92-CEC8452AE917}" type="datetimeFigureOut">
              <a:rPr lang="en-NZ" smtClean="0"/>
              <a:t>22/05/2022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291027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B103B-0629-4FE0-BA92-CEC8452AE917}" type="datetimeFigureOut">
              <a:rPr lang="en-NZ" smtClean="0"/>
              <a:t>22/05/2022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217132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7B103B-0629-4FE0-BA92-CEC8452AE917}" type="datetimeFigureOut">
              <a:rPr lang="en-NZ" smtClean="0"/>
              <a:t>22/05/2022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79396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7B103B-0629-4FE0-BA92-CEC8452AE917}" type="datetimeFigureOut">
              <a:rPr lang="en-NZ" smtClean="0"/>
              <a:t>22/05/2022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1A586D7-3939-4EE9-9696-1E5392E4E488}" type="slidenum">
              <a:rPr lang="en-NZ" smtClean="0"/>
              <a:t>‹#›</a:t>
            </a:fld>
            <a:endParaRPr lang="en-NZ"/>
          </a:p>
        </p:txBody>
      </p:sp>
    </p:spTree>
    <p:extLst>
      <p:ext uri="{BB962C8B-B14F-4D97-AF65-F5344CB8AC3E}">
        <p14:creationId xmlns:p14="http://schemas.microsoft.com/office/powerpoint/2010/main" val="71096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B103B-0629-4FE0-BA92-CEC8452AE917}" type="datetimeFigureOut">
              <a:rPr lang="en-NZ" smtClean="0"/>
              <a:t>22/05/2022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86D7-3939-4EE9-9696-1E5392E4E488}" type="slidenum">
              <a:rPr lang="en-NZ" smtClean="0"/>
              <a:t>‹#›</a:t>
            </a:fld>
            <a:endParaRPr lang="en-NZ"/>
          </a:p>
        </p:txBody>
      </p:sp>
    </p:spTree>
    <p:extLst>
      <p:ext uri="{BB962C8B-B14F-4D97-AF65-F5344CB8AC3E}">
        <p14:creationId xmlns:p14="http://schemas.microsoft.com/office/powerpoint/2010/main" val="166752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Talking to God</a:t>
            </a:r>
          </a:p>
          <a:p>
            <a:endParaRPr lang="en-US" sz="800" dirty="0"/>
          </a:p>
          <a:p>
            <a:r>
              <a:rPr lang="en-US" sz="3400" b="1" dirty="0"/>
              <a:t>Part 1.</a:t>
            </a:r>
            <a:r>
              <a:rPr lang="en-US" sz="3600" b="1" dirty="0"/>
              <a:t> “Make Every Conversation Count.”</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22 May 2022</a:t>
            </a:r>
          </a:p>
          <a:p>
            <a:endParaRPr lang="en-NZ" sz="800" dirty="0"/>
          </a:p>
          <a:p>
            <a:r>
              <a:rPr lang="en-NZ" sz="3600" dirty="0"/>
              <a:t>PM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6" y="4657724"/>
            <a:ext cx="9139504" cy="2200275"/>
          </a:xfrm>
        </p:spPr>
        <p:txBody>
          <a:bodyPr>
            <a:normAutofit/>
          </a:bodyPr>
          <a:lstStyle/>
          <a:p>
            <a:pPr marL="0" indent="0" algn="ctr">
              <a:buNone/>
            </a:pPr>
            <a:r>
              <a:rPr lang="en-NZ" sz="3600" dirty="0"/>
              <a:t>Jeremiah 33:3</a:t>
            </a:r>
          </a:p>
          <a:p>
            <a:pPr marL="0" indent="0" algn="ctr">
              <a:buNone/>
            </a:pPr>
            <a:r>
              <a:rPr lang="en-NZ" sz="3600" b="1" baseline="30000" dirty="0"/>
              <a:t>3 </a:t>
            </a:r>
            <a:r>
              <a:rPr lang="en-NZ" sz="3600" dirty="0"/>
              <a:t>‘Call to me and I will answer you and tell you great and unsearchable things you do not know.’ </a:t>
            </a:r>
            <a:r>
              <a:rPr lang="en-NZ" dirty="0"/>
              <a:t>(NIV)</a:t>
            </a:r>
          </a:p>
          <a:p>
            <a:endParaRPr lang="en-NZ" dirty="0"/>
          </a:p>
        </p:txBody>
      </p:sp>
      <p:pic>
        <p:nvPicPr>
          <p:cNvPr id="11266" name="Picture 2" descr="Image result for God is listen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6" y="871538"/>
            <a:ext cx="9139504" cy="37861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14313" y="1"/>
            <a:ext cx="8643937" cy="871537"/>
          </a:xfrm>
        </p:spPr>
        <p:txBody>
          <a:bodyPr>
            <a:normAutofit/>
          </a:bodyPr>
          <a:lstStyle/>
          <a:p>
            <a:pPr algn="ctr"/>
            <a:r>
              <a:rPr lang="en-NZ" b="1" dirty="0">
                <a:solidFill>
                  <a:schemeClr val="bg1"/>
                </a:solidFill>
              </a:rPr>
              <a:t>Make Every Conversation Count</a:t>
            </a:r>
          </a:p>
        </p:txBody>
      </p:sp>
      <p:sp>
        <p:nvSpPr>
          <p:cNvPr id="5" name="Content Placeholder 2">
            <a:extLst>
              <a:ext uri="{FF2B5EF4-FFF2-40B4-BE49-F238E27FC236}">
                <a16:creationId xmlns:a16="http://schemas.microsoft.com/office/drawing/2014/main" id="{6144BEF6-A49C-EF04-DF98-1A8D4D9C6318}"/>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74523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
            <a:ext cx="7886700" cy="1185863"/>
          </a:xfrm>
        </p:spPr>
        <p:txBody>
          <a:bodyPr>
            <a:normAutofit/>
          </a:bodyPr>
          <a:lstStyle/>
          <a:p>
            <a:pPr algn="ctr"/>
            <a:r>
              <a:rPr lang="en-NZ" sz="3600" b="1" dirty="0">
                <a:solidFill>
                  <a:schemeClr val="bg1"/>
                </a:solidFill>
              </a:rPr>
              <a:t>Make Every Conversation Count</a:t>
            </a:r>
            <a:br>
              <a:rPr lang="en-NZ" sz="3600" b="1" dirty="0"/>
            </a:br>
            <a:r>
              <a:rPr lang="en-NZ" sz="3600" b="1" dirty="0"/>
              <a:t>God is…Watching and Listening!</a:t>
            </a:r>
            <a:endParaRPr lang="en-NZ" sz="3600" dirty="0"/>
          </a:p>
        </p:txBody>
      </p:sp>
      <p:sp>
        <p:nvSpPr>
          <p:cNvPr id="5" name="Content Placeholder 2">
            <a:extLst>
              <a:ext uri="{FF2B5EF4-FFF2-40B4-BE49-F238E27FC236}">
                <a16:creationId xmlns:a16="http://schemas.microsoft.com/office/drawing/2014/main" id="{DC6FB804-3917-31F9-7599-E7F0F406A53A}"/>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8433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
            <a:ext cx="7886700" cy="1185863"/>
          </a:xfrm>
        </p:spPr>
        <p:txBody>
          <a:bodyPr>
            <a:normAutofit/>
          </a:bodyPr>
          <a:lstStyle/>
          <a:p>
            <a:pPr algn="ctr"/>
            <a:r>
              <a:rPr lang="en-NZ" sz="3600" b="1" dirty="0">
                <a:solidFill>
                  <a:schemeClr val="bg1"/>
                </a:solidFill>
              </a:rPr>
              <a:t>Make Every Conversation Count</a:t>
            </a:r>
            <a:br>
              <a:rPr lang="en-NZ" sz="3600" b="1" dirty="0"/>
            </a:br>
            <a:r>
              <a:rPr lang="en-NZ" sz="3600" b="1" dirty="0"/>
              <a:t>God is…Watching and Listening!</a:t>
            </a:r>
            <a:endParaRPr lang="en-NZ" sz="3600" dirty="0"/>
          </a:p>
        </p:txBody>
      </p:sp>
      <p:pic>
        <p:nvPicPr>
          <p:cNvPr id="16388" name="Picture 4" descr="Image result for God is listen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643313" y="1839738"/>
            <a:ext cx="5192954" cy="383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C6FB804-3917-31F9-7599-E7F0F406A53A}"/>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63635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
            <a:ext cx="7886700" cy="1185863"/>
          </a:xfrm>
        </p:spPr>
        <p:txBody>
          <a:bodyPr>
            <a:normAutofit/>
          </a:bodyPr>
          <a:lstStyle/>
          <a:p>
            <a:pPr algn="ctr"/>
            <a:r>
              <a:rPr lang="en-NZ" sz="3600" b="1" dirty="0">
                <a:solidFill>
                  <a:schemeClr val="bg1"/>
                </a:solidFill>
              </a:rPr>
              <a:t>Make Every Conversation Count</a:t>
            </a:r>
            <a:br>
              <a:rPr lang="en-NZ" sz="3600" b="1" dirty="0"/>
            </a:br>
            <a:r>
              <a:rPr lang="en-NZ" sz="3600" b="1" dirty="0"/>
              <a:t>God is…Watching and Listening!</a:t>
            </a:r>
            <a:endParaRPr lang="en-NZ" sz="3600" dirty="0"/>
          </a:p>
        </p:txBody>
      </p:sp>
      <p:sp>
        <p:nvSpPr>
          <p:cNvPr id="3" name="Content Placeholder 2"/>
          <p:cNvSpPr>
            <a:spLocks noGrp="1"/>
          </p:cNvSpPr>
          <p:nvPr>
            <p:ph sz="half" idx="1"/>
          </p:nvPr>
        </p:nvSpPr>
        <p:spPr>
          <a:xfrm>
            <a:off x="314325" y="1414463"/>
            <a:ext cx="3328988" cy="5200649"/>
          </a:xfrm>
        </p:spPr>
        <p:txBody>
          <a:bodyPr>
            <a:normAutofit lnSpcReduction="10000"/>
          </a:bodyPr>
          <a:lstStyle/>
          <a:p>
            <a:r>
              <a:rPr lang="en-NZ" sz="3600" dirty="0"/>
              <a:t>1 Peter 3:12</a:t>
            </a:r>
          </a:p>
          <a:p>
            <a:r>
              <a:rPr lang="en-NZ" sz="3600" dirty="0"/>
              <a:t>For the eyes of the Lord are on the righteous and his ears are attentive to their prayer, but the face of the Lord is against those who do evil.”</a:t>
            </a:r>
          </a:p>
          <a:p>
            <a:endParaRPr lang="en-NZ" dirty="0"/>
          </a:p>
        </p:txBody>
      </p:sp>
      <p:pic>
        <p:nvPicPr>
          <p:cNvPr id="16388" name="Picture 4" descr="Image result for God is listen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643313" y="1839738"/>
            <a:ext cx="5192954" cy="383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C6FB804-3917-31F9-7599-E7F0F406A53A}"/>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00004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6357"/>
            <a:ext cx="7886700" cy="1786731"/>
          </a:xfrm>
        </p:spPr>
        <p:txBody>
          <a:bodyPr>
            <a:noAutofit/>
          </a:bodyPr>
          <a:lstStyle/>
          <a:p>
            <a:pPr algn="ctr"/>
            <a:r>
              <a:rPr lang="en-NZ" sz="3600" b="1" dirty="0">
                <a:solidFill>
                  <a:schemeClr val="bg1"/>
                </a:solidFill>
              </a:rPr>
              <a:t>Make Every Conversation Count</a:t>
            </a:r>
            <a:br>
              <a:rPr lang="en-NZ" sz="3600" b="1" dirty="0"/>
            </a:br>
            <a:r>
              <a:rPr lang="en-NZ" sz="3600" b="1" dirty="0"/>
              <a:t>                                                Easily </a:t>
            </a:r>
            <a:br>
              <a:rPr lang="en-NZ" sz="3600" b="1" dirty="0"/>
            </a:br>
            <a:r>
              <a:rPr lang="en-NZ" sz="3600" b="1" dirty="0"/>
              <a:t>                                                Distracted</a:t>
            </a:r>
            <a:endParaRPr lang="en-NZ" sz="3600" dirty="0"/>
          </a:p>
        </p:txBody>
      </p:sp>
      <p:sp>
        <p:nvSpPr>
          <p:cNvPr id="6" name="Content Placeholder 2">
            <a:extLst>
              <a:ext uri="{FF2B5EF4-FFF2-40B4-BE49-F238E27FC236}">
                <a16:creationId xmlns:a16="http://schemas.microsoft.com/office/drawing/2014/main" id="{1E8AE451-4302-0814-6348-79CFE378D68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98613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6357"/>
            <a:ext cx="7886700" cy="1786731"/>
          </a:xfrm>
        </p:spPr>
        <p:txBody>
          <a:bodyPr>
            <a:noAutofit/>
          </a:bodyPr>
          <a:lstStyle/>
          <a:p>
            <a:pPr algn="ctr"/>
            <a:r>
              <a:rPr lang="en-NZ" sz="3600" b="1" dirty="0">
                <a:solidFill>
                  <a:schemeClr val="bg1"/>
                </a:solidFill>
              </a:rPr>
              <a:t>Make Every Conversation Count</a:t>
            </a:r>
            <a:br>
              <a:rPr lang="en-NZ" sz="3600" b="1" dirty="0"/>
            </a:br>
            <a:r>
              <a:rPr lang="en-NZ" sz="3600" b="1" dirty="0"/>
              <a:t>                                                Easily </a:t>
            </a:r>
            <a:br>
              <a:rPr lang="en-NZ" sz="3600" b="1" dirty="0"/>
            </a:br>
            <a:r>
              <a:rPr lang="en-NZ" sz="3600" b="1" dirty="0"/>
              <a:t>                                                Distracted</a:t>
            </a:r>
            <a:endParaRPr lang="en-NZ" sz="3600" dirty="0"/>
          </a:p>
        </p:txBody>
      </p:sp>
      <p:pic>
        <p:nvPicPr>
          <p:cNvPr id="17410" name="Picture 2" descr="Image result for prayer distracte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72212" y="2375333"/>
            <a:ext cx="3157536" cy="20930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E8AE451-4302-0814-6348-79CFE378D68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55836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6357"/>
            <a:ext cx="7886700" cy="1786731"/>
          </a:xfrm>
        </p:spPr>
        <p:txBody>
          <a:bodyPr>
            <a:noAutofit/>
          </a:bodyPr>
          <a:lstStyle/>
          <a:p>
            <a:pPr algn="ctr"/>
            <a:r>
              <a:rPr lang="en-NZ" sz="3600" b="1" dirty="0">
                <a:solidFill>
                  <a:schemeClr val="bg1"/>
                </a:solidFill>
              </a:rPr>
              <a:t>Make Every Conversation Count</a:t>
            </a:r>
            <a:br>
              <a:rPr lang="en-NZ" sz="3600" b="1" dirty="0"/>
            </a:br>
            <a:r>
              <a:rPr lang="en-NZ" sz="3600" b="1" dirty="0"/>
              <a:t>                                                Easily </a:t>
            </a:r>
            <a:br>
              <a:rPr lang="en-NZ" sz="3600" b="1" dirty="0"/>
            </a:br>
            <a:r>
              <a:rPr lang="en-NZ" sz="3600" b="1" dirty="0"/>
              <a:t>                                                Distracted</a:t>
            </a:r>
            <a:endParaRPr lang="en-NZ" sz="3600" dirty="0"/>
          </a:p>
        </p:txBody>
      </p:sp>
      <p:pic>
        <p:nvPicPr>
          <p:cNvPr id="17410" name="Picture 2" descr="Image result for prayer distracte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72212" y="2375333"/>
            <a:ext cx="3157536" cy="209304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couldn't you stay awake for one hou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661860"/>
            <a:ext cx="6557963" cy="43387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E8AE451-4302-0814-6348-79CFE378D68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38718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6357"/>
            <a:ext cx="7886700" cy="1786731"/>
          </a:xfrm>
        </p:spPr>
        <p:txBody>
          <a:bodyPr>
            <a:noAutofit/>
          </a:bodyPr>
          <a:lstStyle/>
          <a:p>
            <a:pPr algn="ctr"/>
            <a:r>
              <a:rPr lang="en-NZ" sz="3600" b="1" dirty="0">
                <a:solidFill>
                  <a:schemeClr val="bg1"/>
                </a:solidFill>
              </a:rPr>
              <a:t>Make Every Conversation Count</a:t>
            </a:r>
            <a:br>
              <a:rPr lang="en-NZ" sz="3600" b="1" dirty="0"/>
            </a:br>
            <a:r>
              <a:rPr lang="en-NZ" sz="3600" b="1" dirty="0"/>
              <a:t>                                                Easily </a:t>
            </a:r>
            <a:br>
              <a:rPr lang="en-NZ" sz="3600" b="1" dirty="0"/>
            </a:br>
            <a:r>
              <a:rPr lang="en-NZ" sz="3600" b="1" dirty="0"/>
              <a:t>                                                Distracted</a:t>
            </a:r>
            <a:endParaRPr lang="en-NZ" sz="3600" dirty="0"/>
          </a:p>
        </p:txBody>
      </p:sp>
      <p:pic>
        <p:nvPicPr>
          <p:cNvPr id="17410" name="Picture 2" descr="Image result for prayer distracte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72212" y="2375333"/>
            <a:ext cx="3157536" cy="209304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couldn't you stay awake for one hou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661860"/>
            <a:ext cx="6557963" cy="433876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5000625"/>
            <a:ext cx="9144000" cy="185737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800" b="1" dirty="0">
                <a:latin typeface="+mn-lt"/>
              </a:rPr>
              <a:t>Matthew 26:40-41—</a:t>
            </a:r>
            <a:r>
              <a:rPr lang="en-NZ" sz="4800" b="1" baseline="30000" dirty="0">
                <a:latin typeface="+mn-lt"/>
              </a:rPr>
              <a:t>40</a:t>
            </a:r>
            <a:r>
              <a:rPr lang="en-NZ" sz="4800" b="1" dirty="0">
                <a:latin typeface="+mn-lt"/>
              </a:rPr>
              <a:t>Then he returned to his disciples and found them sleeping. “Couldn’t you men keep watch with me for one hour?” he asked Peter. </a:t>
            </a:r>
            <a:r>
              <a:rPr lang="en-NZ" sz="4800" b="1" baseline="30000" dirty="0">
                <a:latin typeface="+mn-lt"/>
              </a:rPr>
              <a:t>41</a:t>
            </a:r>
            <a:r>
              <a:rPr lang="en-NZ" sz="4800" b="1" dirty="0">
                <a:latin typeface="+mn-lt"/>
              </a:rPr>
              <a:t>“Watch and pray so that you will not fall into temptation. The spirit is willing, but the flesh is weak.” </a:t>
            </a:r>
            <a:r>
              <a:rPr lang="en-NZ" sz="1700" b="1" dirty="0"/>
              <a:t>(NIV)</a:t>
            </a:r>
          </a:p>
        </p:txBody>
      </p:sp>
      <p:sp>
        <p:nvSpPr>
          <p:cNvPr id="6" name="Content Placeholder 2">
            <a:extLst>
              <a:ext uri="{FF2B5EF4-FFF2-40B4-BE49-F238E27FC236}">
                <a16:creationId xmlns:a16="http://schemas.microsoft.com/office/drawing/2014/main" id="{1E8AE451-4302-0814-6348-79CFE378D68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20208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330"/>
            <a:ext cx="2471737" cy="5604669"/>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NZ" sz="4000" b="1" dirty="0">
                <a:solidFill>
                  <a:schemeClr val="tx1"/>
                </a:solidFill>
              </a:rPr>
              <a:t>Now He was telling them a parable to show that at all times they ought to pray and not to lose heart,</a:t>
            </a:r>
            <a:r>
              <a:rPr lang="en-NZ" b="1" dirty="0">
                <a:solidFill>
                  <a:schemeClr val="tx1"/>
                </a:solidFill>
              </a:rPr>
              <a:t> </a:t>
            </a:r>
            <a:r>
              <a:rPr lang="en-NZ" sz="1300" dirty="0">
                <a:solidFill>
                  <a:schemeClr val="tx1"/>
                </a:solidFill>
              </a:rPr>
              <a:t>(NASB)</a:t>
            </a:r>
          </a:p>
        </p:txBody>
      </p:sp>
      <p:pic>
        <p:nvPicPr>
          <p:cNvPr id="6146" name="Picture 2" descr="Image result for Luke 18: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1737" y="1253331"/>
            <a:ext cx="6672263" cy="56046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28650" y="114300"/>
            <a:ext cx="7886700" cy="1185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6" name="Content Placeholder 2">
            <a:extLst>
              <a:ext uri="{FF2B5EF4-FFF2-40B4-BE49-F238E27FC236}">
                <a16:creationId xmlns:a16="http://schemas.microsoft.com/office/drawing/2014/main" id="{5F5D39F0-2188-A4FB-A90D-42FBF2CD903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416666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330"/>
            <a:ext cx="2471737" cy="5604669"/>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NZ" sz="4000" b="1" dirty="0"/>
              <a:t>Now He was telling them a parable to show that at all times they ought to pray and not to lose heart,</a:t>
            </a:r>
            <a:r>
              <a:rPr lang="en-NZ" b="1" dirty="0"/>
              <a:t> </a:t>
            </a:r>
            <a:r>
              <a:rPr lang="en-NZ" sz="1300" dirty="0"/>
              <a:t>(NASB)</a:t>
            </a:r>
          </a:p>
        </p:txBody>
      </p:sp>
      <p:pic>
        <p:nvPicPr>
          <p:cNvPr id="6146" name="Picture 2" descr="Image result for Luke 18: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1737" y="1253331"/>
            <a:ext cx="6672263" cy="56046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28650" y="114300"/>
            <a:ext cx="7886700" cy="1185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6" name="Content Placeholder 2">
            <a:extLst>
              <a:ext uri="{FF2B5EF4-FFF2-40B4-BE49-F238E27FC236}">
                <a16:creationId xmlns:a16="http://schemas.microsoft.com/office/drawing/2014/main" id="{5F5D39F0-2188-A4FB-A90D-42FBF2CD903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19502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0980-7EA3-DBB6-D9AA-B3211A6EEEA3}"/>
              </a:ext>
            </a:extLst>
          </p:cNvPr>
          <p:cNvSpPr>
            <a:spLocks noGrp="1"/>
          </p:cNvSpPr>
          <p:nvPr>
            <p:ph type="ctrTitle"/>
          </p:nvPr>
        </p:nvSpPr>
        <p:spPr/>
        <p:txBody>
          <a:bodyPr>
            <a:normAutofit fontScale="90000"/>
          </a:bodyPr>
          <a:lstStyle/>
          <a:p>
            <a:r>
              <a:rPr lang="en-US" sz="6000" dirty="0"/>
              <a:t>Series: Talking to God</a:t>
            </a:r>
            <a:br>
              <a:rPr lang="en-US" sz="1200" dirty="0"/>
            </a:br>
            <a:br>
              <a:rPr lang="en-US" sz="6000" b="1" dirty="0"/>
            </a:br>
            <a:endParaRPr lang="en-NZ" dirty="0"/>
          </a:p>
        </p:txBody>
      </p:sp>
      <p:sp>
        <p:nvSpPr>
          <p:cNvPr id="3" name="Subtitle 2">
            <a:extLst>
              <a:ext uri="{FF2B5EF4-FFF2-40B4-BE49-F238E27FC236}">
                <a16:creationId xmlns:a16="http://schemas.microsoft.com/office/drawing/2014/main" id="{31DBC0BA-27E1-B9CD-B681-036B2997B8CD}"/>
              </a:ext>
            </a:extLst>
          </p:cNvPr>
          <p:cNvSpPr>
            <a:spLocks noGrp="1"/>
          </p:cNvSpPr>
          <p:nvPr>
            <p:ph type="subTitle" idx="1"/>
          </p:nvPr>
        </p:nvSpPr>
        <p:spPr/>
        <p:txBody>
          <a:bodyPr>
            <a:noAutofit/>
          </a:bodyPr>
          <a:lstStyle/>
          <a:p>
            <a:r>
              <a:rPr lang="en-US" sz="6000" b="1" dirty="0"/>
              <a:t>Part 1. “Make Every Conversation Count.”</a:t>
            </a:r>
            <a:endParaRPr lang="en-NZ" sz="6000" dirty="0"/>
          </a:p>
        </p:txBody>
      </p:sp>
    </p:spTree>
    <p:extLst>
      <p:ext uri="{BB962C8B-B14F-4D97-AF65-F5344CB8AC3E}">
        <p14:creationId xmlns:p14="http://schemas.microsoft.com/office/powerpoint/2010/main" val="222767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514350"/>
            <a:ext cx="4000500" cy="6343650"/>
          </a:xfrm>
        </p:spPr>
        <p:txBody>
          <a:bodyPr>
            <a:noAutofit/>
          </a:bodyPr>
          <a:lstStyle/>
          <a:p>
            <a:r>
              <a:rPr lang="en-NZ" sz="3200" dirty="0"/>
              <a:t>Luke 18:2-8</a:t>
            </a:r>
          </a:p>
          <a:p>
            <a:r>
              <a:rPr lang="en-NZ" sz="3200" b="1" baseline="30000" dirty="0"/>
              <a:t>2 </a:t>
            </a:r>
            <a:r>
              <a:rPr lang="en-NZ" sz="3200" dirty="0"/>
              <a:t>He said: “In a certain town there was a judge who neither feared God nor cared what people thought. </a:t>
            </a:r>
            <a:endParaRPr lang="en-NZ" sz="1200" dirty="0"/>
          </a:p>
        </p:txBody>
      </p:sp>
      <p:sp>
        <p:nvSpPr>
          <p:cNvPr id="12" name="Title 1"/>
          <p:cNvSpPr>
            <a:spLocks noGrp="1"/>
          </p:cNvSpPr>
          <p:nvPr>
            <p:ph type="title"/>
          </p:nvPr>
        </p:nvSpPr>
        <p:spPr>
          <a:xfrm>
            <a:off x="628650" y="1"/>
            <a:ext cx="7886700" cy="685800"/>
          </a:xfrm>
        </p:spPr>
        <p:txBody>
          <a:bodyPr>
            <a:normAutofit fontScale="90000"/>
          </a:bodyPr>
          <a:lstStyle/>
          <a:p>
            <a:pPr algn="ctr"/>
            <a:r>
              <a:rPr lang="en-NZ" b="1" dirty="0">
                <a:solidFill>
                  <a:schemeClr val="bg1"/>
                </a:solidFill>
              </a:rPr>
              <a:t>Make Every Conversation </a:t>
            </a:r>
            <a:r>
              <a:rPr lang="en-NZ" sz="4000" b="1" dirty="0">
                <a:solidFill>
                  <a:schemeClr val="bg1"/>
                </a:solidFill>
              </a:rPr>
              <a:t>Count</a:t>
            </a:r>
            <a:endParaRPr lang="en-NZ" sz="4000" dirty="0">
              <a:solidFill>
                <a:schemeClr val="bg1"/>
              </a:solidFill>
            </a:endParaRPr>
          </a:p>
        </p:txBody>
      </p:sp>
      <p:sp>
        <p:nvSpPr>
          <p:cNvPr id="5" name="Content Placeholder 2">
            <a:extLst>
              <a:ext uri="{FF2B5EF4-FFF2-40B4-BE49-F238E27FC236}">
                <a16:creationId xmlns:a16="http://schemas.microsoft.com/office/drawing/2014/main" id="{7C645609-CF06-EB85-5BC9-1350CED31E6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pic>
        <p:nvPicPr>
          <p:cNvPr id="7" name="Picture 4" descr="Image result for persistent widow">
            <a:extLst>
              <a:ext uri="{FF2B5EF4-FFF2-40B4-BE49-F238E27FC236}">
                <a16:creationId xmlns:a16="http://schemas.microsoft.com/office/drawing/2014/main" id="{36D5CA2F-DC70-AB19-EEAF-F1E404CEFD38}"/>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46747"/>
          <a:stretch/>
        </p:blipFill>
        <p:spPr bwMode="auto">
          <a:xfrm>
            <a:off x="3785124" y="1485900"/>
            <a:ext cx="2834040" cy="470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6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514350"/>
            <a:ext cx="4000500" cy="6343650"/>
          </a:xfrm>
        </p:spPr>
        <p:txBody>
          <a:bodyPr>
            <a:noAutofit/>
          </a:bodyPr>
          <a:lstStyle/>
          <a:p>
            <a:r>
              <a:rPr lang="en-NZ" sz="3200" dirty="0"/>
              <a:t>Luke 18:2-8</a:t>
            </a:r>
          </a:p>
          <a:p>
            <a:r>
              <a:rPr lang="en-NZ" sz="3200" b="1" baseline="30000" dirty="0"/>
              <a:t>2 </a:t>
            </a:r>
            <a:r>
              <a:rPr lang="en-NZ" sz="3200" dirty="0"/>
              <a:t>He said: “In a certain town there was a judge who neither feared God nor cared what people thought. </a:t>
            </a:r>
            <a:r>
              <a:rPr lang="en-NZ" sz="3200" b="1" baseline="30000" dirty="0"/>
              <a:t>3 </a:t>
            </a:r>
            <a:r>
              <a:rPr lang="en-NZ" sz="3200" dirty="0"/>
              <a:t>And there was a widow in that town who kept coming to him with the plea, ‘Grant me justice against my adversary.’ </a:t>
            </a:r>
            <a:r>
              <a:rPr lang="en-NZ" sz="1200" dirty="0"/>
              <a:t>(NIV)</a:t>
            </a:r>
          </a:p>
        </p:txBody>
      </p:sp>
      <p:sp>
        <p:nvSpPr>
          <p:cNvPr id="12" name="Title 1"/>
          <p:cNvSpPr>
            <a:spLocks noGrp="1"/>
          </p:cNvSpPr>
          <p:nvPr>
            <p:ph type="title"/>
          </p:nvPr>
        </p:nvSpPr>
        <p:spPr>
          <a:xfrm>
            <a:off x="628650" y="1"/>
            <a:ext cx="7886700" cy="685800"/>
          </a:xfrm>
        </p:spPr>
        <p:txBody>
          <a:bodyPr>
            <a:normAutofit fontScale="90000"/>
          </a:bodyPr>
          <a:lstStyle/>
          <a:p>
            <a:pPr algn="ctr"/>
            <a:r>
              <a:rPr lang="en-NZ" b="1" dirty="0">
                <a:solidFill>
                  <a:schemeClr val="bg1"/>
                </a:solidFill>
              </a:rPr>
              <a:t>Make Every Conversation </a:t>
            </a:r>
            <a:r>
              <a:rPr lang="en-NZ" sz="4000" b="1" dirty="0">
                <a:solidFill>
                  <a:schemeClr val="bg1"/>
                </a:solidFill>
              </a:rPr>
              <a:t>Count</a:t>
            </a:r>
            <a:endParaRPr lang="en-NZ" sz="4000" dirty="0">
              <a:solidFill>
                <a:schemeClr val="bg1"/>
              </a:solidFill>
            </a:endParaRPr>
          </a:p>
        </p:txBody>
      </p:sp>
      <p:pic>
        <p:nvPicPr>
          <p:cNvPr id="4100"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785124" y="1485900"/>
            <a:ext cx="5321834" cy="47005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C645609-CF06-EB85-5BC9-1350CED31E6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63029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900113"/>
            <a:ext cx="3875314" cy="5957886"/>
          </a:xfrm>
        </p:spPr>
        <p:txBody>
          <a:bodyPr>
            <a:normAutofit fontScale="92500" lnSpcReduction="20000"/>
          </a:bodyPr>
          <a:lstStyle/>
          <a:p>
            <a:r>
              <a:rPr lang="en-NZ" sz="3600" dirty="0"/>
              <a:t>Luke 18:2-8</a:t>
            </a:r>
          </a:p>
          <a:p>
            <a:r>
              <a:rPr lang="en-NZ" sz="3600" b="1" baseline="30000" dirty="0"/>
              <a:t>4 </a:t>
            </a:r>
            <a:r>
              <a:rPr lang="en-NZ" sz="3600" dirty="0"/>
              <a:t>“For some time he refused. But finally he said to himself, ‘Even though I don’t fear God or care what people think, </a:t>
            </a:r>
            <a:r>
              <a:rPr lang="en-NZ" sz="3600" b="1" baseline="30000" dirty="0">
                <a:solidFill>
                  <a:schemeClr val="bg1"/>
                </a:solidFill>
              </a:rPr>
              <a:t>5</a:t>
            </a:r>
            <a:r>
              <a:rPr lang="en-NZ" sz="3600" dirty="0">
                <a:solidFill>
                  <a:schemeClr val="bg1"/>
                </a:solidFill>
              </a:rPr>
              <a:t>yet because this widow keeps bothering me, I will see that she gets justice, so that she won’t eventually come and attack me!’”</a:t>
            </a:r>
            <a:r>
              <a:rPr lang="en-NZ" dirty="0">
                <a:solidFill>
                  <a:schemeClr val="bg1"/>
                </a:solidFill>
              </a:rPr>
              <a:t> </a:t>
            </a:r>
            <a:r>
              <a:rPr lang="en-NZ" sz="1200" dirty="0">
                <a:solidFill>
                  <a:schemeClr val="bg1"/>
                </a:solidFill>
              </a:rPr>
              <a:t>(NIV)</a:t>
            </a:r>
          </a:p>
          <a:p>
            <a:endParaRPr lang="en-NZ" dirty="0"/>
          </a:p>
        </p:txBody>
      </p:sp>
      <p:sp>
        <p:nvSpPr>
          <p:cNvPr id="4" name="Title 1"/>
          <p:cNvSpPr>
            <a:spLocks noGrp="1"/>
          </p:cNvSpPr>
          <p:nvPr>
            <p:ph type="title"/>
          </p:nvPr>
        </p:nvSpPr>
        <p:spPr>
          <a:xfrm>
            <a:off x="628650" y="1"/>
            <a:ext cx="7886700" cy="685800"/>
          </a:xfrm>
        </p:spPr>
        <p:txBody>
          <a:bodyPr>
            <a:normAutofit/>
          </a:bodyPr>
          <a:lstStyle/>
          <a:p>
            <a:pPr algn="ctr"/>
            <a:r>
              <a:rPr lang="en-NZ" sz="3600" b="1" dirty="0">
                <a:solidFill>
                  <a:schemeClr val="bg1"/>
                </a:solidFill>
              </a:rPr>
              <a:t>Make Every Conversation Count</a:t>
            </a:r>
            <a:endParaRPr lang="en-NZ" sz="3600" dirty="0">
              <a:solidFill>
                <a:schemeClr val="bg1"/>
              </a:solidFill>
            </a:endParaRPr>
          </a:p>
        </p:txBody>
      </p:sp>
      <p:pic>
        <p:nvPicPr>
          <p:cNvPr id="20482" name="Picture 2" descr="Related image"/>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50319"/>
          <a:stretch/>
        </p:blipFill>
        <p:spPr bwMode="auto">
          <a:xfrm>
            <a:off x="3828040" y="1504335"/>
            <a:ext cx="2641000" cy="49259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B7EFAD6-6233-440C-9924-22B3A1F6E723}"/>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27511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900113"/>
            <a:ext cx="3875314" cy="5957886"/>
          </a:xfrm>
        </p:spPr>
        <p:txBody>
          <a:bodyPr>
            <a:normAutofit fontScale="92500" lnSpcReduction="20000"/>
          </a:bodyPr>
          <a:lstStyle/>
          <a:p>
            <a:r>
              <a:rPr lang="en-NZ" sz="3600" dirty="0"/>
              <a:t>Luke 18:2-8</a:t>
            </a:r>
          </a:p>
          <a:p>
            <a:r>
              <a:rPr lang="en-NZ" sz="3600" b="1" baseline="30000" dirty="0"/>
              <a:t>4 </a:t>
            </a:r>
            <a:r>
              <a:rPr lang="en-NZ" sz="3600" dirty="0"/>
              <a:t>“For some time he refused. But finally he said to himself, ‘Even though I don’t fear God or care what people think, </a:t>
            </a:r>
            <a:r>
              <a:rPr lang="en-NZ" sz="3600" b="1" baseline="30000" dirty="0"/>
              <a:t>5</a:t>
            </a:r>
            <a:r>
              <a:rPr lang="en-NZ" sz="3600" dirty="0"/>
              <a:t>yet because this widow keeps bothering me, I will see that she gets justice, so that she won’t eventually come and attack me!’”</a:t>
            </a:r>
            <a:r>
              <a:rPr lang="en-NZ" dirty="0"/>
              <a:t> </a:t>
            </a:r>
            <a:r>
              <a:rPr lang="en-NZ" sz="1200" dirty="0"/>
              <a:t>(NIV)</a:t>
            </a:r>
          </a:p>
          <a:p>
            <a:endParaRPr lang="en-NZ" dirty="0"/>
          </a:p>
        </p:txBody>
      </p:sp>
      <p:sp>
        <p:nvSpPr>
          <p:cNvPr id="4" name="Title 1"/>
          <p:cNvSpPr>
            <a:spLocks noGrp="1"/>
          </p:cNvSpPr>
          <p:nvPr>
            <p:ph type="title"/>
          </p:nvPr>
        </p:nvSpPr>
        <p:spPr>
          <a:xfrm>
            <a:off x="628650" y="1"/>
            <a:ext cx="7886700" cy="685800"/>
          </a:xfrm>
        </p:spPr>
        <p:txBody>
          <a:bodyPr>
            <a:normAutofit/>
          </a:bodyPr>
          <a:lstStyle/>
          <a:p>
            <a:pPr algn="ctr"/>
            <a:r>
              <a:rPr lang="en-NZ" sz="3600" b="1" dirty="0">
                <a:solidFill>
                  <a:schemeClr val="bg1"/>
                </a:solidFill>
              </a:rPr>
              <a:t>Make Every Conversation Count</a:t>
            </a:r>
            <a:endParaRPr lang="en-NZ" sz="3600" dirty="0">
              <a:solidFill>
                <a:schemeClr val="bg1"/>
              </a:solidFill>
            </a:endParaRPr>
          </a:p>
        </p:txBody>
      </p:sp>
      <p:pic>
        <p:nvPicPr>
          <p:cNvPr id="20482" name="Picture 2" descr="Related imag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828039" y="1504335"/>
            <a:ext cx="5315961" cy="49259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B7EFAD6-6233-440C-9924-22B3A1F6E723}"/>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86938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614363"/>
            <a:ext cx="3903850" cy="6200773"/>
          </a:xfrm>
        </p:spPr>
        <p:txBody>
          <a:bodyPr>
            <a:normAutofit fontScale="92500" lnSpcReduction="10000"/>
          </a:bodyPr>
          <a:lstStyle/>
          <a:p>
            <a:r>
              <a:rPr lang="en-NZ" sz="3200" dirty="0"/>
              <a:t>Luke 18:2-8</a:t>
            </a:r>
          </a:p>
          <a:p>
            <a:r>
              <a:rPr lang="en-NZ" sz="3200" b="1" baseline="30000" dirty="0"/>
              <a:t>6</a:t>
            </a:r>
            <a:r>
              <a:rPr lang="en-NZ" sz="3200" dirty="0"/>
              <a:t>And the Lord said, “Listen to what the unjust judge says, </a:t>
            </a:r>
            <a:r>
              <a:rPr lang="en-NZ" sz="3200" b="1" baseline="30000" dirty="0"/>
              <a:t>7</a:t>
            </a:r>
            <a:r>
              <a:rPr lang="en-NZ" sz="3200" dirty="0"/>
              <a:t>And will not God bring about justice for his chosen ones, who cry out to him day and night? Will he keep putting them off? </a:t>
            </a:r>
            <a:r>
              <a:rPr lang="en-NZ" sz="3200" b="1" baseline="30000" dirty="0"/>
              <a:t>8 </a:t>
            </a:r>
            <a:r>
              <a:rPr lang="en-NZ" sz="3200" dirty="0"/>
              <a:t>I tell you, he will see that they get justice, and quickly. However, when the Son of Man comes, will he find faith on the earth?”</a:t>
            </a:r>
            <a:r>
              <a:rPr lang="en-NZ" dirty="0"/>
              <a:t> </a:t>
            </a:r>
            <a:r>
              <a:rPr lang="en-NZ" sz="1200" dirty="0"/>
              <a:t>(NIV)</a:t>
            </a:r>
          </a:p>
          <a:p>
            <a:endParaRPr lang="en-NZ" dirty="0"/>
          </a:p>
        </p:txBody>
      </p:sp>
      <p:sp>
        <p:nvSpPr>
          <p:cNvPr id="4" name="Title 1"/>
          <p:cNvSpPr>
            <a:spLocks noGrp="1"/>
          </p:cNvSpPr>
          <p:nvPr>
            <p:ph type="title"/>
          </p:nvPr>
        </p:nvSpPr>
        <p:spPr>
          <a:xfrm>
            <a:off x="628650" y="1"/>
            <a:ext cx="7886700" cy="685800"/>
          </a:xfrm>
        </p:spPr>
        <p:txBody>
          <a:bodyPr>
            <a:normAutofit/>
          </a:bodyPr>
          <a:lstStyle/>
          <a:p>
            <a:pPr algn="ctr"/>
            <a:r>
              <a:rPr lang="en-NZ" sz="3600" b="1" dirty="0">
                <a:solidFill>
                  <a:schemeClr val="bg1"/>
                </a:solidFill>
              </a:rPr>
              <a:t>Make Every Conversation Count</a:t>
            </a:r>
            <a:endParaRPr lang="en-NZ" sz="3600" dirty="0">
              <a:solidFill>
                <a:schemeClr val="bg1"/>
              </a:solidFill>
            </a:endParaRPr>
          </a:p>
        </p:txBody>
      </p:sp>
      <p:pic>
        <p:nvPicPr>
          <p:cNvPr id="19458" name="Picture 2"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903850" y="1165123"/>
            <a:ext cx="5240150" cy="553064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01309E2-221F-98D4-D383-7F4492D69C18}"/>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41480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43387" y="685801"/>
            <a:ext cx="4900613" cy="170021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NZ" sz="3100" b="1" dirty="0"/>
              <a:t>Jesus says in Luke 18:7: “Will not God give justice to his elect, who cry to him day and night?” </a:t>
            </a:r>
          </a:p>
        </p:txBody>
      </p:sp>
      <p:sp>
        <p:nvSpPr>
          <p:cNvPr id="9" name="Title 1"/>
          <p:cNvSpPr txBox="1">
            <a:spLocks/>
          </p:cNvSpPr>
          <p:nvPr/>
        </p:nvSpPr>
        <p:spPr>
          <a:xfrm>
            <a:off x="628650" y="1"/>
            <a:ext cx="78867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pic>
        <p:nvPicPr>
          <p:cNvPr id="5124"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30623" y="2386013"/>
            <a:ext cx="4912319" cy="41290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81F7AF6-03A2-82C1-29DE-AE976A17378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407244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71463" y="685801"/>
            <a:ext cx="3614737" cy="5829299"/>
          </a:xfrm>
        </p:spPr>
        <p:txBody>
          <a:bodyPr>
            <a:normAutofit fontScale="92500" lnSpcReduction="10000"/>
          </a:bodyPr>
          <a:lstStyle/>
          <a:p>
            <a:r>
              <a:rPr lang="en-NZ" sz="3600" i="1" dirty="0"/>
              <a:t>God will send justice:</a:t>
            </a:r>
          </a:p>
          <a:p>
            <a:r>
              <a:rPr lang="en-NZ" sz="3600" i="1" dirty="0">
                <a:solidFill>
                  <a:schemeClr val="bg1"/>
                </a:solidFill>
              </a:rPr>
              <a:t>Without us having to know the secret password</a:t>
            </a:r>
          </a:p>
          <a:p>
            <a:r>
              <a:rPr lang="en-NZ" sz="3600" i="1" dirty="0">
                <a:solidFill>
                  <a:schemeClr val="bg1"/>
                </a:solidFill>
              </a:rPr>
              <a:t>Or worry if he’s really hearing us</a:t>
            </a:r>
            <a:r>
              <a:rPr lang="en-NZ" sz="3600" dirty="0">
                <a:solidFill>
                  <a:schemeClr val="bg1"/>
                </a:solidFill>
              </a:rPr>
              <a:t>. </a:t>
            </a:r>
          </a:p>
          <a:p>
            <a:r>
              <a:rPr lang="en-NZ" sz="3600" dirty="0">
                <a:solidFill>
                  <a:schemeClr val="bg1"/>
                </a:solidFill>
              </a:rPr>
              <a:t>“I tell you,” Jesus continues, “he will give justice to them speedily” (Luke 18:8).</a:t>
            </a:r>
          </a:p>
          <a:p>
            <a:endParaRPr lang="en-NZ" dirty="0"/>
          </a:p>
        </p:txBody>
      </p:sp>
      <p:sp>
        <p:nvSpPr>
          <p:cNvPr id="4" name="Title 1"/>
          <p:cNvSpPr>
            <a:spLocks noGrp="1"/>
          </p:cNvSpPr>
          <p:nvPr>
            <p:ph type="title"/>
          </p:nvPr>
        </p:nvSpPr>
        <p:spPr>
          <a:xfrm>
            <a:off x="4243387" y="685801"/>
            <a:ext cx="4900613" cy="170021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NZ" sz="3100" b="1" dirty="0"/>
              <a:t>Jesus says in Luke 18:7: “Will not God give justice to his elect, who cry to him day and night?” </a:t>
            </a:r>
          </a:p>
        </p:txBody>
      </p:sp>
      <p:sp>
        <p:nvSpPr>
          <p:cNvPr id="9" name="Title 1"/>
          <p:cNvSpPr txBox="1">
            <a:spLocks/>
          </p:cNvSpPr>
          <p:nvPr/>
        </p:nvSpPr>
        <p:spPr>
          <a:xfrm>
            <a:off x="628650" y="1"/>
            <a:ext cx="78867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pic>
        <p:nvPicPr>
          <p:cNvPr id="5124"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30623" y="2386013"/>
            <a:ext cx="4912319" cy="41290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81F7AF6-03A2-82C1-29DE-AE976A17378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54066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71463" y="685801"/>
            <a:ext cx="3614737" cy="5829299"/>
          </a:xfrm>
        </p:spPr>
        <p:txBody>
          <a:bodyPr>
            <a:normAutofit fontScale="92500" lnSpcReduction="10000"/>
          </a:bodyPr>
          <a:lstStyle/>
          <a:p>
            <a:r>
              <a:rPr lang="en-NZ" sz="3600" i="1" dirty="0"/>
              <a:t>God will send justice:</a:t>
            </a:r>
          </a:p>
          <a:p>
            <a:r>
              <a:rPr lang="en-NZ" sz="3600" i="1" dirty="0"/>
              <a:t>Without us having to know the secret password</a:t>
            </a:r>
          </a:p>
          <a:p>
            <a:r>
              <a:rPr lang="en-NZ" sz="3600" i="1" dirty="0">
                <a:solidFill>
                  <a:schemeClr val="bg1"/>
                </a:solidFill>
              </a:rPr>
              <a:t>Or worry if he’s really hearing us</a:t>
            </a:r>
            <a:r>
              <a:rPr lang="en-NZ" sz="3600" dirty="0">
                <a:solidFill>
                  <a:schemeClr val="bg1"/>
                </a:solidFill>
              </a:rPr>
              <a:t>. </a:t>
            </a:r>
          </a:p>
          <a:p>
            <a:r>
              <a:rPr lang="en-NZ" sz="3600" dirty="0">
                <a:solidFill>
                  <a:schemeClr val="bg1"/>
                </a:solidFill>
              </a:rPr>
              <a:t>“I tell you,” Jesus continues, “he will give justice to them speedily” (Luke 18:8).</a:t>
            </a:r>
          </a:p>
          <a:p>
            <a:endParaRPr lang="en-NZ" dirty="0"/>
          </a:p>
        </p:txBody>
      </p:sp>
      <p:sp>
        <p:nvSpPr>
          <p:cNvPr id="4" name="Title 1"/>
          <p:cNvSpPr>
            <a:spLocks noGrp="1"/>
          </p:cNvSpPr>
          <p:nvPr>
            <p:ph type="title"/>
          </p:nvPr>
        </p:nvSpPr>
        <p:spPr>
          <a:xfrm>
            <a:off x="4243387" y="685801"/>
            <a:ext cx="4900613" cy="170021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NZ" sz="3100" b="1" dirty="0"/>
              <a:t>Jesus says in Luke 18:7: “Will not God give justice to his elect, who cry to him day and night?” </a:t>
            </a:r>
          </a:p>
        </p:txBody>
      </p:sp>
      <p:sp>
        <p:nvSpPr>
          <p:cNvPr id="9" name="Title 1"/>
          <p:cNvSpPr txBox="1">
            <a:spLocks/>
          </p:cNvSpPr>
          <p:nvPr/>
        </p:nvSpPr>
        <p:spPr>
          <a:xfrm>
            <a:off x="628650" y="1"/>
            <a:ext cx="78867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pic>
        <p:nvPicPr>
          <p:cNvPr id="5124"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30623" y="2386013"/>
            <a:ext cx="4912319" cy="41290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81F7AF6-03A2-82C1-29DE-AE976A17378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46670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71463" y="685801"/>
            <a:ext cx="3614737" cy="5829299"/>
          </a:xfrm>
        </p:spPr>
        <p:txBody>
          <a:bodyPr>
            <a:normAutofit fontScale="92500" lnSpcReduction="10000"/>
          </a:bodyPr>
          <a:lstStyle/>
          <a:p>
            <a:r>
              <a:rPr lang="en-NZ" sz="3600" i="1" dirty="0"/>
              <a:t>God will send justice:</a:t>
            </a:r>
          </a:p>
          <a:p>
            <a:r>
              <a:rPr lang="en-NZ" sz="3600" i="1" dirty="0"/>
              <a:t>Without us having to know the secret password</a:t>
            </a:r>
          </a:p>
          <a:p>
            <a:r>
              <a:rPr lang="en-NZ" sz="3600" i="1" dirty="0"/>
              <a:t>Or worry if he’s really hearing us</a:t>
            </a:r>
            <a:r>
              <a:rPr lang="en-NZ" sz="3600" dirty="0"/>
              <a:t>. </a:t>
            </a:r>
          </a:p>
          <a:p>
            <a:r>
              <a:rPr lang="en-NZ" sz="3600" dirty="0">
                <a:solidFill>
                  <a:schemeClr val="bg1"/>
                </a:solidFill>
              </a:rPr>
              <a:t>“I tell you,” Jesus continues, “he will give justice to them speedily” (Luke 18:8).</a:t>
            </a:r>
          </a:p>
          <a:p>
            <a:endParaRPr lang="en-NZ" dirty="0"/>
          </a:p>
        </p:txBody>
      </p:sp>
      <p:sp>
        <p:nvSpPr>
          <p:cNvPr id="4" name="Title 1"/>
          <p:cNvSpPr>
            <a:spLocks noGrp="1"/>
          </p:cNvSpPr>
          <p:nvPr>
            <p:ph type="title"/>
          </p:nvPr>
        </p:nvSpPr>
        <p:spPr>
          <a:xfrm>
            <a:off x="4243387" y="685801"/>
            <a:ext cx="4900613" cy="170021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NZ" sz="3100" b="1" dirty="0"/>
              <a:t>Jesus says in Luke 18:7: “Will not God give justice to his elect, who cry to him day and night?” </a:t>
            </a:r>
          </a:p>
        </p:txBody>
      </p:sp>
      <p:sp>
        <p:nvSpPr>
          <p:cNvPr id="9" name="Title 1"/>
          <p:cNvSpPr txBox="1">
            <a:spLocks/>
          </p:cNvSpPr>
          <p:nvPr/>
        </p:nvSpPr>
        <p:spPr>
          <a:xfrm>
            <a:off x="628650" y="1"/>
            <a:ext cx="78867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pic>
        <p:nvPicPr>
          <p:cNvPr id="5124"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30623" y="2386013"/>
            <a:ext cx="4912319" cy="41290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81F7AF6-03A2-82C1-29DE-AE976A17378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68041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71463" y="685801"/>
            <a:ext cx="3614737" cy="5829299"/>
          </a:xfrm>
        </p:spPr>
        <p:txBody>
          <a:bodyPr>
            <a:normAutofit fontScale="92500" lnSpcReduction="10000"/>
          </a:bodyPr>
          <a:lstStyle/>
          <a:p>
            <a:r>
              <a:rPr lang="en-NZ" sz="3600" i="1" dirty="0"/>
              <a:t>God will send justice:</a:t>
            </a:r>
          </a:p>
          <a:p>
            <a:r>
              <a:rPr lang="en-NZ" sz="3600" i="1" dirty="0"/>
              <a:t>Without us having to know the secret password</a:t>
            </a:r>
          </a:p>
          <a:p>
            <a:r>
              <a:rPr lang="en-NZ" sz="3600" i="1" dirty="0"/>
              <a:t>Or worry if he’s really hearing us</a:t>
            </a:r>
            <a:r>
              <a:rPr lang="en-NZ" sz="3600" dirty="0"/>
              <a:t>. </a:t>
            </a:r>
          </a:p>
          <a:p>
            <a:r>
              <a:rPr lang="en-NZ" sz="3600" dirty="0"/>
              <a:t>“I tell you,” Jesus continues, “he will give justice to them speedily” (Luke 18:8).</a:t>
            </a:r>
          </a:p>
          <a:p>
            <a:endParaRPr lang="en-NZ" dirty="0"/>
          </a:p>
        </p:txBody>
      </p:sp>
      <p:sp>
        <p:nvSpPr>
          <p:cNvPr id="4" name="Title 1"/>
          <p:cNvSpPr>
            <a:spLocks noGrp="1"/>
          </p:cNvSpPr>
          <p:nvPr>
            <p:ph type="title"/>
          </p:nvPr>
        </p:nvSpPr>
        <p:spPr>
          <a:xfrm>
            <a:off x="4243387" y="685801"/>
            <a:ext cx="4900613" cy="170021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NZ" sz="3100" b="1" dirty="0"/>
              <a:t>Jesus says in Luke 18:7: “Will not God give justice to his elect, who cry to him day and night?” </a:t>
            </a:r>
          </a:p>
        </p:txBody>
      </p:sp>
      <p:sp>
        <p:nvSpPr>
          <p:cNvPr id="9" name="Title 1"/>
          <p:cNvSpPr txBox="1">
            <a:spLocks/>
          </p:cNvSpPr>
          <p:nvPr/>
        </p:nvSpPr>
        <p:spPr>
          <a:xfrm>
            <a:off x="628650" y="1"/>
            <a:ext cx="78867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pic>
        <p:nvPicPr>
          <p:cNvPr id="5124" name="Picture 4" descr="Image result for persistent wido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30623" y="2386013"/>
            <a:ext cx="4912319" cy="41290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81F7AF6-03A2-82C1-29DE-AE976A173787}"/>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72532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3815"/>
            <a:ext cx="8643937" cy="1325563"/>
          </a:xfrm>
        </p:spPr>
        <p:txBody>
          <a:bodyPr/>
          <a:lstStyle/>
          <a:p>
            <a:pPr algn="ctr"/>
            <a:r>
              <a:rPr lang="en-NZ" sz="4000" b="1" dirty="0">
                <a:solidFill>
                  <a:schemeClr val="bg1"/>
                </a:solidFill>
              </a:rPr>
              <a:t>Make Every Conversation Count</a:t>
            </a:r>
            <a:br>
              <a:rPr lang="en-NZ" b="1" dirty="0"/>
            </a:br>
            <a:r>
              <a:rPr lang="en-NZ" b="1" dirty="0"/>
              <a:t>A Time to be Silent…</a:t>
            </a:r>
          </a:p>
        </p:txBody>
      </p:sp>
      <p:sp>
        <p:nvSpPr>
          <p:cNvPr id="5" name="Content Placeholder 2">
            <a:extLst>
              <a:ext uri="{FF2B5EF4-FFF2-40B4-BE49-F238E27FC236}">
                <a16:creationId xmlns:a16="http://schemas.microsoft.com/office/drawing/2014/main" id="{B7AFC424-24AF-F2B0-A728-904096300889}"/>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99175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714625"/>
            <a:ext cx="3943350" cy="4143374"/>
          </a:xfrm>
        </p:spPr>
        <p:txBody>
          <a:bodyPr>
            <a:normAutofit fontScale="92500"/>
          </a:bodyPr>
          <a:lstStyle/>
          <a:p>
            <a:pPr marL="0" indent="0">
              <a:buNone/>
            </a:pPr>
            <a:r>
              <a:rPr lang="en-NZ" sz="3000" b="1" dirty="0"/>
              <a:t>1. No place for babbling    on without thought:</a:t>
            </a:r>
          </a:p>
          <a:p>
            <a:r>
              <a:rPr lang="en-NZ" sz="3000" b="1" dirty="0">
                <a:solidFill>
                  <a:schemeClr val="bg1"/>
                </a:solidFill>
              </a:rPr>
              <a:t>Matthew 6:7—“And when you are praying, do not use meaningless repetition as the Gentiles do, for they suppose that they will be heard for  their many words. </a:t>
            </a:r>
            <a:r>
              <a:rPr lang="en-NZ" sz="1300" dirty="0">
                <a:solidFill>
                  <a:schemeClr val="bg1"/>
                </a:solidFill>
              </a:rPr>
              <a:t>(NASB)</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44C92921-D6B4-A90F-C752-B7EA0573886A}"/>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888405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714625"/>
            <a:ext cx="3943350" cy="4143374"/>
          </a:xfrm>
        </p:spPr>
        <p:txBody>
          <a:bodyPr>
            <a:normAutofit fontScale="92500"/>
          </a:bodyPr>
          <a:lstStyle/>
          <a:p>
            <a:pPr marL="0" indent="0">
              <a:buNone/>
            </a:pPr>
            <a:r>
              <a:rPr lang="en-NZ" sz="3000" b="1" dirty="0"/>
              <a:t>1. No place for babbling    on without thought:</a:t>
            </a:r>
          </a:p>
          <a:p>
            <a:r>
              <a:rPr lang="en-NZ" sz="3000" b="1" dirty="0"/>
              <a:t>Matthew 6:7—“And when you are praying, do not use meaningless repetition as the Gentiles do, for they suppose that they will be heard for  their many words. </a:t>
            </a:r>
            <a:r>
              <a:rPr lang="en-NZ" sz="1300" dirty="0"/>
              <a:t>(NASB)</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44C92921-D6B4-A90F-C752-B7EA0573886A}"/>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40986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1" y="2505077"/>
            <a:ext cx="4086225" cy="4352922"/>
          </a:xfrm>
        </p:spPr>
        <p:txBody>
          <a:bodyPr>
            <a:noAutofit/>
          </a:bodyPr>
          <a:lstStyle/>
          <a:p>
            <a:pPr marL="0" indent="0">
              <a:buNone/>
            </a:pPr>
            <a:r>
              <a:rPr lang="en-NZ" sz="3000" b="1" dirty="0"/>
              <a:t>2. According to God’s will…</a:t>
            </a:r>
          </a:p>
          <a:p>
            <a:r>
              <a:rPr lang="en-NZ" sz="3000" b="1" dirty="0">
                <a:solidFill>
                  <a:schemeClr val="bg1"/>
                </a:solidFill>
              </a:rPr>
              <a:t>1 John 5:14</a:t>
            </a:r>
          </a:p>
          <a:p>
            <a:r>
              <a:rPr lang="en-NZ" sz="3000" b="1" dirty="0">
                <a:solidFill>
                  <a:schemeClr val="bg1"/>
                </a:solidFill>
              </a:rPr>
              <a:t>This is the confidence we have in approaching God: that if we ask anything according to his will, he hears us.</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4278EFF8-60D7-D14F-DBF2-1174C77524F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750560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1" y="2505077"/>
            <a:ext cx="4086225" cy="4352922"/>
          </a:xfrm>
        </p:spPr>
        <p:txBody>
          <a:bodyPr>
            <a:noAutofit/>
          </a:bodyPr>
          <a:lstStyle/>
          <a:p>
            <a:pPr marL="0" indent="0">
              <a:buNone/>
            </a:pPr>
            <a:r>
              <a:rPr lang="en-NZ" sz="3000" b="1" dirty="0"/>
              <a:t>2. According to God’s will…</a:t>
            </a:r>
          </a:p>
          <a:p>
            <a:r>
              <a:rPr lang="en-NZ" sz="3000" b="1" dirty="0"/>
              <a:t>1 John 5:14</a:t>
            </a:r>
          </a:p>
          <a:p>
            <a:r>
              <a:rPr lang="en-NZ" sz="3000" b="1" dirty="0"/>
              <a:t>This is the confidence we have in approaching God: that if we ask anything according to his will, he hears us.</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4278EFF8-60D7-D14F-DBF2-1174C77524F2}"/>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734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a:bodyPr>
          <a:lstStyle/>
          <a:p>
            <a:pPr marL="0" indent="0">
              <a:buNone/>
            </a:pPr>
            <a:r>
              <a:rPr lang="en-NZ" b="1" dirty="0"/>
              <a:t>3. Not according to our selfish desires…</a:t>
            </a:r>
          </a:p>
          <a:p>
            <a:r>
              <a:rPr lang="en-NZ" b="1" dirty="0">
                <a:solidFill>
                  <a:schemeClr val="bg1"/>
                </a:solidFill>
              </a:rPr>
              <a:t>James 4:3</a:t>
            </a:r>
          </a:p>
          <a:p>
            <a:r>
              <a:rPr lang="en-NZ" b="1" baseline="30000" dirty="0">
                <a:solidFill>
                  <a:schemeClr val="bg1"/>
                </a:solidFill>
              </a:rPr>
              <a:t>3 </a:t>
            </a:r>
            <a:r>
              <a:rPr lang="en-NZ" b="1" dirty="0">
                <a:solidFill>
                  <a:schemeClr val="bg1"/>
                </a:solidFill>
              </a:rPr>
              <a:t>When you ask, you do not receive, because you ask with wrong motives, that you may spend what you get on your pleasures. </a:t>
            </a:r>
            <a:r>
              <a:rPr lang="en-NZ" sz="1300" b="1" dirty="0">
                <a:solidFill>
                  <a:schemeClr val="bg1"/>
                </a:solidFill>
              </a:rPr>
              <a:t>(NIV)</a:t>
            </a:r>
          </a:p>
          <a:p>
            <a:endParaRPr lang="en-NZ" b="1" dirty="0"/>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FEAFE315-7EDA-6936-E6B6-5B111C94E2D6}"/>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286750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a:bodyPr>
          <a:lstStyle/>
          <a:p>
            <a:pPr marL="0" indent="0">
              <a:buNone/>
            </a:pPr>
            <a:r>
              <a:rPr lang="en-NZ" b="1" dirty="0"/>
              <a:t>3. Not according to our selfish desires…</a:t>
            </a:r>
          </a:p>
          <a:p>
            <a:r>
              <a:rPr lang="en-NZ" b="1" dirty="0"/>
              <a:t>James 4:3</a:t>
            </a:r>
          </a:p>
          <a:p>
            <a:r>
              <a:rPr lang="en-NZ" b="1" baseline="30000" dirty="0"/>
              <a:t>3 </a:t>
            </a:r>
            <a:r>
              <a:rPr lang="en-NZ" b="1" dirty="0"/>
              <a:t>When you ask, you do not receive, because you ask with wrong motives, that you may spend what you get on your pleasures. </a:t>
            </a:r>
            <a:r>
              <a:rPr lang="en-NZ" sz="1300" b="1" dirty="0"/>
              <a:t>(NIV)</a:t>
            </a:r>
          </a:p>
          <a:p>
            <a:endParaRPr lang="en-NZ" b="1" dirty="0"/>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FEAFE315-7EDA-6936-E6B6-5B111C94E2D6}"/>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63680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fontScale="92500" lnSpcReduction="10000"/>
          </a:bodyPr>
          <a:lstStyle/>
          <a:p>
            <a:pPr marL="0" indent="0">
              <a:buNone/>
            </a:pPr>
            <a:r>
              <a:rPr lang="en-NZ" b="1" dirty="0"/>
              <a:t>4. Seclusion</a:t>
            </a:r>
          </a:p>
          <a:p>
            <a:r>
              <a:rPr lang="en-NZ" b="1" dirty="0"/>
              <a:t> </a:t>
            </a:r>
            <a:r>
              <a:rPr lang="en-NZ" b="1" dirty="0">
                <a:solidFill>
                  <a:schemeClr val="bg1"/>
                </a:solidFill>
              </a:rPr>
              <a:t>Matthew 6:6</a:t>
            </a:r>
          </a:p>
          <a:p>
            <a:r>
              <a:rPr lang="en-NZ" b="1" dirty="0">
                <a:solidFill>
                  <a:schemeClr val="bg1"/>
                </a:solidFill>
              </a:rPr>
              <a:t>But when you pray, go into your room, close the door and pray to your Father, who is unseen. Then your Father, who sees what is done in secret, will reward you. </a:t>
            </a:r>
            <a:r>
              <a:rPr lang="en-NZ" sz="1300" b="1" dirty="0">
                <a:solidFill>
                  <a:schemeClr val="bg1"/>
                </a:solidFill>
              </a:rPr>
              <a:t>(NIV)</a:t>
            </a:r>
          </a:p>
          <a:p>
            <a:r>
              <a:rPr lang="en-NZ" b="1" dirty="0">
                <a:solidFill>
                  <a:schemeClr val="bg1"/>
                </a:solidFill>
              </a:rPr>
              <a:t>Remember, the devil follows you in!</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170FDE2A-0F85-F62D-0517-E1503A124F24}"/>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19690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fontScale="92500" lnSpcReduction="10000"/>
          </a:bodyPr>
          <a:lstStyle/>
          <a:p>
            <a:pPr marL="0" indent="0">
              <a:buNone/>
            </a:pPr>
            <a:r>
              <a:rPr lang="en-NZ" b="1" dirty="0"/>
              <a:t>4. Seclusion</a:t>
            </a:r>
          </a:p>
          <a:p>
            <a:r>
              <a:rPr lang="en-NZ" b="1" dirty="0"/>
              <a:t> Matthew 6:6</a:t>
            </a:r>
          </a:p>
          <a:p>
            <a:r>
              <a:rPr lang="en-NZ" b="1" dirty="0"/>
              <a:t>But when you pray, go into your room, close the door and pray to your Father, who is unseen. Then your Father, who sees what is done in secret, will reward you. </a:t>
            </a:r>
            <a:r>
              <a:rPr lang="en-NZ" sz="1300" b="1" dirty="0"/>
              <a:t>(NIV)</a:t>
            </a:r>
          </a:p>
          <a:p>
            <a:r>
              <a:rPr lang="en-NZ" b="1" dirty="0">
                <a:solidFill>
                  <a:schemeClr val="bg1"/>
                </a:solidFill>
              </a:rPr>
              <a:t>Remember, the devil follows you in!</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170FDE2A-0F85-F62D-0517-E1503A124F24}"/>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779868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fontScale="92500" lnSpcReduction="10000"/>
          </a:bodyPr>
          <a:lstStyle/>
          <a:p>
            <a:pPr marL="0" indent="0">
              <a:buNone/>
            </a:pPr>
            <a:r>
              <a:rPr lang="en-NZ" b="1" dirty="0"/>
              <a:t>4. Seclusion</a:t>
            </a:r>
          </a:p>
          <a:p>
            <a:r>
              <a:rPr lang="en-NZ" b="1" dirty="0"/>
              <a:t> Matthew 6:6</a:t>
            </a:r>
          </a:p>
          <a:p>
            <a:r>
              <a:rPr lang="en-NZ" b="1" dirty="0"/>
              <a:t>But when you pray, go into your room, close the door and pray to your Father, who is unseen. Then your Father, who sees what is done in secret, will reward you. </a:t>
            </a:r>
            <a:r>
              <a:rPr lang="en-NZ" sz="1300" b="1" dirty="0"/>
              <a:t>(NIV)</a:t>
            </a:r>
          </a:p>
          <a:p>
            <a:r>
              <a:rPr lang="en-NZ" b="1" dirty="0"/>
              <a:t>Remember, the devil follows you in!</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170FDE2A-0F85-F62D-0517-E1503A124F24}"/>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649563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a:bodyPr>
          <a:lstStyle/>
          <a:p>
            <a:pPr marL="514350" indent="-514350">
              <a:buAutoNum type="arabicPeriod" startAt="5"/>
            </a:pPr>
            <a:r>
              <a:rPr lang="en-NZ" b="1" dirty="0"/>
              <a:t>Opportunities </a:t>
            </a:r>
          </a:p>
          <a:p>
            <a:r>
              <a:rPr lang="en-NZ" b="1" dirty="0">
                <a:solidFill>
                  <a:schemeClr val="bg1"/>
                </a:solidFill>
              </a:rPr>
              <a:t>1 Corinthians 16:9</a:t>
            </a:r>
          </a:p>
          <a:p>
            <a:r>
              <a:rPr lang="en-NZ" b="1" dirty="0">
                <a:solidFill>
                  <a:schemeClr val="bg1"/>
                </a:solidFill>
              </a:rPr>
              <a:t>because a  great door for effective work has opened to me, and there are many who oppose me. (NIV)</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22C0AC24-9E76-E3F8-7599-8532F30398B4}"/>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0013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3815"/>
            <a:ext cx="8643937" cy="1325563"/>
          </a:xfrm>
        </p:spPr>
        <p:txBody>
          <a:bodyPr/>
          <a:lstStyle/>
          <a:p>
            <a:pPr algn="ctr"/>
            <a:r>
              <a:rPr lang="en-NZ" sz="4000" b="1" dirty="0">
                <a:solidFill>
                  <a:schemeClr val="bg1"/>
                </a:solidFill>
              </a:rPr>
              <a:t>Make Every Conversation Count</a:t>
            </a:r>
            <a:br>
              <a:rPr lang="en-NZ" b="1" dirty="0"/>
            </a:br>
            <a:r>
              <a:rPr lang="en-NZ" b="1" dirty="0"/>
              <a:t>A Time to be Silent…</a:t>
            </a:r>
          </a:p>
        </p:txBody>
      </p:sp>
      <p:pic>
        <p:nvPicPr>
          <p:cNvPr id="14340" name="Picture 4" descr="Image result for Psalm 46:10"/>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0802"/>
          <a:stretch/>
        </p:blipFill>
        <p:spPr bwMode="auto">
          <a:xfrm>
            <a:off x="937948" y="1349378"/>
            <a:ext cx="7368116" cy="34389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7AFC424-24AF-F2B0-A728-904096300889}"/>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297351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179514"/>
            <a:ext cx="3443287" cy="1325563"/>
          </a:xfrm>
        </p:spPr>
        <p:txBody>
          <a:bodyPr>
            <a:normAutofit/>
          </a:bodyPr>
          <a:lstStyle/>
          <a:p>
            <a:pPr algn="ctr"/>
            <a:r>
              <a:rPr lang="en-NZ" sz="3600" b="1" dirty="0"/>
              <a:t>Conversations with a purpose  </a:t>
            </a:r>
          </a:p>
        </p:txBody>
      </p:sp>
      <p:sp>
        <p:nvSpPr>
          <p:cNvPr id="3" name="Content Placeholder 2"/>
          <p:cNvSpPr>
            <a:spLocks noGrp="1"/>
          </p:cNvSpPr>
          <p:nvPr>
            <p:ph sz="half" idx="1"/>
          </p:nvPr>
        </p:nvSpPr>
        <p:spPr>
          <a:xfrm>
            <a:off x="0" y="2505077"/>
            <a:ext cx="3943350" cy="4352922"/>
          </a:xfrm>
        </p:spPr>
        <p:txBody>
          <a:bodyPr>
            <a:normAutofit/>
          </a:bodyPr>
          <a:lstStyle/>
          <a:p>
            <a:pPr marL="514350" indent="-514350">
              <a:buAutoNum type="arabicPeriod" startAt="5"/>
            </a:pPr>
            <a:r>
              <a:rPr lang="en-NZ" b="1" dirty="0"/>
              <a:t>Opportunities </a:t>
            </a:r>
          </a:p>
          <a:p>
            <a:r>
              <a:rPr lang="en-NZ" b="1" dirty="0"/>
              <a:t>1 Corinthians 16:9</a:t>
            </a:r>
          </a:p>
          <a:p>
            <a:r>
              <a:rPr lang="en-NZ" b="1" dirty="0"/>
              <a:t>because a  great door for effective work has opened to me, and there are many who oppose me. (NIV)</a:t>
            </a:r>
          </a:p>
        </p:txBody>
      </p:sp>
      <p:pic>
        <p:nvPicPr>
          <p:cNvPr id="5" name="Picture 2" descr="http://enrichmentjournal.ag.org/images/201302_images/400/201302_016_Fast_ar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686" r="31768"/>
          <a:stretch/>
        </p:blipFill>
        <p:spPr bwMode="auto">
          <a:xfrm>
            <a:off x="3943350" y="0"/>
            <a:ext cx="520065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437" y="0"/>
            <a:ext cx="3729038" cy="1179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endParaRPr lang="en-NZ" dirty="0">
              <a:solidFill>
                <a:schemeClr val="bg1"/>
              </a:solidFill>
            </a:endParaRPr>
          </a:p>
        </p:txBody>
      </p:sp>
      <p:sp>
        <p:nvSpPr>
          <p:cNvPr id="7" name="Content Placeholder 2">
            <a:extLst>
              <a:ext uri="{FF2B5EF4-FFF2-40B4-BE49-F238E27FC236}">
                <a16:creationId xmlns:a16="http://schemas.microsoft.com/office/drawing/2014/main" id="{22C0AC24-9E76-E3F8-7599-8532F30398B4}"/>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52530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1436" y="1"/>
            <a:ext cx="8508507" cy="1542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p>
          <a:p>
            <a:pPr algn="ctr"/>
            <a:r>
              <a:rPr lang="en-NZ" b="1" dirty="0"/>
              <a:t>Speaking Face to Face…</a:t>
            </a:r>
            <a:endParaRPr lang="en-NZ" dirty="0"/>
          </a:p>
        </p:txBody>
      </p:sp>
      <p:sp>
        <p:nvSpPr>
          <p:cNvPr id="4" name="Content Placeholder 2">
            <a:extLst>
              <a:ext uri="{FF2B5EF4-FFF2-40B4-BE49-F238E27FC236}">
                <a16:creationId xmlns:a16="http://schemas.microsoft.com/office/drawing/2014/main" id="{A094C2D7-F441-89EA-1360-B460F96E749D}"/>
              </a:ext>
            </a:extLst>
          </p:cNvPr>
          <p:cNvSpPr>
            <a:spLocks noGrp="1"/>
          </p:cNvSpPr>
          <p:nvPr>
            <p:ph sz="half" idx="1"/>
          </p:nvPr>
        </p:nvSpPr>
        <p:spPr>
          <a:xfrm>
            <a:off x="0" y="0"/>
            <a:ext cx="9144000" cy="409433"/>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90501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eep &amp;amp; goats 3"/>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9690" t="26592" r="18751" b="24456"/>
          <a:stretch/>
        </p:blipFill>
        <p:spPr bwMode="auto">
          <a:xfrm>
            <a:off x="506905" y="1542923"/>
            <a:ext cx="8073038" cy="48197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71436" y="1"/>
            <a:ext cx="8508507" cy="1542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b="1" dirty="0">
                <a:solidFill>
                  <a:schemeClr val="bg1"/>
                </a:solidFill>
              </a:rPr>
              <a:t>Make Every Conversation Count</a:t>
            </a:r>
          </a:p>
          <a:p>
            <a:pPr algn="ctr"/>
            <a:r>
              <a:rPr lang="en-NZ" b="1" dirty="0"/>
              <a:t>Speaking Face to Face…</a:t>
            </a:r>
            <a:endParaRPr lang="en-NZ" dirty="0"/>
          </a:p>
        </p:txBody>
      </p:sp>
      <p:sp>
        <p:nvSpPr>
          <p:cNvPr id="4" name="Content Placeholder 2">
            <a:extLst>
              <a:ext uri="{FF2B5EF4-FFF2-40B4-BE49-F238E27FC236}">
                <a16:creationId xmlns:a16="http://schemas.microsoft.com/office/drawing/2014/main" id="{A094C2D7-F441-89EA-1360-B460F96E749D}"/>
              </a:ext>
            </a:extLst>
          </p:cNvPr>
          <p:cNvSpPr>
            <a:spLocks noGrp="1"/>
          </p:cNvSpPr>
          <p:nvPr>
            <p:ph sz="half" idx="1"/>
          </p:nvPr>
        </p:nvSpPr>
        <p:spPr>
          <a:xfrm>
            <a:off x="0" y="0"/>
            <a:ext cx="9144000" cy="409433"/>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991340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Image result for baptism"/>
          <p:cNvPicPr>
            <a:picLocks noChangeAspect="1"/>
          </p:cNvPicPr>
          <p:nvPr/>
        </p:nvPicPr>
        <p:blipFill rotWithShape="1">
          <a:blip r:embed="rId2" cstate="print"/>
          <a:srcRect l="20545" r="24319" b="-1"/>
          <a:stretch/>
        </p:blipFill>
        <p:spPr>
          <a:xfrm>
            <a:off x="3479292" y="10"/>
            <a:ext cx="5664708" cy="6857990"/>
          </a:xfrm>
          <a:prstGeom prst="rect">
            <a:avLst/>
          </a:prstGeom>
          <a:gradFill>
            <a:gsLst>
              <a:gs pos="3000">
                <a:schemeClr val="accent6">
                  <a:lumMod val="20000"/>
                  <a:lumOff val="80000"/>
                </a:schemeClr>
              </a:gs>
              <a:gs pos="69000">
                <a:schemeClr val="accent4">
                  <a:lumMod val="50000"/>
                </a:schemeClr>
              </a:gs>
              <a:gs pos="83000">
                <a:schemeClr val="accent1">
                  <a:lumMod val="45000"/>
                  <a:lumOff val="55000"/>
                </a:schemeClr>
              </a:gs>
              <a:gs pos="80000">
                <a:schemeClr val="accent1">
                  <a:lumMod val="30000"/>
                  <a:lumOff val="70000"/>
                </a:schemeClr>
              </a:gs>
            </a:gsLst>
            <a:lin ang="8400000" scaled="0"/>
          </a:gradFill>
          <a:effectLst/>
        </p:spPr>
      </p:pic>
      <p:sp>
        <p:nvSpPr>
          <p:cNvPr id="3078" name="Content Placeholder 3077"/>
          <p:cNvSpPr>
            <a:spLocks noGrp="1"/>
          </p:cNvSpPr>
          <p:nvPr>
            <p:ph idx="1"/>
          </p:nvPr>
        </p:nvSpPr>
        <p:spPr>
          <a:xfrm>
            <a:off x="200025" y="764275"/>
            <a:ext cx="3014663" cy="5736538"/>
          </a:xfrm>
        </p:spPr>
        <p:txBody>
          <a:bodyPr>
            <a:normAutofit/>
          </a:bodyPr>
          <a:lstStyle/>
          <a:p>
            <a:r>
              <a:rPr lang="en-NZ" sz="3600" dirty="0"/>
              <a:t>Acts 22:16</a:t>
            </a:r>
            <a:br>
              <a:rPr lang="en-NZ" sz="3600" dirty="0"/>
            </a:br>
            <a:r>
              <a:rPr lang="en-NZ" sz="3600" b="1" baseline="30000" dirty="0"/>
              <a:t>16</a:t>
            </a:r>
            <a:r>
              <a:rPr lang="en-NZ" sz="3600" dirty="0"/>
              <a:t>Now why do you delay? Get up and be baptized, and wash away your sins, calling on His name.’ </a:t>
            </a:r>
            <a:r>
              <a:rPr lang="en-NZ" sz="2000" dirty="0"/>
              <a:t>(NASB)</a:t>
            </a:r>
            <a:endParaRPr lang="en-US" sz="2000" dirty="0"/>
          </a:p>
        </p:txBody>
      </p:sp>
      <p:sp>
        <p:nvSpPr>
          <p:cNvPr id="4" name="Content Placeholder 2">
            <a:extLst>
              <a:ext uri="{FF2B5EF4-FFF2-40B4-BE49-F238E27FC236}">
                <a16:creationId xmlns:a16="http://schemas.microsoft.com/office/drawing/2014/main" id="{E132D8AD-7A10-C54B-143F-5274751AF6A8}"/>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153723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3815"/>
            <a:ext cx="8643937" cy="1325563"/>
          </a:xfrm>
        </p:spPr>
        <p:txBody>
          <a:bodyPr/>
          <a:lstStyle/>
          <a:p>
            <a:pPr algn="ctr"/>
            <a:r>
              <a:rPr lang="en-NZ" sz="4000" b="1" dirty="0">
                <a:solidFill>
                  <a:schemeClr val="bg1"/>
                </a:solidFill>
              </a:rPr>
              <a:t>Make Every Conversation Count</a:t>
            </a:r>
            <a:br>
              <a:rPr lang="en-NZ" b="1" dirty="0"/>
            </a:br>
            <a:r>
              <a:rPr lang="en-NZ" b="1" dirty="0"/>
              <a:t>A Time to be Silent…</a:t>
            </a:r>
          </a:p>
        </p:txBody>
      </p:sp>
      <p:sp>
        <p:nvSpPr>
          <p:cNvPr id="3" name="Content Placeholder 2"/>
          <p:cNvSpPr>
            <a:spLocks noGrp="1"/>
          </p:cNvSpPr>
          <p:nvPr>
            <p:ph sz="half" idx="1"/>
          </p:nvPr>
        </p:nvSpPr>
        <p:spPr>
          <a:xfrm>
            <a:off x="385762" y="4788325"/>
            <a:ext cx="8472488" cy="2008185"/>
          </a:xfrm>
        </p:spPr>
        <p:txBody>
          <a:bodyPr>
            <a:normAutofit/>
          </a:bodyPr>
          <a:lstStyle/>
          <a:p>
            <a:pPr algn="ctr"/>
            <a:r>
              <a:rPr lang="en-NZ" sz="3200" b="1" dirty="0"/>
              <a:t>Ecclesiastes 3:1, 7b—</a:t>
            </a:r>
            <a:r>
              <a:rPr lang="en-NZ" sz="3200" b="1" baseline="30000" dirty="0"/>
              <a:t>1</a:t>
            </a:r>
            <a:r>
              <a:rPr lang="en-NZ" sz="3200" b="1" dirty="0"/>
              <a:t>There is an appointed time for everything. And there is a time for every event under heaven—</a:t>
            </a:r>
          </a:p>
          <a:p>
            <a:pPr marL="0" indent="0" algn="ctr">
              <a:buNone/>
            </a:pPr>
            <a:r>
              <a:rPr lang="en-NZ" sz="3200" b="1" baseline="30000" dirty="0"/>
              <a:t>7</a:t>
            </a:r>
            <a:r>
              <a:rPr lang="en-NZ" sz="3200" b="1" dirty="0"/>
              <a:t>…A time to be </a:t>
            </a:r>
            <a:r>
              <a:rPr lang="en-NZ" sz="3200" b="1" dirty="0">
                <a:solidFill>
                  <a:srgbClr val="FF0000"/>
                </a:solidFill>
              </a:rPr>
              <a:t>silent…</a:t>
            </a:r>
            <a:r>
              <a:rPr lang="en-NZ" sz="3200" b="1" dirty="0"/>
              <a:t> </a:t>
            </a:r>
            <a:r>
              <a:rPr lang="en-NZ" sz="1100" b="1" dirty="0"/>
              <a:t>(NASB)</a:t>
            </a:r>
            <a:endParaRPr lang="en-NZ" dirty="0"/>
          </a:p>
        </p:txBody>
      </p:sp>
      <p:pic>
        <p:nvPicPr>
          <p:cNvPr id="14340" name="Picture 4" descr="Image result for Psalm 46:10"/>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0802"/>
          <a:stretch/>
        </p:blipFill>
        <p:spPr bwMode="auto">
          <a:xfrm>
            <a:off x="937948" y="1349378"/>
            <a:ext cx="7368116" cy="34389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7AFC424-24AF-F2B0-A728-904096300889}"/>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70005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137" y="128588"/>
            <a:ext cx="5311113" cy="1557337"/>
          </a:xfrm>
        </p:spPr>
        <p:txBody>
          <a:bodyPr>
            <a:noAutofit/>
          </a:bodyPr>
          <a:lstStyle/>
          <a:p>
            <a:pPr algn="ctr"/>
            <a:r>
              <a:rPr lang="en-NZ" sz="3600" b="1" dirty="0">
                <a:solidFill>
                  <a:schemeClr val="bg1"/>
                </a:solidFill>
              </a:rPr>
              <a:t>Make Every Conversation Count</a:t>
            </a:r>
            <a:br>
              <a:rPr lang="en-NZ" sz="3600" b="1" dirty="0"/>
            </a:br>
            <a:r>
              <a:rPr lang="en-NZ" sz="3600" b="1" dirty="0"/>
              <a:t>A Time to be Speak…</a:t>
            </a:r>
          </a:p>
        </p:txBody>
      </p:sp>
      <p:sp>
        <p:nvSpPr>
          <p:cNvPr id="5" name="Content Placeholder 2">
            <a:extLst>
              <a:ext uri="{FF2B5EF4-FFF2-40B4-BE49-F238E27FC236}">
                <a16:creationId xmlns:a16="http://schemas.microsoft.com/office/drawing/2014/main" id="{F780584D-58D4-C9B8-1BF9-59B68F68E585}"/>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428874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137" y="128588"/>
            <a:ext cx="5311113" cy="1557337"/>
          </a:xfrm>
        </p:spPr>
        <p:txBody>
          <a:bodyPr>
            <a:noAutofit/>
          </a:bodyPr>
          <a:lstStyle/>
          <a:p>
            <a:pPr algn="ctr"/>
            <a:r>
              <a:rPr lang="en-NZ" sz="3600" b="1" dirty="0">
                <a:solidFill>
                  <a:schemeClr val="bg1"/>
                </a:solidFill>
              </a:rPr>
              <a:t>Make Every Conversation Count</a:t>
            </a:r>
            <a:br>
              <a:rPr lang="en-NZ" sz="3600" b="1" dirty="0"/>
            </a:br>
            <a:r>
              <a:rPr lang="en-NZ" sz="3600" b="1" dirty="0"/>
              <a:t>A Time to be Speak…</a:t>
            </a:r>
          </a:p>
        </p:txBody>
      </p:sp>
      <p:pic>
        <p:nvPicPr>
          <p:cNvPr id="15362" name="Picture 2" descr="Image result for Isaiah 55:6"/>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761" t="5122" r="24873" b="26092"/>
          <a:stretch/>
        </p:blipFill>
        <p:spPr bwMode="auto">
          <a:xfrm>
            <a:off x="3829051" y="1716335"/>
            <a:ext cx="5314950" cy="51227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780584D-58D4-C9B8-1BF9-59B68F68E585}"/>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57331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137" y="128588"/>
            <a:ext cx="5311113" cy="1557337"/>
          </a:xfrm>
        </p:spPr>
        <p:txBody>
          <a:bodyPr>
            <a:noAutofit/>
          </a:bodyPr>
          <a:lstStyle/>
          <a:p>
            <a:pPr algn="ctr"/>
            <a:r>
              <a:rPr lang="en-NZ" sz="3600" b="1" dirty="0">
                <a:solidFill>
                  <a:schemeClr val="bg1"/>
                </a:solidFill>
              </a:rPr>
              <a:t>Make Every Conversation Count</a:t>
            </a:r>
            <a:br>
              <a:rPr lang="en-NZ" sz="3600" b="1" dirty="0"/>
            </a:br>
            <a:r>
              <a:rPr lang="en-NZ" sz="3600" b="1" dirty="0"/>
              <a:t>A Time to be Speak…</a:t>
            </a:r>
          </a:p>
        </p:txBody>
      </p:sp>
      <p:sp>
        <p:nvSpPr>
          <p:cNvPr id="3" name="Content Placeholder 2"/>
          <p:cNvSpPr>
            <a:spLocks noGrp="1"/>
          </p:cNvSpPr>
          <p:nvPr>
            <p:ph sz="half" idx="1"/>
          </p:nvPr>
        </p:nvSpPr>
        <p:spPr>
          <a:xfrm>
            <a:off x="214314" y="668740"/>
            <a:ext cx="3332824" cy="6189260"/>
          </a:xfrm>
        </p:spPr>
        <p:txBody>
          <a:bodyPr>
            <a:normAutofit fontScale="92500"/>
          </a:bodyPr>
          <a:lstStyle/>
          <a:p>
            <a:pPr algn="ctr"/>
            <a:r>
              <a:rPr lang="en-NZ" sz="3600" b="1" dirty="0"/>
              <a:t>Ecclesiastes 3:1, 7b—</a:t>
            </a:r>
            <a:r>
              <a:rPr lang="en-NZ" sz="3600" b="1" baseline="30000" dirty="0"/>
              <a:t>1</a:t>
            </a:r>
            <a:r>
              <a:rPr lang="en-NZ" sz="3600" b="1" dirty="0"/>
              <a:t>There is an appointed time for everything. And there is a time for every event under heaven—</a:t>
            </a:r>
          </a:p>
          <a:p>
            <a:pPr marL="0" indent="0" algn="ctr">
              <a:buNone/>
            </a:pPr>
            <a:r>
              <a:rPr lang="en-NZ" sz="3600" b="1" baseline="30000" dirty="0"/>
              <a:t>7</a:t>
            </a:r>
            <a:r>
              <a:rPr lang="en-NZ" sz="3600" b="1" dirty="0"/>
              <a:t>…A time to be silent and a time to </a:t>
            </a:r>
            <a:r>
              <a:rPr lang="en-NZ" sz="3600" b="1" dirty="0">
                <a:solidFill>
                  <a:srgbClr val="FF0000"/>
                </a:solidFill>
              </a:rPr>
              <a:t>speak</a:t>
            </a:r>
            <a:r>
              <a:rPr lang="en-NZ" sz="3600" b="1" dirty="0"/>
              <a:t>. </a:t>
            </a:r>
            <a:r>
              <a:rPr lang="en-NZ" sz="1100" b="1" dirty="0"/>
              <a:t>(NASB)</a:t>
            </a:r>
            <a:endParaRPr lang="en-NZ" dirty="0"/>
          </a:p>
        </p:txBody>
      </p:sp>
      <p:pic>
        <p:nvPicPr>
          <p:cNvPr id="15362" name="Picture 2" descr="Image result for Isaiah 55:6"/>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761" t="5122" r="24873" b="26092"/>
          <a:stretch/>
        </p:blipFill>
        <p:spPr bwMode="auto">
          <a:xfrm>
            <a:off x="3829051" y="1716335"/>
            <a:ext cx="5314950" cy="51227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780584D-58D4-C9B8-1BF9-59B68F68E585}"/>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371612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od is listen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6" y="871538"/>
            <a:ext cx="9139504" cy="37861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14313" y="1"/>
            <a:ext cx="8643937" cy="871537"/>
          </a:xfrm>
        </p:spPr>
        <p:txBody>
          <a:bodyPr>
            <a:normAutofit/>
          </a:bodyPr>
          <a:lstStyle/>
          <a:p>
            <a:pPr algn="ctr"/>
            <a:r>
              <a:rPr lang="en-NZ" b="1" dirty="0">
                <a:solidFill>
                  <a:schemeClr val="bg1"/>
                </a:solidFill>
              </a:rPr>
              <a:t>Make Every Conversation Count</a:t>
            </a:r>
          </a:p>
        </p:txBody>
      </p:sp>
      <p:sp>
        <p:nvSpPr>
          <p:cNvPr id="5" name="Content Placeholder 2">
            <a:extLst>
              <a:ext uri="{FF2B5EF4-FFF2-40B4-BE49-F238E27FC236}">
                <a16:creationId xmlns:a16="http://schemas.microsoft.com/office/drawing/2014/main" id="{6144BEF6-A49C-EF04-DF98-1A8D4D9C6318}"/>
              </a:ext>
            </a:extLst>
          </p:cNvPr>
          <p:cNvSpPr txBox="1">
            <a:spLocks/>
          </p:cNvSpPr>
          <p:nvPr/>
        </p:nvSpPr>
        <p:spPr>
          <a:xfrm>
            <a:off x="0" y="0"/>
            <a:ext cx="9144000" cy="40943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2100" dirty="0"/>
              <a:t>Series: Talking to God - </a:t>
            </a:r>
            <a:r>
              <a:rPr lang="en-US" sz="2100" b="1" dirty="0"/>
              <a:t>Part 1. “Make Every Conversation Count.”</a:t>
            </a:r>
          </a:p>
        </p:txBody>
      </p:sp>
    </p:spTree>
    <p:extLst>
      <p:ext uri="{BB962C8B-B14F-4D97-AF65-F5344CB8AC3E}">
        <p14:creationId xmlns:p14="http://schemas.microsoft.com/office/powerpoint/2010/main" val="2211303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2277</Words>
  <Application>Microsoft Office PowerPoint</Application>
  <PresentationFormat>On-screen Show (4:3)</PresentationFormat>
  <Paragraphs>186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Series: Talking to God  </vt:lpstr>
      <vt:lpstr>Make Every Conversation Count A Time to be Silent…</vt:lpstr>
      <vt:lpstr>Make Every Conversation Count A Time to be Silent…</vt:lpstr>
      <vt:lpstr>Make Every Conversation Count A Time to be Silent…</vt:lpstr>
      <vt:lpstr>Make Every Conversation Count A Time to be Speak…</vt:lpstr>
      <vt:lpstr>Make Every Conversation Count A Time to be Speak…</vt:lpstr>
      <vt:lpstr>Make Every Conversation Count A Time to be Speak…</vt:lpstr>
      <vt:lpstr>Make Every Conversation Count</vt:lpstr>
      <vt:lpstr>Make Every Conversation Count</vt:lpstr>
      <vt:lpstr>Make Every Conversation Count God is…Watching and Listening!</vt:lpstr>
      <vt:lpstr>Make Every Conversation Count God is…Watching and Listening!</vt:lpstr>
      <vt:lpstr>Make Every Conversation Count God is…Watching and Listening!</vt:lpstr>
      <vt:lpstr>Make Every Conversation Count                                                 Easily                                                  Distracted</vt:lpstr>
      <vt:lpstr>Make Every Conversation Count                                                 Easily                                                  Distracted</vt:lpstr>
      <vt:lpstr>Make Every Conversation Count                                                 Easily                                                  Distracted</vt:lpstr>
      <vt:lpstr>Make Every Conversation Count                                                 Easily                                                  Distracted</vt:lpstr>
      <vt:lpstr>Now He was telling them a parable to show that at all times they ought to pray and not to lose heart, (NASB)</vt:lpstr>
      <vt:lpstr>Now He was telling them a parable to show that at all times they ought to pray and not to lose heart, (NASB)</vt:lpstr>
      <vt:lpstr>Make Every Conversation Count</vt:lpstr>
      <vt:lpstr>Make Every Conversation Count</vt:lpstr>
      <vt:lpstr>Make Every Conversation Count</vt:lpstr>
      <vt:lpstr>Make Every Conversation Count</vt:lpstr>
      <vt:lpstr>Make Every Conversation Count</vt:lpstr>
      <vt:lpstr>Jesus says in Luke 18:7: “Will not God give justice to his elect, who cry to him day and night?” </vt:lpstr>
      <vt:lpstr>Jesus says in Luke 18:7: “Will not God give justice to his elect, who cry to him day and night?” </vt:lpstr>
      <vt:lpstr>Jesus says in Luke 18:7: “Will not God give justice to his elect, who cry to him day and night?” </vt:lpstr>
      <vt:lpstr>Jesus says in Luke 18:7: “Will not God give justice to his elect, who cry to him day and night?” </vt:lpstr>
      <vt:lpstr>Jesus says in Luke 18:7: “Will not God give justice to his elect, who cry to him day and night?”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Conversations with a purpose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 of Christ</dc:creator>
  <cp:lastModifiedBy>Morningside Church of Christ</cp:lastModifiedBy>
  <cp:revision>3</cp:revision>
  <dcterms:created xsi:type="dcterms:W3CDTF">2022-05-22T03:56:03Z</dcterms:created>
  <dcterms:modified xsi:type="dcterms:W3CDTF">2022-05-22T05:23:42Z</dcterms:modified>
</cp:coreProperties>
</file>