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98" r:id="rId3"/>
    <p:sldId id="400" r:id="rId4"/>
    <p:sldId id="407" r:id="rId5"/>
    <p:sldId id="408" r:id="rId6"/>
    <p:sldId id="409" r:id="rId7"/>
    <p:sldId id="403" r:id="rId8"/>
    <p:sldId id="410" r:id="rId9"/>
    <p:sldId id="411" r:id="rId10"/>
    <p:sldId id="401" r:id="rId11"/>
    <p:sldId id="412" r:id="rId12"/>
    <p:sldId id="413" r:id="rId13"/>
    <p:sldId id="431" r:id="rId14"/>
    <p:sldId id="414" r:id="rId15"/>
    <p:sldId id="415" r:id="rId16"/>
    <p:sldId id="416" r:id="rId17"/>
    <p:sldId id="417" r:id="rId18"/>
    <p:sldId id="418" r:id="rId19"/>
    <p:sldId id="432" r:id="rId20"/>
    <p:sldId id="426" r:id="rId21"/>
    <p:sldId id="433" r:id="rId22"/>
    <p:sldId id="434" r:id="rId23"/>
    <p:sldId id="429" r:id="rId24"/>
    <p:sldId id="439" r:id="rId25"/>
    <p:sldId id="435" r:id="rId26"/>
    <p:sldId id="436" r:id="rId27"/>
    <p:sldId id="428" r:id="rId28"/>
    <p:sldId id="402" r:id="rId29"/>
    <p:sldId id="420" r:id="rId30"/>
    <p:sldId id="421" r:id="rId31"/>
    <p:sldId id="422" r:id="rId32"/>
    <p:sldId id="423" r:id="rId33"/>
    <p:sldId id="430" r:id="rId34"/>
    <p:sldId id="447" r:id="rId35"/>
    <p:sldId id="424" r:id="rId36"/>
    <p:sldId id="437" r:id="rId37"/>
    <p:sldId id="438" r:id="rId38"/>
    <p:sldId id="440" r:id="rId39"/>
    <p:sldId id="442" r:id="rId40"/>
    <p:sldId id="399" r:id="rId41"/>
    <p:sldId id="443" r:id="rId42"/>
    <p:sldId id="444" r:id="rId43"/>
    <p:sldId id="445" r:id="rId44"/>
    <p:sldId id="441" r:id="rId45"/>
    <p:sldId id="44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Series: Just Fix It!</a:t>
            </a:r>
            <a:r>
              <a:rPr lang="en-NZ" sz="4000" dirty="0"/>
              <a:t>.</a:t>
            </a:r>
          </a:p>
          <a:p>
            <a:r>
              <a:rPr lang="en-NZ" sz="4000" dirty="0"/>
              <a:t>“Forewarned is Forearmed.” (Part 3)</a:t>
            </a:r>
            <a:endParaRPr lang="en-US" sz="4000" dirty="0"/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Wednesday 8 June2022</a:t>
            </a:r>
          </a:p>
          <a:p>
            <a:endParaRPr lang="en-NZ" sz="800" dirty="0"/>
          </a:p>
          <a:p>
            <a:r>
              <a:rPr lang="en-NZ" sz="3600" dirty="0"/>
              <a:t>Bible Class</a:t>
            </a:r>
          </a:p>
          <a:p>
            <a:endParaRPr lang="en-NZ" sz="800" dirty="0"/>
          </a:p>
          <a:p>
            <a:r>
              <a:rPr lang="en-NZ" sz="3600" dirty="0"/>
              <a:t>Broadcast from 42 Leslie Avenue, Auckland, Aotearoa/NZ.</a:t>
            </a:r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</a:t>
            </a:r>
            <a:r>
              <a:rPr lang="en-NZ" b="1" u="sng" dirty="0"/>
              <a:t>victims</a:t>
            </a:r>
            <a:r>
              <a:rPr lang="en-NZ" dirty="0"/>
              <a:t> of others’ evil.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8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Reaction definition and meaning | Collins English Dictionary">
            <a:extLst>
              <a:ext uri="{FF2B5EF4-FFF2-40B4-BE49-F238E27FC236}">
                <a16:creationId xmlns:a16="http://schemas.microsoft.com/office/drawing/2014/main" id="{E520B8C2-CD67-A3EE-1526-D0CDB0C81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696"/>
          <a:stretch/>
        </p:blipFill>
        <p:spPr bwMode="auto">
          <a:xfrm>
            <a:off x="2845559" y="3821374"/>
            <a:ext cx="4572000" cy="27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ant to be a better public writer? Celebrate the versatility of the question  mark. - Poynter">
            <a:extLst>
              <a:ext uri="{FF2B5EF4-FFF2-40B4-BE49-F238E27FC236}">
                <a16:creationId xmlns:a16="http://schemas.microsoft.com/office/drawing/2014/main" id="{D7E30464-758A-CA21-C676-7E2A68C92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4662" r="22388" b="12482"/>
          <a:stretch/>
        </p:blipFill>
        <p:spPr bwMode="auto">
          <a:xfrm>
            <a:off x="6113620" y="4258100"/>
            <a:ext cx="1024159" cy="10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8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8B36910D-5212-55CE-1BF4-B15A50A52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22336" b="69154"/>
          <a:stretch/>
        </p:blipFill>
        <p:spPr bwMode="auto">
          <a:xfrm>
            <a:off x="259307" y="3284110"/>
            <a:ext cx="4749421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8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  <a:p>
            <a:pPr lvl="2"/>
            <a:r>
              <a:rPr lang="en-NZ" sz="2800" dirty="0"/>
              <a:t>Indignant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8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  <a:p>
            <a:pPr lvl="2"/>
            <a:r>
              <a:rPr lang="en-NZ" sz="2800" dirty="0"/>
              <a:t>Indignant</a:t>
            </a:r>
          </a:p>
          <a:p>
            <a:pPr lvl="2"/>
            <a:r>
              <a:rPr lang="en-NZ" sz="2800" dirty="0"/>
              <a:t>Bitter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9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  <a:p>
            <a:pPr lvl="2"/>
            <a:r>
              <a:rPr lang="en-NZ" sz="2800" dirty="0"/>
              <a:t>Indignant</a:t>
            </a:r>
          </a:p>
          <a:p>
            <a:pPr lvl="2"/>
            <a:r>
              <a:rPr lang="en-NZ" sz="2800" dirty="0"/>
              <a:t>Bitter</a:t>
            </a:r>
          </a:p>
          <a:p>
            <a:pPr lvl="2"/>
            <a:r>
              <a:rPr lang="en-NZ" sz="2800" dirty="0"/>
              <a:t>Retaliatory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  <a:p>
            <a:pPr lvl="2"/>
            <a:r>
              <a:rPr lang="en-NZ" sz="2800" dirty="0"/>
              <a:t>Indignant</a:t>
            </a:r>
          </a:p>
          <a:p>
            <a:pPr lvl="2"/>
            <a:r>
              <a:rPr lang="en-NZ" sz="2800" dirty="0"/>
              <a:t>Bitter</a:t>
            </a:r>
          </a:p>
          <a:p>
            <a:pPr lvl="2"/>
            <a:r>
              <a:rPr lang="en-NZ" sz="2800" dirty="0"/>
              <a:t>Retaliatory</a:t>
            </a:r>
          </a:p>
          <a:p>
            <a:pPr lvl="2"/>
            <a:r>
              <a:rPr lang="en-NZ" sz="2800" dirty="0"/>
              <a:t>Vengeful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Knee-jerk reaction…</a:t>
            </a:r>
          </a:p>
          <a:p>
            <a:pPr lvl="2"/>
            <a:r>
              <a:rPr lang="en-NZ" sz="2800" dirty="0"/>
              <a:t>Indignant</a:t>
            </a:r>
          </a:p>
          <a:p>
            <a:pPr lvl="2"/>
            <a:r>
              <a:rPr lang="en-NZ" sz="2800" dirty="0"/>
              <a:t>Bitter</a:t>
            </a:r>
          </a:p>
          <a:p>
            <a:pPr lvl="2"/>
            <a:r>
              <a:rPr lang="en-NZ" sz="2800" dirty="0"/>
              <a:t>Retaliatory</a:t>
            </a:r>
          </a:p>
          <a:p>
            <a:pPr lvl="2"/>
            <a:r>
              <a:rPr lang="en-NZ" sz="2800" dirty="0"/>
              <a:t>Vengeful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Wisconsin: “It's Home” | Soulful Muse">
            <a:extLst>
              <a:ext uri="{FF2B5EF4-FFF2-40B4-BE49-F238E27FC236}">
                <a16:creationId xmlns:a16="http://schemas.microsoft.com/office/drawing/2014/main" id="{3B401525-C8BF-022D-BDA6-DA4816E4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4" y="2665311"/>
            <a:ext cx="3789036" cy="24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D356-8BEE-7A22-00CE-A15E3FC3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769" y="582956"/>
            <a:ext cx="3065480" cy="2107107"/>
          </a:xfrm>
        </p:spPr>
        <p:txBody>
          <a:bodyPr anchor="b">
            <a:normAutofit/>
          </a:bodyPr>
          <a:lstStyle/>
          <a:p>
            <a:r>
              <a:rPr lang="en-US" sz="4700" dirty="0"/>
              <a:t>Series: </a:t>
            </a:r>
            <a:br>
              <a:rPr lang="en-US" sz="4700" dirty="0"/>
            </a:br>
            <a:r>
              <a:rPr lang="en-US" sz="4700" dirty="0"/>
              <a:t>Just Fix It! </a:t>
            </a:r>
            <a:endParaRPr lang="en-NZ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E9A78-3535-D392-A6A8-98DF8DBC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42" y="3111691"/>
            <a:ext cx="3166107" cy="2497540"/>
          </a:xfrm>
        </p:spPr>
        <p:txBody>
          <a:bodyPr anchor="t">
            <a:normAutofit lnSpcReduction="10000"/>
          </a:bodyPr>
          <a:lstStyle/>
          <a:p>
            <a:r>
              <a:rPr lang="en-NZ" sz="4000" dirty="0"/>
              <a:t>“Forewarned </a:t>
            </a:r>
          </a:p>
          <a:p>
            <a:r>
              <a:rPr lang="en-NZ" sz="4000" dirty="0"/>
              <a:t>is </a:t>
            </a:r>
          </a:p>
          <a:p>
            <a:r>
              <a:rPr lang="en-NZ" sz="4000" dirty="0"/>
              <a:t>Forearmed”</a:t>
            </a:r>
          </a:p>
          <a:p>
            <a:r>
              <a:rPr lang="en-NZ" sz="4000" dirty="0"/>
              <a:t>(Part 3).</a:t>
            </a:r>
          </a:p>
          <a:p>
            <a:endParaRPr lang="en-NZ" sz="40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BA6E0-413F-3DCF-1EEA-9A042230D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-11343" r="12909" b="11343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7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b="1" u="sng" dirty="0"/>
              <a:t>Forgive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orgiveness Cartoons - BP">
            <a:extLst>
              <a:ext uri="{FF2B5EF4-FFF2-40B4-BE49-F238E27FC236}">
                <a16:creationId xmlns:a16="http://schemas.microsoft.com/office/drawing/2014/main" id="{861A64AE-FE26-39A6-3F0A-0FCA7F26F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19023"/>
          <a:stretch/>
        </p:blipFill>
        <p:spPr bwMode="auto">
          <a:xfrm>
            <a:off x="1647819" y="1232479"/>
            <a:ext cx="2296384" cy="20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2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b="1" u="sng" dirty="0"/>
              <a:t>Forgive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10BCC-9DFA-6E20-FEC4-69362ED702DF}"/>
              </a:ext>
            </a:extLst>
          </p:cNvPr>
          <p:cNvSpPr txBox="1"/>
          <p:nvPr/>
        </p:nvSpPr>
        <p:spPr>
          <a:xfrm>
            <a:off x="846161" y="5175512"/>
            <a:ext cx="798394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sz="2800" dirty="0"/>
              <a:t>Ephesians 4:32—And be kind to one another, tender-hearted, forgiving one another, just as God in Christ also forgave you.– </a:t>
            </a:r>
          </a:p>
        </p:txBody>
      </p:sp>
      <p:pic>
        <p:nvPicPr>
          <p:cNvPr id="7" name="Picture 16" descr="Forgiveness Cartoons - BP">
            <a:extLst>
              <a:ext uri="{FF2B5EF4-FFF2-40B4-BE49-F238E27FC236}">
                <a16:creationId xmlns:a16="http://schemas.microsoft.com/office/drawing/2014/main" id="{7089B007-336E-A960-C58D-B4A0590A9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19023"/>
          <a:stretch/>
        </p:blipFill>
        <p:spPr bwMode="auto">
          <a:xfrm>
            <a:off x="1647819" y="1232479"/>
            <a:ext cx="2296384" cy="20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0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b="1" u="sng" dirty="0"/>
              <a:t>Forgive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10BCC-9DFA-6E20-FEC4-69362ED702DF}"/>
              </a:ext>
            </a:extLst>
          </p:cNvPr>
          <p:cNvSpPr txBox="1"/>
          <p:nvPr/>
        </p:nvSpPr>
        <p:spPr>
          <a:xfrm>
            <a:off x="1733266" y="4643651"/>
            <a:ext cx="6919415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600" b="0" i="0" dirty="0">
                <a:solidFill>
                  <a:srgbClr val="000000"/>
                </a:solidFill>
                <a:effectLst/>
                <a:latin typeface="system-ui"/>
              </a:rPr>
              <a:t>Matthew 18:21-22—</a:t>
            </a:r>
            <a:r>
              <a:rPr lang="en-NZ" sz="2600" b="1" i="0" baseline="30000" dirty="0">
                <a:solidFill>
                  <a:srgbClr val="000000"/>
                </a:solidFill>
                <a:effectLst/>
                <a:latin typeface="system-ui"/>
              </a:rPr>
              <a:t>21</a:t>
            </a:r>
            <a:r>
              <a:rPr lang="en-NZ" sz="2600" b="0" i="0" dirty="0">
                <a:solidFill>
                  <a:srgbClr val="000000"/>
                </a:solidFill>
                <a:effectLst/>
                <a:latin typeface="system-ui"/>
              </a:rPr>
              <a:t>Then Peter came and said to Him, “Lord, how often shall my brother sin against me and I forgive him? Up to seven times?” </a:t>
            </a:r>
            <a:r>
              <a:rPr lang="en-NZ" sz="26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r>
              <a:rPr lang="en-NZ" sz="2600" b="0" i="0" dirty="0">
                <a:solidFill>
                  <a:srgbClr val="000000"/>
                </a:solidFill>
                <a:effectLst/>
                <a:latin typeface="system-ui"/>
              </a:rPr>
              <a:t>Jesus *said to him, “I do not say to you, up to seven times, but up to seventy times seven.</a:t>
            </a:r>
          </a:p>
        </p:txBody>
      </p:sp>
      <p:pic>
        <p:nvPicPr>
          <p:cNvPr id="7" name="Picture 16" descr="Forgiveness Cartoons - BP">
            <a:extLst>
              <a:ext uri="{FF2B5EF4-FFF2-40B4-BE49-F238E27FC236}">
                <a16:creationId xmlns:a16="http://schemas.microsoft.com/office/drawing/2014/main" id="{B880F96E-23DC-B3B7-726F-839F0A823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19023"/>
          <a:stretch/>
        </p:blipFill>
        <p:spPr bwMode="auto">
          <a:xfrm>
            <a:off x="1647819" y="1232479"/>
            <a:ext cx="2296384" cy="20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0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Forgive</a:t>
            </a:r>
          </a:p>
          <a:p>
            <a:pPr lvl="2"/>
            <a:r>
              <a:rPr lang="en-NZ" sz="2800" dirty="0"/>
              <a:t>Seek clarification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9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Forgive</a:t>
            </a:r>
          </a:p>
          <a:p>
            <a:pPr lvl="2"/>
            <a:r>
              <a:rPr lang="en-NZ" sz="2800" dirty="0"/>
              <a:t>Seek clarification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946F8-9974-328B-C01B-C0DD65A4AD96}"/>
              </a:ext>
            </a:extLst>
          </p:cNvPr>
          <p:cNvSpPr txBox="1"/>
          <p:nvPr/>
        </p:nvSpPr>
        <p:spPr>
          <a:xfrm>
            <a:off x="1719618" y="4531984"/>
            <a:ext cx="697400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18:15-17—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“If your brother sins, go and show him his fault in private; if he listens to you, you have won your brother. </a:t>
            </a:r>
          </a:p>
        </p:txBody>
      </p:sp>
    </p:spTree>
    <p:extLst>
      <p:ext uri="{BB962C8B-B14F-4D97-AF65-F5344CB8AC3E}">
        <p14:creationId xmlns:p14="http://schemas.microsoft.com/office/powerpoint/2010/main" val="3618637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Forgive</a:t>
            </a:r>
          </a:p>
          <a:p>
            <a:pPr lvl="2"/>
            <a:r>
              <a:rPr lang="en-NZ" sz="2800" dirty="0"/>
              <a:t>Seek clarification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946F8-9974-328B-C01B-C0DD65A4AD96}"/>
              </a:ext>
            </a:extLst>
          </p:cNvPr>
          <p:cNvSpPr txBox="1"/>
          <p:nvPr/>
        </p:nvSpPr>
        <p:spPr>
          <a:xfrm>
            <a:off x="1719618" y="4531984"/>
            <a:ext cx="6974005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18:15-17—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 if he does not listen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to you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, take one or two more with you, so that </a:t>
            </a:r>
            <a:r>
              <a:rPr lang="en-NZ" sz="2800" b="0" i="0" cap="small" dirty="0">
                <a:solidFill>
                  <a:srgbClr val="000000"/>
                </a:solidFill>
                <a:effectLst/>
                <a:latin typeface="system-ui"/>
              </a:rPr>
              <a:t>by the mouth of two or three witnesses every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NZ" sz="2800" b="0" i="0" cap="small" dirty="0">
                <a:solidFill>
                  <a:srgbClr val="000000"/>
                </a:solidFill>
                <a:effectLst/>
                <a:latin typeface="system-ui"/>
              </a:rPr>
              <a:t>fact may be confirmed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4359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Forgive</a:t>
            </a:r>
          </a:p>
          <a:p>
            <a:pPr lvl="2"/>
            <a:r>
              <a:rPr lang="en-NZ" sz="2800" dirty="0"/>
              <a:t>Seek clarification</a:t>
            </a:r>
          </a:p>
          <a:p>
            <a:pPr marL="914400" lvl="2" indent="0">
              <a:buNone/>
            </a:pP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946F8-9974-328B-C01B-C0DD65A4AD96}"/>
              </a:ext>
            </a:extLst>
          </p:cNvPr>
          <p:cNvSpPr txBox="1"/>
          <p:nvPr/>
        </p:nvSpPr>
        <p:spPr>
          <a:xfrm>
            <a:off x="1719618" y="4531984"/>
            <a:ext cx="6974005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18:15-17—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If he refuses to listen to them, tell it to the church; and if he refuses to listen even to the church, let him be to you as a Gentile and a tax collector.</a:t>
            </a:r>
          </a:p>
        </p:txBody>
      </p:sp>
    </p:spTree>
    <p:extLst>
      <p:ext uri="{BB962C8B-B14F-4D97-AF65-F5344CB8AC3E}">
        <p14:creationId xmlns:p14="http://schemas.microsoft.com/office/powerpoint/2010/main" val="161736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victims of others’ evil.</a:t>
            </a:r>
          </a:p>
          <a:p>
            <a:pPr lvl="1"/>
            <a:r>
              <a:rPr lang="en-NZ" sz="2800" dirty="0"/>
              <a:t>Left bewildered</a:t>
            </a:r>
          </a:p>
          <a:p>
            <a:pPr lvl="1"/>
            <a:r>
              <a:rPr lang="en-NZ" sz="2800" dirty="0"/>
              <a:t>Distressed</a:t>
            </a:r>
          </a:p>
          <a:p>
            <a:pPr lvl="1"/>
            <a:r>
              <a:rPr lang="en-NZ" sz="2800" dirty="0"/>
              <a:t>Forgive</a:t>
            </a:r>
          </a:p>
          <a:p>
            <a:pPr lvl="2"/>
            <a:r>
              <a:rPr lang="en-NZ" sz="2800" dirty="0"/>
              <a:t>Seek clarification</a:t>
            </a:r>
          </a:p>
          <a:p>
            <a:pPr lvl="2"/>
            <a:r>
              <a:rPr lang="en-NZ" sz="2800" dirty="0"/>
              <a:t>Pray for them</a:t>
            </a:r>
          </a:p>
          <a:p>
            <a:pPr lvl="2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A64D47DB-03F7-7C12-929D-1E5B16C2F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50125" y="3429000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0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</a:t>
            </a:r>
            <a:r>
              <a:rPr lang="en-NZ" b="1" u="sng" dirty="0"/>
              <a:t>perpetrators</a:t>
            </a:r>
            <a:r>
              <a:rPr lang="en-NZ" dirty="0"/>
              <a:t> of evil.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2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than…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4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00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53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marL="457200" lvl="1" indent="0">
              <a:buNone/>
            </a:pPr>
            <a:endParaRPr lang="en-NZ" sz="2800" dirty="0"/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Reaction definition and meaning | Collins English Dictionary">
            <a:extLst>
              <a:ext uri="{FF2B5EF4-FFF2-40B4-BE49-F238E27FC236}">
                <a16:creationId xmlns:a16="http://schemas.microsoft.com/office/drawing/2014/main" id="{183CC036-27D7-FB7A-7345-C06F02702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696"/>
          <a:stretch/>
        </p:blipFill>
        <p:spPr bwMode="auto">
          <a:xfrm>
            <a:off x="3159458" y="4498567"/>
            <a:ext cx="3991969" cy="23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ant to be a better public writer? Celebrate the versatility of the question  mark. - Poynter">
            <a:extLst>
              <a:ext uri="{FF2B5EF4-FFF2-40B4-BE49-F238E27FC236}">
                <a16:creationId xmlns:a16="http://schemas.microsoft.com/office/drawing/2014/main" id="{BEE330B7-AA1C-864A-4E0D-0F0EB255A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4662" r="22388" b="12482"/>
          <a:stretch/>
        </p:blipFill>
        <p:spPr bwMode="auto">
          <a:xfrm>
            <a:off x="5936199" y="4668348"/>
            <a:ext cx="1024159" cy="10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3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lvl="1"/>
            <a:r>
              <a:rPr lang="en-NZ" sz="2800" b="1" u="sng" dirty="0"/>
              <a:t>Ignore it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C0D4C4A0-005E-3C11-C30C-23D6EB138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22336" b="69154"/>
          <a:stretch/>
        </p:blipFill>
        <p:spPr bwMode="auto">
          <a:xfrm>
            <a:off x="259307" y="4007441"/>
            <a:ext cx="4749421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5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lvl="1"/>
            <a:r>
              <a:rPr lang="en-NZ" sz="2800" b="1" u="sng" dirty="0"/>
              <a:t>Ignore it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C0D4C4A0-005E-3C11-C30C-23D6EB138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22336" b="69154"/>
          <a:stretch/>
        </p:blipFill>
        <p:spPr bwMode="auto">
          <a:xfrm>
            <a:off x="259307" y="4007441"/>
            <a:ext cx="4749421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rgiveness - Zebraview">
            <a:extLst>
              <a:ext uri="{FF2B5EF4-FFF2-40B4-BE49-F238E27FC236}">
                <a16:creationId xmlns:a16="http://schemas.microsoft.com/office/drawing/2014/main" id="{C60092D4-7D5D-024D-722E-02BEF0FC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3" y="1453291"/>
            <a:ext cx="3720765" cy="25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40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lvl="1"/>
            <a:r>
              <a:rPr lang="en-NZ" sz="2800" b="1" u="sng" dirty="0"/>
              <a:t>Seek forgiveness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83687D8E-A591-640D-A1E7-7B15155E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22829" y="4333165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81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lvl="1"/>
            <a:r>
              <a:rPr lang="en-NZ" sz="2800" dirty="0"/>
              <a:t>Seek forgiveness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83687D8E-A591-640D-A1E7-7B15155E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22829" y="4333165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C177C-8AA3-D85E-BA84-5E226FC0D4CC}"/>
              </a:ext>
            </a:extLst>
          </p:cNvPr>
          <p:cNvSpPr txBox="1"/>
          <p:nvPr/>
        </p:nvSpPr>
        <p:spPr>
          <a:xfrm>
            <a:off x="628650" y="1370673"/>
            <a:ext cx="4000500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5:23-24—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Therefore if you are presenting your offering at the altar, and there remember that your brother has something against you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…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74183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All of us are perpetrators of evil.</a:t>
            </a:r>
          </a:p>
          <a:p>
            <a:pPr lvl="1"/>
            <a:r>
              <a:rPr lang="en-NZ" sz="2800" dirty="0"/>
              <a:t>Knowingly</a:t>
            </a:r>
          </a:p>
          <a:p>
            <a:pPr lvl="1"/>
            <a:r>
              <a:rPr lang="en-NZ" sz="2800" dirty="0"/>
              <a:t>Unknowingly</a:t>
            </a:r>
          </a:p>
          <a:p>
            <a:pPr lvl="1"/>
            <a:r>
              <a:rPr lang="en-NZ" sz="2800" dirty="0"/>
              <a:t>Someone has NOT forgiven you</a:t>
            </a:r>
          </a:p>
          <a:p>
            <a:pPr lvl="1"/>
            <a:r>
              <a:rPr lang="en-NZ" sz="2800" dirty="0"/>
              <a:t>Seek forgiveness</a:t>
            </a:r>
          </a:p>
          <a:p>
            <a:pPr lvl="1"/>
            <a:endParaRPr lang="en-NZ" sz="2800" dirty="0"/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heap Option Stock Illustrations – 72 Cheap Option Stock Illustrations,  Vectors &amp; Clipart - Dreamstime">
            <a:extLst>
              <a:ext uri="{FF2B5EF4-FFF2-40B4-BE49-F238E27FC236}">
                <a16:creationId xmlns:a16="http://schemas.microsoft.com/office/drawing/2014/main" id="{83687D8E-A591-640D-A1E7-7B15155E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9453" r="2546" b="42687"/>
          <a:stretch/>
        </p:blipFill>
        <p:spPr bwMode="auto">
          <a:xfrm>
            <a:off x="122829" y="4333165"/>
            <a:ext cx="470847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C177C-8AA3-D85E-BA84-5E226FC0D4CC}"/>
              </a:ext>
            </a:extLst>
          </p:cNvPr>
          <p:cNvSpPr txBox="1"/>
          <p:nvPr/>
        </p:nvSpPr>
        <p:spPr>
          <a:xfrm>
            <a:off x="628650" y="1370673"/>
            <a:ext cx="40005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5:23-24—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leave your offering there before the altar and go; first be reconciled to your brother, and then come and present your offering.</a:t>
            </a:r>
          </a:p>
        </p:txBody>
      </p:sp>
    </p:spTree>
    <p:extLst>
      <p:ext uri="{BB962C8B-B14F-4D97-AF65-F5344CB8AC3E}">
        <p14:creationId xmlns:p14="http://schemas.microsoft.com/office/powerpoint/2010/main" val="4099828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Its time to hand over that “Book of Grudges” to the Lord.</a:t>
            </a:r>
          </a:p>
          <a:p>
            <a:endParaRPr lang="en-NZ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12" descr="Forgiven People Should Forgive People | Voice">
            <a:extLst>
              <a:ext uri="{FF2B5EF4-FFF2-40B4-BE49-F238E27FC236}">
                <a16:creationId xmlns:a16="http://schemas.microsoft.com/office/drawing/2014/main" id="{33888FDC-053D-BE2A-D7FF-B033FBE9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6" y="1825625"/>
            <a:ext cx="3172693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57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Its time to hand over that “Book of Grudges” to the Lord.</a:t>
            </a:r>
          </a:p>
          <a:p>
            <a:endParaRPr lang="en-NZ" dirty="0"/>
          </a:p>
          <a:p>
            <a:r>
              <a:rPr lang="en-NZ" dirty="0"/>
              <a:t>IT’S HARD…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12" descr="Forgiven People Should Forgive People | Voice">
            <a:extLst>
              <a:ext uri="{FF2B5EF4-FFF2-40B4-BE49-F238E27FC236}">
                <a16:creationId xmlns:a16="http://schemas.microsoft.com/office/drawing/2014/main" id="{33888FDC-053D-BE2A-D7FF-B033FBE9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6" y="1825625"/>
            <a:ext cx="3172693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2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than…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9 Steps to Forgiveness | Live Happy">
            <a:extLst>
              <a:ext uri="{FF2B5EF4-FFF2-40B4-BE49-F238E27FC236}">
                <a16:creationId xmlns:a16="http://schemas.microsoft.com/office/drawing/2014/main" id="{443A9F55-16B9-264F-F89E-845F4F4E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51" y="3181492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7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abbath Walk: Unforgiveness is Spiritually Deadly">
            <a:extLst>
              <a:ext uri="{FF2B5EF4-FFF2-40B4-BE49-F238E27FC236}">
                <a16:creationId xmlns:a16="http://schemas.microsoft.com/office/drawing/2014/main" id="{62DC33E9-4139-6CBF-B3A2-459EFC6FE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92"/>
          <a:stretch/>
        </p:blipFill>
        <p:spPr bwMode="auto">
          <a:xfrm>
            <a:off x="945109" y="1304006"/>
            <a:ext cx="6397386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17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abbath Walk: Unforgiveness is Spiritually Deadly">
            <a:extLst>
              <a:ext uri="{FF2B5EF4-FFF2-40B4-BE49-F238E27FC236}">
                <a16:creationId xmlns:a16="http://schemas.microsoft.com/office/drawing/2014/main" id="{62DC33E9-4139-6CBF-B3A2-459EFC6FE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67"/>
          <a:stretch/>
        </p:blipFill>
        <p:spPr bwMode="auto">
          <a:xfrm>
            <a:off x="945109" y="1304006"/>
            <a:ext cx="6397386" cy="1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12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abbath Walk: Unforgiveness is Spiritually Deadly">
            <a:extLst>
              <a:ext uri="{FF2B5EF4-FFF2-40B4-BE49-F238E27FC236}">
                <a16:creationId xmlns:a16="http://schemas.microsoft.com/office/drawing/2014/main" id="{62DC33E9-4139-6CBF-B3A2-459EFC6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9" y="1304006"/>
            <a:ext cx="6397386" cy="3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31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abbath Walk: Unforgiveness is Spiritually Deadly">
            <a:extLst>
              <a:ext uri="{FF2B5EF4-FFF2-40B4-BE49-F238E27FC236}">
                <a16:creationId xmlns:a16="http://schemas.microsoft.com/office/drawing/2014/main" id="{62DC33E9-4139-6CBF-B3A2-459EFC6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9" y="1304006"/>
            <a:ext cx="6397386" cy="3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EE2E3-41B7-FD0D-CB26-EAA2B82C67F2}"/>
              </a:ext>
            </a:extLst>
          </p:cNvPr>
          <p:cNvSpPr txBox="1"/>
          <p:nvPr/>
        </p:nvSpPr>
        <p:spPr>
          <a:xfrm>
            <a:off x="945109" y="4616183"/>
            <a:ext cx="75702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6:14-15—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For if you forgive others for their transgressions, your heavenly Father will also forgive you. 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But… 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28589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abbath Walk: Unforgiveness is Spiritually Deadly">
            <a:extLst>
              <a:ext uri="{FF2B5EF4-FFF2-40B4-BE49-F238E27FC236}">
                <a16:creationId xmlns:a16="http://schemas.microsoft.com/office/drawing/2014/main" id="{62DC33E9-4139-6CBF-B3A2-459EFC6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9" y="1304006"/>
            <a:ext cx="6397386" cy="3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EE2E3-41B7-FD0D-CB26-EAA2B82C67F2}"/>
              </a:ext>
            </a:extLst>
          </p:cNvPr>
          <p:cNvSpPr txBox="1"/>
          <p:nvPr/>
        </p:nvSpPr>
        <p:spPr>
          <a:xfrm>
            <a:off x="945109" y="4616183"/>
            <a:ext cx="757024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Matthew 6:14-15—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For if you forgive others for their transgressions, your heavenly Father will also forgive you. 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 </a:t>
            </a:r>
            <a:r>
              <a:rPr lang="en-NZ" sz="2800" b="0" i="0" u="sng" dirty="0">
                <a:solidFill>
                  <a:srgbClr val="000000"/>
                </a:solidFill>
                <a:effectLst/>
                <a:latin typeface="system-ui"/>
              </a:rPr>
              <a:t>if you do not forgive others, then your Father will not forgive your transgressions.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289105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8" descr="Forgiveness Cartoons - BP">
            <a:extLst>
              <a:ext uri="{FF2B5EF4-FFF2-40B4-BE49-F238E27FC236}">
                <a16:creationId xmlns:a16="http://schemas.microsoft.com/office/drawing/2014/main" id="{F26741FB-B52E-B016-C2C3-E706ED8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90798"/>
            <a:ext cx="4639386" cy="52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E4CA2-FE41-AE8C-E5D2-C3669E90D112}"/>
              </a:ext>
            </a:extLst>
          </p:cNvPr>
          <p:cNvSpPr txBox="1"/>
          <p:nvPr/>
        </p:nvSpPr>
        <p:spPr>
          <a:xfrm>
            <a:off x="5032613" y="2199059"/>
            <a:ext cx="36064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Isaiah 43:25—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“I, even I, am the one who wipes out your transgressions for My own sake,</a:t>
            </a:r>
            <a:b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I will not remember your sins. </a:t>
            </a:r>
          </a:p>
          <a:p>
            <a:pPr algn="l"/>
            <a:r>
              <a:rPr lang="en-NZ" sz="14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8727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than…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Wisconsin: “It's Home” | Soulful Muse">
            <a:extLst>
              <a:ext uri="{FF2B5EF4-FFF2-40B4-BE49-F238E27FC236}">
                <a16:creationId xmlns:a16="http://schemas.microsoft.com/office/drawing/2014/main" id="{D0427564-4C32-3694-BD07-742C4F58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54" y="3429000"/>
            <a:ext cx="4881278" cy="32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3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than…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Unforgiveness is a Deadly Game">
            <a:extLst>
              <a:ext uri="{FF2B5EF4-FFF2-40B4-BE49-F238E27FC236}">
                <a16:creationId xmlns:a16="http://schemas.microsoft.com/office/drawing/2014/main" id="{F77A34A7-E5D1-E0F8-9128-710BFB3F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81" y="3137278"/>
            <a:ext cx="4960961" cy="37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 forgiveness.</a:t>
            </a:r>
          </a:p>
          <a:p>
            <a:r>
              <a:rPr lang="en-NZ" b="1" dirty="0"/>
              <a:t>Either: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C6FF4B7-64F3-A348-2966-C9EE38238650}"/>
              </a:ext>
            </a:extLst>
          </p:cNvPr>
          <p:cNvSpPr/>
          <p:nvPr/>
        </p:nvSpPr>
        <p:spPr>
          <a:xfrm>
            <a:off x="3018713" y="3289111"/>
            <a:ext cx="1610437" cy="846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04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 forgiveness.</a:t>
            </a:r>
          </a:p>
          <a:p>
            <a:r>
              <a:rPr lang="en-NZ" dirty="0"/>
              <a:t>Either:</a:t>
            </a:r>
          </a:p>
          <a:p>
            <a:pPr lvl="1"/>
            <a:r>
              <a:rPr lang="en-NZ" sz="2800" dirty="0"/>
              <a:t>Someone else forgiving you…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2C66E51-8C55-64A9-5689-30EFD399120E}"/>
              </a:ext>
            </a:extLst>
          </p:cNvPr>
          <p:cNvSpPr/>
          <p:nvPr/>
        </p:nvSpPr>
        <p:spPr>
          <a:xfrm>
            <a:off x="3018713" y="3918731"/>
            <a:ext cx="1610437" cy="846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473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Unforgiveness—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dirty="0"/>
              <a:t>Few things this side of heaven will impact your wellbeing more than forgiveness.</a:t>
            </a:r>
          </a:p>
          <a:p>
            <a:r>
              <a:rPr lang="en-NZ" dirty="0"/>
              <a:t>Either:</a:t>
            </a:r>
          </a:p>
          <a:p>
            <a:pPr lvl="1"/>
            <a:r>
              <a:rPr lang="en-NZ" sz="2800" dirty="0"/>
              <a:t>Someone else forgiving you…</a:t>
            </a:r>
          </a:p>
          <a:p>
            <a:pPr lvl="1"/>
            <a:r>
              <a:rPr lang="en-NZ" sz="2800" dirty="0"/>
              <a:t>Or, you forgiving someone else.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3).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5B86E9-BE80-CEAB-542D-A0212D67EC78}"/>
              </a:ext>
            </a:extLst>
          </p:cNvPr>
          <p:cNvSpPr/>
          <p:nvPr/>
        </p:nvSpPr>
        <p:spPr>
          <a:xfrm>
            <a:off x="3018713" y="4735774"/>
            <a:ext cx="1610437" cy="846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706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1828</Words>
  <Application>Microsoft Office PowerPoint</Application>
  <PresentationFormat>On-screen Show (4:3)</PresentationFormat>
  <Paragraphs>261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system-ui</vt:lpstr>
      <vt:lpstr>Office Theme</vt:lpstr>
      <vt:lpstr>PowerPoint Presentation</vt:lpstr>
      <vt:lpstr>Series:  Just Fix It!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Fix It!</dc:title>
  <dc:creator>Morningside Church</dc:creator>
  <cp:lastModifiedBy>HODGMAN, Geoff (BOSTSC)</cp:lastModifiedBy>
  <cp:revision>29</cp:revision>
  <dcterms:created xsi:type="dcterms:W3CDTF">2016-06-19T02:47:19Z</dcterms:created>
  <dcterms:modified xsi:type="dcterms:W3CDTF">2022-12-28T06:58:58Z</dcterms:modified>
</cp:coreProperties>
</file>